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4" r:id="rId6"/>
    <p:sldId id="261" r:id="rId7"/>
    <p:sldId id="263" r:id="rId8"/>
    <p:sldId id="262" r:id="rId9"/>
    <p:sldId id="268" r:id="rId10"/>
    <p:sldId id="267" r:id="rId11"/>
    <p:sldId id="265" r:id="rId12"/>
    <p:sldId id="266" r:id="rId13"/>
    <p:sldId id="269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7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4E067-4727-4EA1-BB18-7508E3D5E519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F753D-6309-4AD0-9F45-251D7F51CD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FE5D9-8229-47C0-82B9-810253EF24CD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DCD31-715A-4F53-B69B-67572E5D17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DF841-F34F-4C0C-AD7B-AAF540CEB01E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02CE4-5F69-48E7-A559-1D3E4E625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DCC9B-2821-462B-812B-F12C34AFEA14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AFF03-3DB5-4E64-9F9F-47B19BE0C5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297F7-72D2-48B4-801F-EE7C01BCF12C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5BE57-9EA9-4D84-BAE4-0C80ED12A5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6084E-4C94-477A-8DEB-6E21CDD4ABB2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9246E-84D9-44EB-A87D-A374B8C34C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27F2A-6A5C-4BCF-ACAE-5C9372910D46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9F5E0-6894-4933-96EB-3698876ECB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2371F-D65B-4A7A-B327-7E190CA42AB5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D5F42-CAC7-4B8A-9F48-7F53E29B88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A772A-E40F-485D-9E5C-BF286BB9DEBB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9D689-B475-4260-AE8B-47D9FB6818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C8A10-1F2C-4776-B877-64378A1E5885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7A4AC-1120-4E7C-8F47-524D5FC6F8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0D551-25A7-4F83-9032-F244E9B35E1A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A8E6E-9AE8-4817-AA5A-5E3E479412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CCFADA-F291-4AB7-B04D-5CF9E54E2AB0}" type="datetimeFigureOut">
              <a:rPr lang="ru-RU"/>
              <a:pPr>
                <a:defRPr/>
              </a:pPr>
              <a:t>06.11.2025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E39463-46EC-471F-B4F4-F281816A9D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CC700DA84C3E744B647965F0C8981379D33880E3EF6CF8327EA4F54CF1D313B3206D03813594016B67265C447A665C03D163E3ADCFA549CBX7A5K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B51FD80A4F4982F5141DDAE7D453C416127B9066393C338BFEAF22AC42018994558C811AEF31BD9C6D98CB19D884431F6845E10CB1C6260Be119J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E9276A4634D1CF14132AD67066FE7199BE1ACCBC2F34BC53A8C111B175AE776D7C601D824F8C1B3386A8AAA0D434EB3CF062F9992D0F58E7DDfFI" TargetMode="External"/><Relationship Id="rId2" Type="http://schemas.openxmlformats.org/officeDocument/2006/relationships/hyperlink" Target="consultantplus://offline/ref=E9276A4634D1CF14132AD67066FE7199BE1ACCBC2F34BC53A8C111B175AE776D7C601D824F8C1B3B80A8AAA0D434EB3CF062F9992D0F58E7DDfFI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solidFill>
                  <a:srgbClr val="002060"/>
                </a:solidFill>
                <a:latin typeface="Bookman Old Style" pitchFamily="18" charset="0"/>
                <a:ea typeface="BatangChe" pitchFamily="49" charset="-127"/>
              </a:rPr>
              <a:t>АЛГОРИТМ</a:t>
            </a:r>
            <a:br>
              <a:rPr lang="ru-RU" sz="2800" b="1" smtClean="0">
                <a:solidFill>
                  <a:srgbClr val="002060"/>
                </a:solidFill>
                <a:latin typeface="Bookman Old Style" pitchFamily="18" charset="0"/>
                <a:ea typeface="BatangChe" pitchFamily="49" charset="-127"/>
              </a:rPr>
            </a:br>
            <a:r>
              <a:rPr lang="ru-RU" sz="2800" b="1" smtClean="0">
                <a:solidFill>
                  <a:srgbClr val="002060"/>
                </a:solidFill>
                <a:latin typeface="Bookman Old Style" pitchFamily="18" charset="0"/>
                <a:ea typeface="BatangChe" pitchFamily="49" charset="-127"/>
              </a:rPr>
              <a:t>реализации постановления № 649</a:t>
            </a:r>
            <a:endParaRPr lang="ru-RU" smtClean="0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949450" y="1412875"/>
            <a:ext cx="5400675" cy="4318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Bookman Old Style" panose="02050604050505020204" pitchFamily="18" charset="0"/>
              </a:rPr>
              <a:t>ОРГАН МЕСТНОГО САМОУПРАВЛЕНИ</a:t>
            </a:r>
            <a:r>
              <a:rPr lang="ru-RU" sz="1600" b="1" dirty="0"/>
              <a:t>Я</a:t>
            </a: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250825" y="2174875"/>
            <a:ext cx="2495550" cy="6127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Создание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муниципальной комиссии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246063" y="2962275"/>
            <a:ext cx="2597150" cy="1474788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Утверждение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состава муниципальной комиссии </a:t>
            </a:r>
            <a:r>
              <a:rPr lang="ru-RU" sz="1400" dirty="0">
                <a:latin typeface="Bookman Old Style" panose="02050604050505020204" pitchFamily="18" charset="0"/>
              </a:rPr>
              <a:t>из числа представителей:</a:t>
            </a: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3419475" y="2290763"/>
            <a:ext cx="5545138" cy="9937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Утверждение плана мероприяти</a:t>
            </a:r>
            <a:r>
              <a:rPr lang="ru-RU" sz="1600" b="1" dirty="0">
                <a:latin typeface="Bookman Old Style" panose="02050604050505020204" pitchFamily="18" charset="0"/>
              </a:rPr>
              <a:t>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по приспособлению жилых помещений инвалидов и общего имущества в многоквартирных домах, в которых проживают инвалиды, с учетом потребностей инвалидов и обеспечения условий их доступности для инвалидов, включающего в себя:</a:t>
            </a:r>
          </a:p>
        </p:txBody>
      </p:sp>
      <p:sp>
        <p:nvSpPr>
          <p:cNvPr id="13318" name="TextBox 9"/>
          <p:cNvSpPr txBox="1">
            <a:spLocks noChangeArrowheads="1"/>
          </p:cNvSpPr>
          <p:nvPr/>
        </p:nvSpPr>
        <p:spPr bwMode="auto">
          <a:xfrm>
            <a:off x="250825" y="4508500"/>
            <a:ext cx="28813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1450" indent="-171450">
              <a:buFont typeface="Wingdings" pitchFamily="2" charset="2"/>
              <a:buChar char="ü"/>
            </a:pPr>
            <a:r>
              <a:rPr lang="ru-RU" sz="1200">
                <a:latin typeface="Bookman Old Style" pitchFamily="18" charset="0"/>
              </a:rPr>
              <a:t>органов муниципального жилищного контроля;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ru-RU" sz="1200">
                <a:latin typeface="Bookman Old Style" pitchFamily="18" charset="0"/>
              </a:rPr>
              <a:t>органов местного самоуправления, в том числе в сфере социальной защиты населения, архитектуры и градостроительства;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ru-RU" sz="1200">
                <a:latin typeface="Bookman Old Style" pitchFamily="18" charset="0"/>
              </a:rPr>
              <a:t>общественных объединений инвалидов.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362200" y="1968500"/>
            <a:ext cx="288925" cy="1793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6057900" y="1968500"/>
            <a:ext cx="196850" cy="2301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1" name="TextBox 28"/>
          <p:cNvSpPr txBox="1">
            <a:spLocks noChangeArrowheads="1"/>
          </p:cNvSpPr>
          <p:nvPr/>
        </p:nvSpPr>
        <p:spPr bwMode="auto">
          <a:xfrm>
            <a:off x="3419475" y="3357563"/>
            <a:ext cx="5545138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1450" indent="-171450">
              <a:buFont typeface="Wingdings" pitchFamily="2" charset="2"/>
              <a:buChar char="ü"/>
            </a:pPr>
            <a:r>
              <a:rPr lang="ru-RU" sz="1200">
                <a:latin typeface="Bookman Old Style" pitchFamily="18" charset="0"/>
              </a:rPr>
              <a:t>рассмотрение документов о характеристиках жилого помещения инвалида, общего имущества в многоквартирном доме (технический паспорт (технический план), кадастровый паспорт и иные документы);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ru-RU" sz="1200">
                <a:latin typeface="Bookman Old Style" pitchFamily="18" charset="0"/>
              </a:rPr>
              <a:t>рассмотрение документов о признании гражданина инвалидом, в том числе выписки из акта МСЭ;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ru-RU" sz="1200">
                <a:latin typeface="Bookman Old Style" pitchFamily="18" charset="0"/>
              </a:rPr>
              <a:t>проведение визуального, технического осмотра жилого помещения инвалида, общего имущества в многоквартирном доме, при необходимости проведение дополнительных обследований, испытаний несущих конструкций жилого здания;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ru-RU" sz="1200">
                <a:latin typeface="Bookman Old Style" pitchFamily="18" charset="0"/>
              </a:rPr>
              <a:t>проведение беседы с инвалидом в целях выявления его конкретных потребностей в отношении приспособления жилого помещения;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ru-RU" sz="1200">
                <a:latin typeface="Bookman Old Style" pitchFamily="18" charset="0"/>
              </a:rPr>
              <a:t>Оценка необходимости и возможности приспособления жилого помещения инвалида и общего имущества в многоквартирном доме с учетом потребностей инвалида и обеспечения условий их доступности для инвалида.</a:t>
            </a:r>
          </a:p>
        </p:txBody>
      </p:sp>
      <p:sp>
        <p:nvSpPr>
          <p:cNvPr id="41" name="Скругленная прямоугольная выноска 40"/>
          <p:cNvSpPr/>
          <p:nvPr/>
        </p:nvSpPr>
        <p:spPr>
          <a:xfrm>
            <a:off x="2916238" y="4581525"/>
            <a:ext cx="5278437" cy="1439863"/>
          </a:xfrm>
          <a:prstGeom prst="wedgeRoundRectCallout">
            <a:avLst>
              <a:gd name="adj1" fmla="val -64052"/>
              <a:gd name="adj2" fmla="val -186480"/>
              <a:gd name="adj3" fmla="val 16667"/>
            </a:avLst>
          </a:prstGeom>
          <a:solidFill>
            <a:schemeClr val="accent5">
              <a:lumMod val="50000"/>
              <a:alpha val="8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ЦЕЛЬ: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Bookman Old Style" panose="02050604050505020204" pitchFamily="18" charset="0"/>
              </a:rPr>
              <a:t>приспособление с учетом потребностей инвалидов и обеспечения условий доступности для инвалидов жилых помещений и общего имущества в многоквартирных домах, в которых проживают инвалиды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3309938"/>
            <a:ext cx="1966913" cy="196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/>
              <a:ext uri="{28A0092B-C50C-407E-A947-70E740481C1C}"/>
            </a:extLst>
          </a:blip>
          <a:stretch>
            <a:fillRect/>
          </a:stretch>
        </p:blipFill>
        <p:spPr>
          <a:xfrm rot="21311367">
            <a:off x="3321791" y="2135064"/>
            <a:ext cx="5404429" cy="47571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solidFill>
                  <a:srgbClr val="002060"/>
                </a:solidFill>
                <a:latin typeface="Bookman Old Style" pitchFamily="18" charset="0"/>
                <a:ea typeface="BatangChe" pitchFamily="49" charset="-127"/>
              </a:rPr>
              <a:t>АЛГОРИТМ</a:t>
            </a:r>
            <a:br>
              <a:rPr lang="ru-RU" sz="2800" b="1" smtClean="0">
                <a:solidFill>
                  <a:srgbClr val="002060"/>
                </a:solidFill>
                <a:latin typeface="Bookman Old Style" pitchFamily="18" charset="0"/>
                <a:ea typeface="BatangChe" pitchFamily="49" charset="-127"/>
              </a:rPr>
            </a:br>
            <a:r>
              <a:rPr lang="ru-RU" sz="2800" b="1" smtClean="0">
                <a:solidFill>
                  <a:srgbClr val="002060"/>
                </a:solidFill>
                <a:latin typeface="Bookman Old Style" pitchFamily="18" charset="0"/>
                <a:ea typeface="BatangChe" pitchFamily="49" charset="-127"/>
              </a:rPr>
              <a:t>реализации постановления № 649</a:t>
            </a:r>
          </a:p>
        </p:txBody>
      </p:sp>
      <p:pic>
        <p:nvPicPr>
          <p:cNvPr id="14340" name="Рисунок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1565275"/>
            <a:ext cx="2420938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с вырезом 5"/>
          <p:cNvSpPr/>
          <p:nvPr/>
        </p:nvSpPr>
        <p:spPr>
          <a:xfrm>
            <a:off x="2987675" y="1916113"/>
            <a:ext cx="863600" cy="412750"/>
          </a:xfrm>
          <a:prstGeom prst="notchedRightArrow">
            <a:avLst>
              <a:gd name="adj1" fmla="val 50000"/>
              <a:gd name="adj2" fmla="val 63310"/>
            </a:avLst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3995738" y="1624013"/>
            <a:ext cx="2879725" cy="828675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МУНИЦИПАЛЬНАЯ КОМИССИЯ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90513" y="5199063"/>
            <a:ext cx="3994150" cy="110966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Bookman Old Style" panose="02050604050505020204" pitchFamily="18" charset="0"/>
              </a:rPr>
              <a:t>обследование жилого помещения инвалида и общего имущества в многоквартирном доме, в котором проживает инвалид</a:t>
            </a:r>
          </a:p>
        </p:txBody>
      </p:sp>
      <p:sp>
        <p:nvSpPr>
          <p:cNvPr id="14344" name="TextBox 13"/>
          <p:cNvSpPr txBox="1">
            <a:spLocks noChangeArrowheads="1"/>
          </p:cNvSpPr>
          <p:nvPr/>
        </p:nvSpPr>
        <p:spPr bwMode="auto">
          <a:xfrm rot="3890016">
            <a:off x="1641475" y="2089150"/>
            <a:ext cx="144938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C00000"/>
                </a:solidFill>
                <a:latin typeface="Bookman Old Style" pitchFamily="18" charset="0"/>
              </a:rPr>
              <a:t>Заявление в муниципальную комиссию</a:t>
            </a:r>
          </a:p>
        </p:txBody>
      </p:sp>
      <p:sp>
        <p:nvSpPr>
          <p:cNvPr id="20" name="Выгнутая вправо стрелка 19"/>
          <p:cNvSpPr/>
          <p:nvPr/>
        </p:nvSpPr>
        <p:spPr>
          <a:xfrm>
            <a:off x="7308850" y="1611313"/>
            <a:ext cx="1071563" cy="954087"/>
          </a:xfrm>
          <a:prstGeom prst="curvedLeftArrow">
            <a:avLst>
              <a:gd name="adj1" fmla="val 23369"/>
              <a:gd name="adj2" fmla="val 48313"/>
              <a:gd name="adj3" fmla="val 31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Выгнутая вправо стрелка 20"/>
          <p:cNvSpPr/>
          <p:nvPr/>
        </p:nvSpPr>
        <p:spPr>
          <a:xfrm flipH="1">
            <a:off x="355600" y="3789363"/>
            <a:ext cx="1016000" cy="949325"/>
          </a:xfrm>
          <a:prstGeom prst="curvedLeftArrow">
            <a:avLst>
              <a:gd name="adj1" fmla="val 25000"/>
              <a:gd name="adj2" fmla="val 50000"/>
              <a:gd name="adj3" fmla="val 287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0713" y="1052513"/>
            <a:ext cx="8218487" cy="288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002060"/>
                </a:solidFill>
                <a:latin typeface="Bookman Old Style" panose="02050604050505020204" pitchFamily="18" charset="0"/>
                <a:ea typeface="BatangChe" panose="02030609000101010101" pitchFamily="49" charset="-127"/>
              </a:rPr>
              <a:t>этапы работы комиссии</a:t>
            </a:r>
            <a:endParaRPr lang="ru-RU" dirty="0"/>
          </a:p>
        </p:txBody>
      </p:sp>
      <p:pic>
        <p:nvPicPr>
          <p:cNvPr id="15362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1238" y="2136775"/>
            <a:ext cx="6707187" cy="446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71463" y="1530350"/>
            <a:ext cx="8404225" cy="584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АКТ ОБСЛЕДОВАНИЯ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Bookman Old Style" panose="02050604050505020204" pitchFamily="18" charset="0"/>
              </a:rPr>
              <a:t>по форме, утвержденной приказом Минстроя России от 23.11.2016 № 836/</a:t>
            </a:r>
            <a:r>
              <a:rPr lang="ru-RU" sz="1600" dirty="0" err="1">
                <a:latin typeface="Bookman Old Style" panose="02050604050505020204" pitchFamily="18" charset="0"/>
              </a:rPr>
              <a:t>пр</a:t>
            </a: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1463" y="2636838"/>
            <a:ext cx="2862262" cy="138430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Вывод о наличии необходимости приспособления жилого помещения инвалида и общего имущества в многоквартирном доме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4000" y="4525963"/>
            <a:ext cx="2879725" cy="13843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Вывод о наличии технической возможности для приспособления жилого помещения инвалида и (или) общего имущества в многоквартирном доме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24525" y="2662238"/>
            <a:ext cx="2951163" cy="13843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Вывод об отсутствии необходимости приспособления жилого помещения инвалида и общего имущества в многоквартирном доме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02313" y="4495800"/>
            <a:ext cx="2879725" cy="13843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Вывод об отсутствии технической возможности для приспособления жилого помещения инвалида и (или) общего имущества в многоквартирном доме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20713" y="404813"/>
            <a:ext cx="8218487" cy="660400"/>
          </a:xfrm>
          <a:prstGeom prst="rect">
            <a:avLst/>
          </a:prstGeom>
        </p:spPr>
        <p:txBody>
          <a:bodyPr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BatangChe" panose="02030609000101010101" pitchFamily="49" charset="-127"/>
              </a:rPr>
              <a:t>АЛГОРИТМ</a:t>
            </a:r>
            <a:br>
              <a:rPr lang="ru-RU" sz="28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BatangChe" panose="02030609000101010101" pitchFamily="49" charset="-127"/>
              </a:rPr>
            </a:br>
            <a:r>
              <a:rPr lang="ru-RU" sz="28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BatangChe" panose="02030609000101010101" pitchFamily="49" charset="-127"/>
              </a:rPr>
              <a:t>реализации постановления № 649</a:t>
            </a:r>
            <a:endParaRPr lang="ru-RU" dirty="0"/>
          </a:p>
        </p:txBody>
      </p:sp>
      <p:sp>
        <p:nvSpPr>
          <p:cNvPr id="32" name="Стрелка вниз 31"/>
          <p:cNvSpPr/>
          <p:nvPr/>
        </p:nvSpPr>
        <p:spPr>
          <a:xfrm rot="834268">
            <a:off x="2270125" y="2146300"/>
            <a:ext cx="149225" cy="484188"/>
          </a:xfrm>
          <a:prstGeom prst="downArrow">
            <a:avLst>
              <a:gd name="adj1" fmla="val 24868"/>
              <a:gd name="adj2" fmla="val 825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 rot="834268">
            <a:off x="2270125" y="2146300"/>
            <a:ext cx="149225" cy="484188"/>
          </a:xfrm>
          <a:prstGeom prst="downArrow">
            <a:avLst>
              <a:gd name="adj1" fmla="val 24868"/>
              <a:gd name="adj2" fmla="val 8258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Стрелка вниз 36"/>
          <p:cNvSpPr/>
          <p:nvPr/>
        </p:nvSpPr>
        <p:spPr>
          <a:xfrm rot="834268">
            <a:off x="2270125" y="2146300"/>
            <a:ext cx="149225" cy="484188"/>
          </a:xfrm>
          <a:prstGeom prst="downArrow">
            <a:avLst>
              <a:gd name="adj1" fmla="val 24868"/>
              <a:gd name="adj2" fmla="val 8258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Стрелка вниз 38"/>
          <p:cNvSpPr/>
          <p:nvPr/>
        </p:nvSpPr>
        <p:spPr>
          <a:xfrm rot="20124456">
            <a:off x="7199313" y="2162175"/>
            <a:ext cx="185737" cy="484188"/>
          </a:xfrm>
          <a:prstGeom prst="downArrow">
            <a:avLst>
              <a:gd name="adj1" fmla="val 24868"/>
              <a:gd name="adj2" fmla="val 60967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Стрелка вниз 39"/>
          <p:cNvSpPr/>
          <p:nvPr/>
        </p:nvSpPr>
        <p:spPr>
          <a:xfrm rot="1364288">
            <a:off x="3451225" y="2147888"/>
            <a:ext cx="188913" cy="2806700"/>
          </a:xfrm>
          <a:prstGeom prst="downArrow">
            <a:avLst>
              <a:gd name="adj1" fmla="val 25932"/>
              <a:gd name="adj2" fmla="val 83214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Стрелка вниз 40"/>
          <p:cNvSpPr/>
          <p:nvPr/>
        </p:nvSpPr>
        <p:spPr>
          <a:xfrm rot="20137319">
            <a:off x="5354638" y="2098675"/>
            <a:ext cx="158750" cy="2833688"/>
          </a:xfrm>
          <a:prstGeom prst="downArrow">
            <a:avLst>
              <a:gd name="adj1" fmla="val 25932"/>
              <a:gd name="adj2" fmla="val 83214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Стрелка вниз 41"/>
          <p:cNvSpPr/>
          <p:nvPr/>
        </p:nvSpPr>
        <p:spPr>
          <a:xfrm rot="834268">
            <a:off x="2270125" y="2146300"/>
            <a:ext cx="149225" cy="484188"/>
          </a:xfrm>
          <a:prstGeom prst="downArrow">
            <a:avLst>
              <a:gd name="adj1" fmla="val 24868"/>
              <a:gd name="adj2" fmla="val 8258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Стрелка вниз 42"/>
          <p:cNvSpPr/>
          <p:nvPr/>
        </p:nvSpPr>
        <p:spPr>
          <a:xfrm rot="20124456">
            <a:off x="7199313" y="2162175"/>
            <a:ext cx="185737" cy="484188"/>
          </a:xfrm>
          <a:prstGeom prst="downArrow">
            <a:avLst>
              <a:gd name="adj1" fmla="val 24868"/>
              <a:gd name="adj2" fmla="val 60967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25" y="260350"/>
            <a:ext cx="8229600" cy="11525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Вывод о наличии технической возможности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для приспособления жилого помещения инвалида и(или) общего имущества в многоквартирном доме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5938" y="1628775"/>
            <a:ext cx="8383587" cy="8302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Перечень мероприятий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по приспособлению жилого помещения инвалида и общего имущества в многоквартирном доме, в котором проживает инвалид, с учетом потребностей инвалида и обеспечения условий их доступности для инвалида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8325" y="3933825"/>
            <a:ext cx="8388350" cy="120015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НАПРАВЛЕНИЕ ГЛАВЕ МУНИЦИПАЛЬНОГО ОБРАЗОВАНИЯ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для включения в </a:t>
            </a:r>
            <a:r>
              <a:rPr lang="ru-RU" sz="1200" b="1" i="1" dirty="0">
                <a:latin typeface="Bookman Old Style" panose="02050604050505020204" pitchFamily="18" charset="0"/>
              </a:rPr>
              <a:t>План мероприятий</a:t>
            </a:r>
            <a:r>
              <a:rPr lang="ru-RU" sz="1200" dirty="0">
                <a:latin typeface="Bookman Old Style" panose="02050604050505020204" pitchFamily="18" charset="0"/>
              </a:rPr>
              <a:t> по приспособлению жилого помещения инвалида и общего имущества в многоквартирном доме, в котором проживает инвалид, с учетом потребностей инвалида и обеспечения условий их доступности для инвалида, за счет средств муниципального бюджета муниципального образования в рамках реализации муниципальной программы, направленной на обеспечение социальной поддержки инвалидов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1500" y="5516563"/>
            <a:ext cx="8383588" cy="1016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Организация работы по финансированию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минимального </a:t>
            </a:r>
            <a:r>
              <a:rPr lang="ru-RU" sz="1200" b="1" dirty="0">
                <a:latin typeface="Bookman Old Style" panose="02050604050505020204" pitchFamily="18" charset="0"/>
              </a:rPr>
              <a:t>перечня мероприятий </a:t>
            </a:r>
            <a:r>
              <a:rPr lang="ru-RU" sz="1200" dirty="0">
                <a:latin typeface="Bookman Old Style" panose="02050604050505020204" pitchFamily="18" charset="0"/>
              </a:rPr>
              <a:t>по приспособлению жилого помещения с учетом потребностей инвалида и обеспечения условий доступности жилого помещения для инвалида путем </a:t>
            </a:r>
            <a:r>
              <a:rPr lang="ru-RU" sz="1200" b="1" dirty="0">
                <a:latin typeface="Bookman Old Style" panose="02050604050505020204" pitchFamily="18" charset="0"/>
              </a:rPr>
              <a:t>приведения жилого помещения в соответствие с требованиями</a:t>
            </a:r>
            <a:r>
              <a:rPr lang="ru-RU" sz="1200" dirty="0">
                <a:latin typeface="Bookman Old Style" panose="02050604050505020204" pitchFamily="18" charset="0"/>
              </a:rPr>
              <a:t>, предусмотренными разделом </a:t>
            </a:r>
            <a:r>
              <a:rPr lang="en-US" sz="1200" dirty="0">
                <a:latin typeface="Bookman Old Style" panose="02050604050505020204" pitchFamily="18" charset="0"/>
              </a:rPr>
              <a:t>IV</a:t>
            </a:r>
            <a:r>
              <a:rPr lang="ru-RU" sz="1200" dirty="0">
                <a:latin typeface="Bookman Old Style" panose="02050604050505020204" pitchFamily="18" charset="0"/>
              </a:rPr>
              <a:t> Правил (постановление № 649)</a:t>
            </a:r>
          </a:p>
        </p:txBody>
      </p:sp>
      <p:sp>
        <p:nvSpPr>
          <p:cNvPr id="44" name="Нашивка 43"/>
          <p:cNvSpPr/>
          <p:nvPr/>
        </p:nvSpPr>
        <p:spPr>
          <a:xfrm rot="5400000">
            <a:off x="4279106" y="1256507"/>
            <a:ext cx="242887" cy="38735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Нашивка 45"/>
          <p:cNvSpPr/>
          <p:nvPr/>
        </p:nvSpPr>
        <p:spPr>
          <a:xfrm rot="5400000">
            <a:off x="4356894" y="2391569"/>
            <a:ext cx="242888" cy="38735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Нашивка 46"/>
          <p:cNvSpPr/>
          <p:nvPr/>
        </p:nvSpPr>
        <p:spPr>
          <a:xfrm rot="5400000">
            <a:off x="4448175" y="5143500"/>
            <a:ext cx="241300" cy="38735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500" y="2781300"/>
            <a:ext cx="8383588" cy="8302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ЗАКЛЮЧЕНИЕ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о возможности приспособления жилого помещения инвалида и общего имущества в многоквартирном доме, в котором проживает инвалид, с учетом потребностей инвалида и обеспечения условий их доступности для инвалида</a:t>
            </a:r>
          </a:p>
        </p:txBody>
      </p:sp>
      <p:sp>
        <p:nvSpPr>
          <p:cNvPr id="11" name="Нашивка 10"/>
          <p:cNvSpPr/>
          <p:nvPr/>
        </p:nvSpPr>
        <p:spPr>
          <a:xfrm rot="5400000">
            <a:off x="4356894" y="2391569"/>
            <a:ext cx="242888" cy="38735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Нашивка 12"/>
          <p:cNvSpPr/>
          <p:nvPr/>
        </p:nvSpPr>
        <p:spPr>
          <a:xfrm rot="5400000">
            <a:off x="4447381" y="3566319"/>
            <a:ext cx="242888" cy="38735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2513" y="1328738"/>
            <a:ext cx="7421562" cy="5203825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4" grpId="0" animBg="1"/>
      <p:bldP spid="46" grpId="0" animBg="1"/>
      <p:bldP spid="47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33508" y="1628800"/>
            <a:ext cx="4697224" cy="513727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/>
            <a:ext uri="{91240B29-F687-4F45-9708-019B960494DF}"/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013" y="404813"/>
            <a:ext cx="8569325" cy="1295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В случае вывода об отсутствии технической возможности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для приспособления жилого помещения инвалида и(или) общего имущества</a:t>
            </a:r>
            <a:b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в многоквартирном доме </a:t>
            </a: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без </a:t>
            </a:r>
            <a:r>
              <a:rPr lang="ru-RU" sz="1800" b="1" i="1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изменения существующих несущих и ограждающих конструкций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многоквартирного дома (части дома) путем осуществления его реконструкции или капитального ремонта</a:t>
            </a:r>
            <a:br>
              <a:rPr lang="ru-RU" sz="1800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17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9925" y="2665413"/>
            <a:ext cx="7902575" cy="1531937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КОМИССИЯ ВЫНОСИТ РЕШЕНИЕ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i="1" dirty="0">
                <a:latin typeface="Bookman Old Style" panose="02050604050505020204" pitchFamily="18" charset="0"/>
              </a:rPr>
              <a:t>о проведении проверки экономической целесообразности реконструкции или капитального ремонта многоквартирного дома (части дома)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в целях приспособления жилого помещения инвалида и (или) общего имущества в многоквартирном доме, в котором проживает инвалид, с учетом потребностей инвалида и обеспечения условий их доступности для инвалида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0213" y="4697413"/>
            <a:ext cx="8382000" cy="1055687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ПРАВИЛА ПРОВЕРКИ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>
                <a:latin typeface="Bookman Old Style" panose="02050604050505020204" pitchFamily="18" charset="0"/>
              </a:rPr>
              <a:t>экономической целесообразности реконструкции или капитального ремонта многоквартирного дома (части дома)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утверждены приказом Минстроя России от 28.02.2017 № 583/</a:t>
            </a:r>
            <a:r>
              <a:rPr lang="ru-RU" sz="1400" b="1" dirty="0" err="1">
                <a:latin typeface="Bookman Old Style" panose="02050604050505020204" pitchFamily="18" charset="0"/>
              </a:rPr>
              <a:t>пр</a:t>
            </a:r>
            <a:endParaRPr lang="ru-RU" sz="1400" b="1" dirty="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2438" y="404813"/>
            <a:ext cx="8542337" cy="15843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  <a:ea typeface="BatangChe" panose="02030609000101010101" pitchFamily="49" charset="-127"/>
                <a:cs typeface="+mn-cs"/>
              </a:rPr>
              <a:t>По результатам проверки</a:t>
            </a:r>
            <a:b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  <a:ea typeface="BatangChe" panose="02030609000101010101" pitchFamily="49" charset="-127"/>
                <a:cs typeface="+mn-cs"/>
              </a:rPr>
            </a:br>
            <a:r>
              <a:rPr lang="ru-RU" sz="23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BatangChe" panose="02030609000101010101" pitchFamily="49" charset="-127"/>
                <a:cs typeface="+mn-cs"/>
              </a:rPr>
              <a:t>экономической целесообразности (нецелесообразности) реконструкции или капитального ремонта многоквартирного дома (части дома) </a:t>
            </a:r>
            <a:br>
              <a:rPr lang="ru-RU" sz="23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BatangChe" panose="02030609000101010101" pitchFamily="49" charset="-127"/>
                <a:cs typeface="+mn-cs"/>
              </a:rPr>
            </a:br>
            <a: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  <a:ea typeface="BatangChe" panose="02030609000101010101" pitchFamily="49" charset="-127"/>
                <a:cs typeface="+mn-cs"/>
              </a:rPr>
              <a:t>ПРИНИМАЕТСЯ РЕШЕНИЕ: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1800" y="4997450"/>
            <a:ext cx="4140200" cy="12620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Результат работы комиссии –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</a:rPr>
              <a:t>ЗАКЛЮЧЕНИЕ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о возможности приспособления</a:t>
            </a:r>
            <a:r>
              <a:rPr lang="ru-RU" sz="1200" dirty="0">
                <a:latin typeface="Bookman Old Style" panose="02050604050505020204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жилого помещения инвалида и общего имущества в многоквартирном доме, в котором проживает инвалид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51375" y="2130425"/>
            <a:ext cx="4351338" cy="228123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Об экономической нецелесообразности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реконструкции или капитального ремонта многоквартирного дома (части дома),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в котором проживает инвалид, в целях приспособления жилого помещения инвалида и (или) общего имущества в многоквартирном доме, в котором проживает инвалид, с учетом потребностей инвалида и обеспечения условий их доступности для инвалида</a:t>
            </a:r>
            <a:endParaRPr lang="ru-RU" sz="1200" b="1" dirty="0">
              <a:solidFill>
                <a:schemeClr val="accent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288" y="2149475"/>
            <a:ext cx="4176712" cy="228123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Об экономической целесообразности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реконструкции или капитального ремонта многоквартирного дома (части дома),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в котором проживает инвалид, в целях приспособления жилого помещения инвалида и (или) общего имущества в многоквартирном доме, в котором проживает инвалид, с учетом потребностей инвалида и обеспечения условий их доступности для инвалида</a:t>
            </a:r>
            <a:endParaRPr lang="ru-RU" sz="1200" b="1" dirty="0">
              <a:solidFill>
                <a:schemeClr val="accent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7" name="Нашивка 6"/>
          <p:cNvSpPr/>
          <p:nvPr/>
        </p:nvSpPr>
        <p:spPr>
          <a:xfrm rot="5400000">
            <a:off x="2133488" y="4432636"/>
            <a:ext cx="484632" cy="484632"/>
          </a:xfrm>
          <a:prstGeom prst="chevro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/>
          <p:cNvSpPr/>
          <p:nvPr/>
        </p:nvSpPr>
        <p:spPr>
          <a:xfrm rot="5400000">
            <a:off x="6660232" y="4432636"/>
            <a:ext cx="484632" cy="484632"/>
          </a:xfrm>
          <a:prstGeom prst="chevro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49813" y="5002213"/>
            <a:ext cx="4105275" cy="126206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Результат работы комиссии 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</a:rPr>
              <a:t>ЗАКЛЮЧЕНИЕ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об отсутствии возможности приспособления</a:t>
            </a:r>
            <a:r>
              <a:rPr lang="ru-RU" sz="1200" dirty="0">
                <a:latin typeface="Bookman Old Style" panose="02050604050505020204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жилого помещения инвалида и общего имущества в многоквартирном доме, в котором проживает инвалид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5292725" y="2659063"/>
            <a:ext cx="3292475" cy="1223962"/>
          </a:xfrm>
          <a:prstGeom prst="wedgeRoundRectCallout">
            <a:avLst>
              <a:gd name="adj1" fmla="val -69054"/>
              <a:gd name="adj2" fmla="val 176684"/>
              <a:gd name="adj3" fmla="val 16667"/>
            </a:avLst>
          </a:prstGeom>
          <a:solidFill>
            <a:schemeClr val="accent5">
              <a:lumMod val="50000"/>
              <a:alpha val="76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Формы заключений </a:t>
            </a:r>
            <a:r>
              <a:rPr lang="ru-RU" sz="1600" dirty="0">
                <a:solidFill>
                  <a:schemeClr val="bg1"/>
                </a:solidFill>
                <a:latin typeface="Bookman Old Style" panose="02050604050505020204" pitchFamily="18" charset="0"/>
              </a:rPr>
              <a:t>утверждены приказом Минстроя России от 23.11.2016 № 837/</a:t>
            </a:r>
            <a:r>
              <a:rPr lang="ru-RU" sz="1600" dirty="0" err="1">
                <a:solidFill>
                  <a:schemeClr val="bg1"/>
                </a:solidFill>
                <a:latin typeface="Bookman Old Style" panose="02050604050505020204" pitchFamily="18" charset="0"/>
              </a:rPr>
              <a:t>пр</a:t>
            </a:r>
            <a:endParaRPr lang="ru-RU" sz="16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1600" b="1" smtClean="0">
                <a:solidFill>
                  <a:srgbClr val="376092"/>
                </a:solidFill>
                <a:latin typeface="Bookman Old Style" pitchFamily="18" charset="0"/>
              </a:rPr>
              <a:t>ЗАКЛЮЧЕНИЕ</a:t>
            </a:r>
            <a:r>
              <a:rPr lang="ru-RU" sz="1600" b="1" smtClean="0">
                <a:solidFill>
                  <a:srgbClr val="000000"/>
                </a:solidFill>
                <a:latin typeface="Bookman Old Style" pitchFamily="18" charset="0"/>
              </a:rPr>
              <a:t/>
            </a:r>
            <a:br>
              <a:rPr lang="ru-RU" sz="1600" b="1" smtClean="0">
                <a:solidFill>
                  <a:srgbClr val="000000"/>
                </a:solidFill>
                <a:latin typeface="Bookman Old Style" pitchFamily="18" charset="0"/>
              </a:rPr>
            </a:br>
            <a:r>
              <a:rPr lang="ru-RU" sz="1600" b="1" smtClean="0">
                <a:solidFill>
                  <a:srgbClr val="376092"/>
                </a:solidFill>
                <a:latin typeface="Bookman Old Style" pitchFamily="18" charset="0"/>
              </a:rPr>
              <a:t>о возможности приспособления</a:t>
            </a:r>
            <a:r>
              <a:rPr lang="ru-RU" sz="1600" smtClean="0">
                <a:solidFill>
                  <a:srgbClr val="376092"/>
                </a:solidFill>
                <a:latin typeface="Bookman Old Style" pitchFamily="18" charset="0"/>
              </a:rPr>
              <a:t> </a:t>
            </a:r>
            <a:br>
              <a:rPr lang="ru-RU" sz="1600" smtClean="0">
                <a:solidFill>
                  <a:srgbClr val="376092"/>
                </a:solidFill>
                <a:latin typeface="Bookman Old Style" pitchFamily="18" charset="0"/>
              </a:rPr>
            </a:br>
            <a:r>
              <a:rPr lang="ru-RU" sz="1600" smtClean="0">
                <a:solidFill>
                  <a:srgbClr val="000000"/>
                </a:solidFill>
                <a:latin typeface="Bookman Old Style" pitchFamily="18" charset="0"/>
              </a:rPr>
              <a:t>жилого помещения инвалида и общего имущества в многоквартирном доме, в котором проживает инвалид</a:t>
            </a:r>
            <a:endParaRPr lang="ru-RU" smtClean="0"/>
          </a:p>
        </p:txBody>
      </p:sp>
      <p:sp>
        <p:nvSpPr>
          <p:cNvPr id="3" name="Нашивка 2"/>
          <p:cNvSpPr/>
          <p:nvPr/>
        </p:nvSpPr>
        <p:spPr>
          <a:xfrm rot="5400000">
            <a:off x="4211960" y="1340768"/>
            <a:ext cx="484632" cy="484632"/>
          </a:xfrm>
          <a:prstGeom prst="chevro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8313" y="1897063"/>
            <a:ext cx="8496300" cy="95408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Выносится комиссией на основании: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- акта обследования;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- решения комиссии об экономической целесообразности реконструкции или капитального ремонта многоквартирного дома (части дома), в котором проживает инвалид</a:t>
            </a:r>
            <a:endParaRPr lang="ru-RU" sz="1200" dirty="0">
              <a:latin typeface="Bookman Old Style" panose="02050604050505020204" pitchFamily="18" charset="0"/>
            </a:endParaRPr>
          </a:p>
        </p:txBody>
      </p:sp>
      <p:sp>
        <p:nvSpPr>
          <p:cNvPr id="5" name="Нашивка 4"/>
          <p:cNvSpPr/>
          <p:nvPr/>
        </p:nvSpPr>
        <p:spPr>
          <a:xfrm rot="5400000">
            <a:off x="4286889" y="2896297"/>
            <a:ext cx="484632" cy="484632"/>
          </a:xfrm>
          <a:prstGeom prst="chevro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8638" y="3429000"/>
            <a:ext cx="8486775" cy="14779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НАПРАВЛЕНИЕ ГЛАВЕ МУНИЦИПАЛЬНОГО ОБРАЗОВАНИЯ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i="1" dirty="0">
                <a:latin typeface="Bookman Old Style" panose="02050604050505020204" pitchFamily="18" charset="0"/>
              </a:rPr>
              <a:t>по месту нахождения жилого помещения инвалида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i="1" dirty="0">
                <a:latin typeface="Bookman Old Style" panose="02050604050505020204" pitchFamily="18" charset="0"/>
              </a:rPr>
              <a:t>для принятия решения о включении мероприятий в План мероприятий</a:t>
            </a:r>
            <a:r>
              <a:rPr lang="ru-RU" sz="1400" dirty="0">
                <a:latin typeface="Bookman Old Style" panose="02050604050505020204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по приспособлению жилого помещения инвалида и общего имущества в многоквартирном доме, в котором проживает инвалид, с учетом потребностей инвалида и обеспечения условий их доступности для инвалида, за счет средств муниципального бюджета муниципального образования в рамках реализации муниципальной программы, направленной на обеспечение социальной поддержки инвалидов 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6300788" y="1174750"/>
            <a:ext cx="2663825" cy="817563"/>
          </a:xfrm>
          <a:prstGeom prst="wedgeRoundRectCallout">
            <a:avLst>
              <a:gd name="adj1" fmla="val -97871"/>
              <a:gd name="adj2" fmla="val 220349"/>
              <a:gd name="adj3" fmla="val 16667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Bookman Old Style" panose="02050604050505020204" pitchFamily="18" charset="0"/>
              </a:rPr>
              <a:t>в течение </a:t>
            </a:r>
            <a:r>
              <a:rPr lang="ru-RU" sz="1600" b="1" dirty="0">
                <a:latin typeface="Bookman Old Style" panose="02050604050505020204" pitchFamily="18" charset="0"/>
              </a:rPr>
              <a:t>10 дней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Bookman Old Style" panose="02050604050505020204" pitchFamily="18" charset="0"/>
              </a:rPr>
              <a:t>со дня вынесения заключения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1338" y="5157788"/>
            <a:ext cx="8486775" cy="14763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Организация работы по финансированию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минимального и (или) оптимального </a:t>
            </a:r>
            <a:r>
              <a:rPr lang="ru-RU" sz="1400" b="1" dirty="0">
                <a:latin typeface="Bookman Old Style" panose="02050604050505020204" pitchFamily="18" charset="0"/>
              </a:rPr>
              <a:t>перечня мероприятий </a:t>
            </a:r>
            <a:r>
              <a:rPr lang="ru-RU" sz="1400" dirty="0">
                <a:latin typeface="Bookman Old Style" panose="02050604050505020204" pitchFamily="18" charset="0"/>
              </a:rPr>
              <a:t>по приспособлению жилого помещения и общего имущества в многоквартирном доме, в котором проживает инвалид, </a:t>
            </a:r>
            <a:r>
              <a:rPr lang="ru-RU" sz="1200" dirty="0">
                <a:latin typeface="Bookman Old Style" panose="02050604050505020204" pitchFamily="18" charset="0"/>
              </a:rPr>
              <a:t>с учетом потребностей инвалида и обеспечения условий доступности жилого помещения для инвалида путем </a:t>
            </a:r>
            <a:r>
              <a:rPr lang="ru-RU" sz="1200" b="1" dirty="0">
                <a:latin typeface="Bookman Old Style" panose="02050604050505020204" pitchFamily="18" charset="0"/>
              </a:rPr>
              <a:t>приведения жилого помещения в соответствие с требованиями</a:t>
            </a:r>
            <a:r>
              <a:rPr lang="ru-RU" sz="1200" dirty="0">
                <a:latin typeface="Bookman Old Style" panose="02050604050505020204" pitchFamily="18" charset="0"/>
              </a:rPr>
              <a:t>, предусмотренными разделом </a:t>
            </a:r>
            <a:r>
              <a:rPr lang="en-US" sz="1200" dirty="0">
                <a:latin typeface="Bookman Old Style" panose="02050604050505020204" pitchFamily="18" charset="0"/>
              </a:rPr>
              <a:t>IV</a:t>
            </a:r>
            <a:r>
              <a:rPr lang="ru-RU" sz="1200" dirty="0">
                <a:latin typeface="Bookman Old Style" panose="02050604050505020204" pitchFamily="18" charset="0"/>
              </a:rPr>
              <a:t> Правил, приведения общего имущества многоквартирного дома, в котором проживает инвалид, в соответствие с требованиями, предусмотренными разделом </a:t>
            </a:r>
            <a:r>
              <a:rPr lang="en-US" sz="1200" dirty="0">
                <a:latin typeface="Bookman Old Style" panose="02050604050505020204" pitchFamily="18" charset="0"/>
              </a:rPr>
              <a:t>III</a:t>
            </a:r>
            <a:r>
              <a:rPr lang="ru-RU" sz="1200" dirty="0">
                <a:latin typeface="Bookman Old Style" panose="02050604050505020204" pitchFamily="18" charset="0"/>
              </a:rPr>
              <a:t> Правил (постановление № 649)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-6116" y="4653136"/>
            <a:ext cx="4110064" cy="2221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614632" y="2562002"/>
            <a:ext cx="2439581" cy="1094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+mn-ea"/>
                <a:cs typeface="+mn-cs"/>
              </a:rPr>
              <a:t>ЗАКЛЮЧЕНИЕ</a:t>
            </a:r>
            <a:r>
              <a:rPr lang="ru-RU" sz="1600" b="1" dirty="0">
                <a:solidFill>
                  <a:prstClr val="black"/>
                </a:solidFill>
                <a:latin typeface="Bookman Old Style" panose="02050604050505020204" pitchFamily="18" charset="0"/>
                <a:ea typeface="+mn-ea"/>
                <a:cs typeface="+mn-cs"/>
              </a:rPr>
              <a:t/>
            </a:r>
            <a:br>
              <a:rPr lang="ru-RU" sz="1600" b="1" dirty="0">
                <a:solidFill>
                  <a:prstClr val="black"/>
                </a:solidFill>
                <a:latin typeface="Bookman Old Style" panose="02050604050505020204" pitchFamily="18" charset="0"/>
                <a:ea typeface="+mn-ea"/>
                <a:cs typeface="+mn-cs"/>
              </a:rPr>
            </a:b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+mn-ea"/>
                <a:cs typeface="+mn-cs"/>
              </a:rPr>
              <a:t>об отсутствии возможности приспособления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+mn-ea"/>
                <a:cs typeface="+mn-cs"/>
              </a:rPr>
              <a:t> </a:t>
            </a:r>
            <a:br>
              <a:rPr lang="ru-RU" sz="1600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+mn-ea"/>
                <a:cs typeface="+mn-cs"/>
              </a:rPr>
            </a:br>
            <a:r>
              <a:rPr lang="ru-RU" sz="1600" dirty="0">
                <a:solidFill>
                  <a:prstClr val="black"/>
                </a:solidFill>
                <a:latin typeface="Bookman Old Style" panose="02050604050505020204" pitchFamily="18" charset="0"/>
                <a:ea typeface="+mn-ea"/>
                <a:cs typeface="+mn-cs"/>
              </a:rPr>
              <a:t>жилого помещения инвалида и общего имущества в многоквартирном доме, в котором проживает </a:t>
            </a:r>
            <a:r>
              <a:rPr lang="ru-RU" sz="1600" dirty="0" smtClean="0">
                <a:solidFill>
                  <a:prstClr val="black"/>
                </a:solidFill>
                <a:latin typeface="Bookman Old Style" panose="02050604050505020204" pitchFamily="18" charset="0"/>
                <a:ea typeface="+mn-ea"/>
                <a:cs typeface="+mn-cs"/>
              </a:rPr>
              <a:t>инвалид</a:t>
            </a:r>
            <a:endParaRPr lang="ru-RU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438150" y="1484313"/>
            <a:ext cx="8353425" cy="107791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ЯВЛЯЕТСЯ ОСНОВАНИЕМ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для признания жилого помещения инвалида непригодным для проживания инвалида</a:t>
            </a:r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  <a:r>
              <a:rPr lang="ru-RU" sz="1200" dirty="0">
                <a:latin typeface="Bookman Old Style" panose="02050604050505020204" pitchFamily="18" charset="0"/>
              </a:rPr>
              <a:t>в Порядке, установленном постановлением Правительства РФ </a:t>
            </a:r>
            <a:r>
              <a:rPr lang="ru-RU" sz="1200" dirty="0"/>
              <a:t> </a:t>
            </a:r>
            <a:r>
              <a:rPr lang="ru-RU" sz="1200" dirty="0">
                <a:latin typeface="Bookman Old Style" panose="02050604050505020204" pitchFamily="18" charset="0"/>
              </a:rPr>
              <a:t>от 28.01.2006 № 47 «Об утверждении Положения о признании помещения жилым помещением, жилого помещения непригодным для проживания и многоквартирного дома аварийным и подлежащим сносу или реконструкции».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9588" y="2733675"/>
            <a:ext cx="4105275" cy="9239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Обращение инвалида в межведомственную комиссию органа местного самоуправления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Bookman Old Style" panose="0205060405050502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6013" y="3482975"/>
            <a:ext cx="5976937" cy="11699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Вынесение межведомственной комиссией решения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о признании жилых помещений (комната, квартира) непригодными для проживания граждан и членов их семей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>
                <a:latin typeface="Bookman Old Style" panose="02050604050505020204" pitchFamily="18" charset="0"/>
              </a:rPr>
              <a:t>(пункт 54 раздела </a:t>
            </a:r>
            <a:r>
              <a:rPr lang="en-US" sz="1400" i="1" dirty="0">
                <a:latin typeface="Bookman Old Style" panose="02050604050505020204" pitchFamily="18" charset="0"/>
              </a:rPr>
              <a:t>IV</a:t>
            </a:r>
            <a:r>
              <a:rPr lang="ru-RU" sz="1400" i="1" dirty="0">
                <a:latin typeface="Bookman Old Style" panose="02050604050505020204" pitchFamily="18" charset="0"/>
              </a:rPr>
              <a:t> постановления № 47)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i="1" dirty="0"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49525" y="4578350"/>
            <a:ext cx="5362575" cy="11684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Постановка на учет в качестве нуждающегося в жилом помещении,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предоставляемом органом местного самоуправления по месту жительства по договору социального найма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i="1" dirty="0">
              <a:latin typeface="Bookman Old Style" panose="02050604050505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5588" y="5661025"/>
            <a:ext cx="4608512" cy="10461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" b="1" dirty="0">
              <a:latin typeface="Bookman Old Style" panose="020506040505050202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Обеспечение жилым помещением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по договору социального найма, приспособленным с учетом потребностей инвалида (в соответствии с ИПРА)</a:t>
            </a:r>
            <a:endParaRPr lang="ru-RU" sz="1400" i="1" dirty="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250825" y="404813"/>
            <a:ext cx="8713788" cy="561975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254061"/>
                </a:solidFill>
                <a:latin typeface="Bookman Old Style" pitchFamily="18" charset="0"/>
              </a:rPr>
              <a:t>статья 15 ЖИЛИЩНОГО КОДЕКСА РФ</a:t>
            </a:r>
            <a:endParaRPr lang="ru-RU" smtClean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08025" y="3284538"/>
            <a:ext cx="8135938" cy="1533525"/>
          </a:xfrm>
          <a:prstGeom prst="roundRect">
            <a:avLst/>
          </a:prstGeom>
          <a:solidFill>
            <a:schemeClr val="accent4">
              <a:lumMod val="5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Bookman Old Style" panose="02050604050505020204" pitchFamily="18" charset="0"/>
                <a:cs typeface="+mn-cs"/>
              </a:rPr>
              <a:t>Статья 15.    Объекты жилищных прав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Bookman Old Style" panose="02050604050505020204" pitchFamily="18" charset="0"/>
                <a:cs typeface="+mn-cs"/>
              </a:rPr>
              <a:t>3. </a:t>
            </a:r>
            <a:r>
              <a:rPr lang="ru-RU" sz="1400" b="1" dirty="0">
                <a:solidFill>
                  <a:srgbClr val="FFFF00"/>
                </a:solidFill>
                <a:latin typeface="Bookman Old Style" panose="02050604050505020204" pitchFamily="18" charset="0"/>
                <a:cs typeface="+mn-cs"/>
              </a:rPr>
              <a:t>Порядок</a:t>
            </a:r>
            <a:r>
              <a:rPr lang="ru-RU" sz="1400" dirty="0">
                <a:solidFill>
                  <a:schemeClr val="bg1"/>
                </a:solidFill>
                <a:latin typeface="Bookman Old Style" panose="02050604050505020204" pitchFamily="18" charset="0"/>
                <a:cs typeface="+mn-cs"/>
              </a:rPr>
              <a:t> признания помещения жилым помещением и </a:t>
            </a:r>
            <a:r>
              <a:rPr lang="ru-RU" sz="1400" b="1" dirty="0">
                <a:solidFill>
                  <a:srgbClr val="FFFF00"/>
                </a:solidFill>
                <a:latin typeface="Bookman Old Style" panose="02050604050505020204" pitchFamily="18" charset="0"/>
                <a:cs typeface="+mn-cs"/>
              </a:rPr>
              <a:t>требования</a:t>
            </a:r>
            <a:r>
              <a:rPr lang="ru-RU" sz="1400" dirty="0">
                <a:solidFill>
                  <a:schemeClr val="bg1"/>
                </a:solidFill>
                <a:latin typeface="Bookman Old Style" panose="02050604050505020204" pitchFamily="18" charset="0"/>
                <a:cs typeface="+mn-cs"/>
              </a:rPr>
              <a:t>, которым должно отвечать жилое помещение, в том числе по его приспособлению и приспособлению общего имущества в многоквартирном доме с учетом </a:t>
            </a:r>
            <a:r>
              <a:rPr lang="ru-RU" sz="1400" b="1" dirty="0">
                <a:solidFill>
                  <a:srgbClr val="FFFF00"/>
                </a:solidFill>
                <a:latin typeface="Bookman Old Style" panose="02050604050505020204" pitchFamily="18" charset="0"/>
                <a:cs typeface="+mn-cs"/>
              </a:rPr>
              <a:t>потребностей инвалидов</a:t>
            </a:r>
            <a:r>
              <a:rPr lang="ru-RU" sz="1400" dirty="0">
                <a:solidFill>
                  <a:schemeClr val="bg1"/>
                </a:solidFill>
                <a:latin typeface="Bookman Old Style" panose="02050604050505020204" pitchFamily="18" charset="0"/>
                <a:cs typeface="+mn-cs"/>
              </a:rPr>
              <a:t>, устанавливаются Правительством РФ в соответствии с настоящим Кодексом, другими федеральными законами.</a:t>
            </a:r>
            <a:endParaRPr lang="ru-RU" sz="1400" u="sng" dirty="0">
              <a:solidFill>
                <a:schemeClr val="bg1"/>
              </a:solidFill>
              <a:latin typeface="Bookman Old Style" panose="02050604050505020204" pitchFamily="18" charset="0"/>
              <a:cs typeface="+mn-cs"/>
              <a:hlinkClick r:id="rId2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707847" y="1052736"/>
            <a:ext cx="6024394" cy="996908"/>
          </a:xfrm>
          <a:prstGeom prst="wedgeRoundRectCallout">
            <a:avLst>
              <a:gd name="adj1" fmla="val -33605"/>
              <a:gd name="adj2" fmla="val 226189"/>
              <a:gd name="adj3" fmla="val 16667"/>
            </a:avLst>
          </a:prstGeom>
          <a:scene3d>
            <a:camera prst="perspectiveLef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IV. Порядок признания помещения жилым помещением, жилого помещения непригодным для проживания и многоквартирного дома аварийным и подлежащим сносу или реконструкции утвержден </a:t>
            </a:r>
            <a:r>
              <a:rPr lang="ru-RU" sz="1200" b="1" i="1" dirty="0">
                <a:solidFill>
                  <a:prstClr val="black"/>
                </a:solidFill>
                <a:latin typeface="Bookman Old Style" panose="02050604050505020204" pitchFamily="18" charset="0"/>
              </a:rPr>
              <a:t>постановлением Правительства РФ от 28.01.2006 № 47</a:t>
            </a:r>
            <a:r>
              <a:rPr lang="ru-RU" sz="1200" i="1" dirty="0">
                <a:solidFill>
                  <a:prstClr val="black"/>
                </a:solidFill>
                <a:latin typeface="Bookman Old Style" panose="02050604050505020204" pitchFamily="18" charset="0"/>
              </a:rPr>
              <a:t/>
            </a:r>
            <a:br>
              <a:rPr lang="ru-RU" sz="1200" i="1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r>
              <a:rPr lang="ru-RU" sz="1200" dirty="0">
                <a:latin typeface="Bookman Old Style" panose="02050604050505020204" pitchFamily="18" charset="0"/>
              </a:rPr>
              <a:t>  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2771800" y="2132856"/>
            <a:ext cx="6097789" cy="768076"/>
          </a:xfrm>
          <a:prstGeom prst="wedgeRoundRectCallout">
            <a:avLst>
              <a:gd name="adj1" fmla="val 9695"/>
              <a:gd name="adj2" fmla="val 143935"/>
              <a:gd name="adj3" fmla="val 16667"/>
            </a:avLst>
          </a:prstGeom>
          <a:scene3d>
            <a:camera prst="perspectiveLef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</a:rPr>
              <a:t>II. Требования, которым должно отвечать жилое помещение утверждены </a:t>
            </a:r>
            <a:r>
              <a:rPr lang="ru-RU" sz="1200" b="1" i="1" dirty="0">
                <a:solidFill>
                  <a:prstClr val="black"/>
                </a:solidFill>
                <a:latin typeface="Bookman Old Style" panose="02050604050505020204" pitchFamily="18" charset="0"/>
              </a:rPr>
              <a:t>постановлением Правительства РФ от 28.01.2006 № 47</a:t>
            </a:r>
            <a:r>
              <a:rPr lang="ru-RU" sz="1200" dirty="0"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1115616" y="5445224"/>
            <a:ext cx="7585119" cy="1224136"/>
          </a:xfrm>
          <a:prstGeom prst="wedgeRoundRectCallout">
            <a:avLst>
              <a:gd name="adj1" fmla="val -41134"/>
              <a:gd name="adj2" fmla="val -139500"/>
              <a:gd name="adj3" fmla="val 16667"/>
            </a:avLst>
          </a:prstGeom>
          <a:scene3d>
            <a:camera prst="perspectiveLef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Правила</a:t>
            </a:r>
            <a:r>
              <a:rPr lang="ru-RU" sz="1400" dirty="0">
                <a:latin typeface="Bookman Old Style" panose="02050604050505020204" pitchFamily="18" charset="0"/>
              </a:rPr>
              <a:t> обеспечения условий доступности для инвалидов жилых помещений и общего имущества в многоквартирном доме </a:t>
            </a:r>
            <a:r>
              <a:rPr lang="ru-RU" sz="1400" b="1" i="1" dirty="0">
                <a:latin typeface="Bookman Old Style" panose="02050604050505020204" pitchFamily="18" charset="0"/>
              </a:rPr>
              <a:t>утверждены  постановлением Правительства РФ от 09.07.2016 № 649</a:t>
            </a:r>
            <a:r>
              <a:rPr lang="ru-RU" sz="1400" dirty="0">
                <a:latin typeface="Bookman Old Style" panose="02050604050505020204" pitchFamily="18" charset="0"/>
              </a:rPr>
              <a:t> «О мерах по приспособлению жилых помещений и общего имущества в многоквартирном доме с учетом потребностей инвалидов»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561975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254061"/>
                </a:solidFill>
                <a:latin typeface="Bookman Old Style" pitchFamily="18" charset="0"/>
              </a:rPr>
              <a:t>Изменения в ЖИЛИЩНЫЙ КОДЕКС РФ</a:t>
            </a:r>
            <a:endParaRPr lang="ru-RU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539750" y="765175"/>
            <a:ext cx="8064500" cy="59086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  <a:cs typeface="+mn-cs"/>
              </a:rPr>
              <a:t>Глава 6. ОБЩЕЕ ИМУЩЕСТВО СОБСТВЕННИКОВ ПОМЕЩЕНИЙ В МНОГОКВАРТИРНОМ ДОМЕ. ОБЩЕЕ СОБРАНИЕ ТАКИХ СОБСТВЕННИКОВ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Статья 36. Право собственности на общее имущество собственников помещений в многоквартирном доме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  <a:cs typeface="+mn-cs"/>
              </a:rPr>
              <a:t>1. </a:t>
            </a:r>
            <a:r>
              <a:rPr lang="ru-RU" sz="1400" b="1" dirty="0">
                <a:latin typeface="Bookman Old Style" panose="02050604050505020204" pitchFamily="18" charset="0"/>
                <a:cs typeface="+mn-cs"/>
              </a:rPr>
              <a:t>Собственникам</a:t>
            </a:r>
            <a:r>
              <a:rPr lang="ru-RU" sz="1400" dirty="0">
                <a:latin typeface="Bookman Old Style" panose="02050604050505020204" pitchFamily="18" charset="0"/>
                <a:cs typeface="+mn-cs"/>
              </a:rPr>
              <a:t> помещений в многоквартирном доме </a:t>
            </a:r>
            <a:r>
              <a:rPr lang="ru-RU" sz="1400" b="1" dirty="0">
                <a:latin typeface="Bookman Old Style" panose="02050604050505020204" pitchFamily="18" charset="0"/>
                <a:cs typeface="+mn-cs"/>
              </a:rPr>
              <a:t>принадлежит</a:t>
            </a:r>
            <a:r>
              <a:rPr lang="ru-RU" sz="1400" dirty="0">
                <a:latin typeface="Bookman Old Style" panose="02050604050505020204" pitchFamily="18" charset="0"/>
                <a:cs typeface="+mn-cs"/>
              </a:rPr>
              <a:t> на праве общей долевой собственности </a:t>
            </a:r>
            <a:r>
              <a:rPr lang="ru-RU" sz="1400" b="1" dirty="0">
                <a:latin typeface="Bookman Old Style" panose="02050604050505020204" pitchFamily="18" charset="0"/>
                <a:cs typeface="+mn-cs"/>
              </a:rPr>
              <a:t>общее имущество в многоквартирном доме</a:t>
            </a:r>
            <a:r>
              <a:rPr lang="ru-RU" sz="1400" dirty="0">
                <a:latin typeface="Bookman Old Style" panose="02050604050505020204" pitchFamily="18" charset="0"/>
                <a:cs typeface="+mn-cs"/>
              </a:rPr>
              <a:t>, а именно: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  <a:cs typeface="+mn-cs"/>
              </a:rPr>
              <a:t>1) помещения в данном доме, не являющиеся частями квартир и предназначенные для обслуживания более одного помещения в данном доме, в том числе межквартирные лестничные площадки, лестницы, лифты, лифтовые и иные шахты, коридоры, …..;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  <a:cs typeface="+mn-cs"/>
              </a:rPr>
              <a:t>3) …, ограждающие несущие и ненесущие конструкции данного дома, механическое, электрическое, санитарно-техническое и другое оборудование (в том числе конструкции и (или) иное оборудование, предназначенные для обеспечения беспрепятственного доступа инвалидов к помещениям в многоквартирном доме), находящееся в данном доме за пределами или внутри помещений и обслуживающее более одного помещения;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Bookman Old Style" panose="02050604050505020204" pitchFamily="18" charset="0"/>
                <a:cs typeface="+mn-cs"/>
              </a:rPr>
              <a:t>3. Уменьшение размера общего имущества в многоквартирном доме возможно </a:t>
            </a:r>
            <a:r>
              <a:rPr lang="ru-RU" sz="1400" b="1" dirty="0">
                <a:solidFill>
                  <a:srgbClr val="C00000"/>
                </a:solidFill>
                <a:latin typeface="Bookman Old Style" panose="02050604050505020204" pitchFamily="18" charset="0"/>
                <a:cs typeface="+mn-cs"/>
              </a:rPr>
              <a:t>только с согласия всех собственников </a:t>
            </a:r>
            <a:r>
              <a:rPr lang="ru-RU" sz="1400" dirty="0">
                <a:solidFill>
                  <a:srgbClr val="C00000"/>
                </a:solidFill>
                <a:latin typeface="Bookman Old Style" panose="02050604050505020204" pitchFamily="18" charset="0"/>
                <a:cs typeface="+mn-cs"/>
              </a:rPr>
              <a:t>помещений в данном доме путем его реконструкции.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  <a:cs typeface="+mn-cs"/>
              </a:rPr>
              <a:t>4.1. </a:t>
            </a:r>
            <a:r>
              <a:rPr lang="ru-RU" sz="1400" b="1" dirty="0">
                <a:latin typeface="Bookman Old Style" panose="02050604050505020204" pitchFamily="18" charset="0"/>
                <a:cs typeface="+mn-cs"/>
              </a:rPr>
              <a:t>Приспособление общего имущества в многоквартирном доме для обеспечения беспрепятственного доступа инвалидов </a:t>
            </a:r>
            <a:r>
              <a:rPr lang="ru-RU" sz="1400" dirty="0">
                <a:latin typeface="Bookman Old Style" panose="02050604050505020204" pitchFamily="18" charset="0"/>
                <a:cs typeface="+mn-cs"/>
              </a:rPr>
              <a:t>к помещениям в многоквартирном доме согласно требованиям, указанным в части 3 статьи 15 настоящего Кодекса, </a:t>
            </a:r>
            <a:r>
              <a:rPr lang="ru-RU" sz="1400" b="1" i="1" dirty="0">
                <a:latin typeface="Bookman Old Style" panose="02050604050505020204" pitchFamily="18" charset="0"/>
                <a:cs typeface="+mn-cs"/>
              </a:rPr>
              <a:t>ДОПУСКАЕТСЯ БЕЗ РАЗРЕШЕНИЯ </a:t>
            </a:r>
            <a:r>
              <a:rPr lang="ru-RU" sz="1400" dirty="0">
                <a:latin typeface="Bookman Old Style" panose="02050604050505020204" pitchFamily="18" charset="0"/>
                <a:cs typeface="+mn-cs"/>
                <a:hlinkClick r:id="rId2"/>
              </a:rPr>
              <a:t>общего собрания собственников помещений в многоквартирном доме </a:t>
            </a:r>
            <a:r>
              <a:rPr lang="ru-RU" sz="1400" b="1" i="1" dirty="0">
                <a:solidFill>
                  <a:prstClr val="black"/>
                </a:solidFill>
                <a:latin typeface="Bookman Old Style" panose="02050604050505020204" pitchFamily="18" charset="0"/>
                <a:cs typeface="+mn-cs"/>
              </a:rPr>
              <a:t>ТОЛЬКО В СЛУЧАЕ</a:t>
            </a:r>
            <a:r>
              <a:rPr lang="ru-RU" sz="1400" dirty="0">
                <a:latin typeface="Bookman Old Style" panose="02050604050505020204" pitchFamily="18" charset="0"/>
                <a:cs typeface="+mn-cs"/>
                <a:hlinkClick r:id="rId2"/>
              </a:rPr>
              <a:t>, если такое приспособление осуществляется без привлечения денежных средств указанных собственников.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850" y="939800"/>
            <a:ext cx="8640763" cy="1046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Постановление Правительства РФ от 13.08.2006 № 491</a:t>
            </a:r>
            <a:r>
              <a:rPr lang="ru-RU" sz="1400" dirty="0">
                <a:latin typeface="Bookman Old Style" panose="02050604050505020204" pitchFamily="18" charset="0"/>
                <a:cs typeface="+mn-cs"/>
              </a:rPr>
              <a:t> (</a:t>
            </a:r>
            <a:r>
              <a:rPr lang="ru-RU" sz="1200" dirty="0">
                <a:latin typeface="Bookman Old Style" panose="02050604050505020204" pitchFamily="18" charset="0"/>
                <a:cs typeface="+mn-cs"/>
              </a:rPr>
              <a:t>ред. от 12.10.2018)</a:t>
            </a:r>
            <a:br>
              <a:rPr lang="ru-RU" sz="1200" dirty="0">
                <a:latin typeface="Bookman Old Style" panose="02050604050505020204" pitchFamily="18" charset="0"/>
                <a:cs typeface="+mn-cs"/>
              </a:rPr>
            </a:br>
            <a:r>
              <a:rPr lang="ru-RU" sz="1200" dirty="0">
                <a:latin typeface="Bookman Old Style" panose="02050604050505020204" pitchFamily="18" charset="0"/>
                <a:cs typeface="+mn-cs"/>
              </a:rPr>
              <a:t>«Об утверждении Правил содержания общего имущества в многоквартирном доме и правил изменения размера платы за содержание жилого помещения в случае оказания услуг и выполнения работ по управлению, содержанию и ремонту общего имущества в многоквартирном доме ненадлежащего качества и (или) с перерывами, превышающими установленную продолжительность»: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850" y="1989138"/>
            <a:ext cx="8793163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Bookman Old Style" panose="02050604050505020204" pitchFamily="18" charset="0"/>
                <a:cs typeface="+mn-cs"/>
              </a:rPr>
              <a:t>I. ОПРЕДЕЛЕНИЕ СОСТАВА ОБЩЕГО ИМУЩЕСТВА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  <a:cs typeface="+mn-cs"/>
              </a:rPr>
              <a:t>1. Состав общего имущества определяется: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  <a:cs typeface="+mn-cs"/>
              </a:rPr>
              <a:t>2. В состав общего имущества включаются: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  <a:cs typeface="+mn-cs"/>
              </a:rPr>
              <a:t>д) механическое, электрическое, санитарно-техническое и иное оборудование, 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cs typeface="+mn-cs"/>
              </a:rPr>
              <a:t>в том числе конструкции и (или) иное оборудование, предназначенное для обеспечения беспрепятственного доступа инвалидов в помещения многоквартирного дома (далее - оборудование для инвалидов и иных маломобильных групп населения)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cs typeface="+mn-cs"/>
              </a:rPr>
              <a:t>,</a:t>
            </a:r>
            <a:r>
              <a:rPr lang="ru-RU" sz="1200" dirty="0">
                <a:latin typeface="Bookman Old Style" panose="02050604050505020204" pitchFamily="18" charset="0"/>
                <a:cs typeface="+mn-cs"/>
              </a:rPr>
              <a:t> находящееся в многоквартирном доме за пределами или внутри помещений и обслуживающее более одного жилого и (или) нежилого помещения (квартиры);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1950" y="3559175"/>
            <a:ext cx="8642350" cy="30464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Bookman Old Style" panose="02050604050505020204" pitchFamily="18" charset="0"/>
                <a:cs typeface="+mn-cs"/>
              </a:rPr>
              <a:t>II. ТРЕБОВАНИЯ К СОДЕРЖАНИЮ ОБЩЕГО ИМУЩЕСТВА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  <a:cs typeface="+mn-cs"/>
              </a:rPr>
              <a:t>10. </a:t>
            </a: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Общее имущество должно содержаться в соответствии с требованиями законодательства Российской Федерации</a:t>
            </a:r>
            <a:r>
              <a:rPr lang="ru-RU" sz="1200" dirty="0">
                <a:latin typeface="Bookman Old Style" panose="02050604050505020204" pitchFamily="18" charset="0"/>
                <a:cs typeface="+mn-cs"/>
              </a:rPr>
              <a:t> (в том числе о санитарно-эпидемиологическом благополучии населения, техническом регулировании, защите прав потребителей) в состоянии, </a:t>
            </a: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обеспечивающем: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  <a:cs typeface="+mn-cs"/>
              </a:rPr>
              <a:t>в) </a:t>
            </a:r>
            <a:r>
              <a:rPr lang="ru-RU" sz="1200" b="1" i="1" dirty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доступность пользования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жилыми</a:t>
            </a:r>
            <a:r>
              <a:rPr lang="ru-RU" sz="1200" b="1" i="1" dirty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 </a:t>
            </a:r>
            <a:r>
              <a:rPr lang="ru-RU" sz="1200" dirty="0">
                <a:latin typeface="Bookman Old Style" panose="02050604050505020204" pitchFamily="18" charset="0"/>
                <a:cs typeface="+mn-cs"/>
              </a:rPr>
              <a:t>и (или) нежилыми помещениями, </a:t>
            </a:r>
            <a:r>
              <a:rPr lang="ru-RU" sz="1200" b="1" i="1" dirty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помещениями общего пользования</a:t>
            </a:r>
            <a:r>
              <a:rPr lang="ru-RU" sz="1200" dirty="0">
                <a:latin typeface="Bookman Old Style" panose="02050604050505020204" pitchFamily="18" charset="0"/>
                <a:cs typeface="+mn-cs"/>
              </a:rPr>
              <a:t>, а также земельным участком, на котором расположен многоквартирный дом, </a:t>
            </a:r>
            <a:r>
              <a:rPr lang="ru-RU" sz="1200" b="1" i="1" dirty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в том числе для инвалидов и иных маломобильных групп населения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  <a:cs typeface="+mn-cs"/>
              </a:rPr>
              <a:t>24. Сведения о составе и состоянии общего имущества отражаются в технической документации на многоквартирный дом. Техническая документация на многоквартирный дом включает в себя: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Bookman Old Style" panose="02050604050505020204" pitchFamily="18" charset="0"/>
                <a:cs typeface="+mn-cs"/>
              </a:rPr>
              <a:t>в) акты осмотра, проверки состояния (испытания) инженерных коммуникаций, приборов учета, механического, электрического, санитарно-технического и иного оборудования, </a:t>
            </a:r>
            <a:r>
              <a:rPr lang="ru-RU" sz="1200" b="1" i="1" dirty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в том числе оборудования для инвалидов и иных маломобильных групп населения,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cs typeface="+mn-cs"/>
              </a:rPr>
              <a:t> </a:t>
            </a:r>
            <a:r>
              <a:rPr lang="ru-RU" sz="1200" dirty="0">
                <a:latin typeface="Bookman Old Style" panose="02050604050505020204" pitchFamily="18" charset="0"/>
                <a:cs typeface="+mn-cs"/>
              </a:rPr>
              <a:t>обслуживающего более одного помещения в многоквартирном доме, конструктивных частей многоквартирного дома (крыши, ограждающих несущих и ненесущих конструкций многоквартирного дома, объектов, расположенных на земельном участке, и других частей общего имущества) на соответствие их эксплуатационных качеств установленным требованиям, журнал осмотра;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663575" y="260350"/>
            <a:ext cx="8229600" cy="6477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</a:rPr>
              <a:t>Изменения в акты Правительства РФ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</a:rPr>
              <a:t>Изменения в акты Правительства РФ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908050"/>
            <a:ext cx="8208963" cy="9858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постановление Правительства РФ от 03.04.2013 № 290</a:t>
            </a:r>
            <a:b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</a:br>
            <a:r>
              <a:rPr lang="ru-RU" sz="1400" dirty="0">
                <a:latin typeface="Bookman Old Style" panose="02050604050505020204" pitchFamily="18" charset="0"/>
                <a:cs typeface="+mn-cs"/>
              </a:rPr>
              <a:t>(ред. от 27.03.2018) «О минимальном перечне услуг и работ, необходимых для обеспечения надлежащего содержания общего имущества в многоквартирном доме, и порядке их оказания и выполнения»</a:t>
            </a:r>
          </a:p>
        </p:txBody>
      </p:sp>
      <p:sp>
        <p:nvSpPr>
          <p:cNvPr id="7" name="Прямоугольник 6"/>
          <p:cNvSpPr/>
          <p:nvPr/>
        </p:nvSpPr>
        <p:spPr>
          <a:xfrm rot="21449127">
            <a:off x="347692" y="1735020"/>
            <a:ext cx="8145642" cy="954107"/>
          </a:xfrm>
          <a:custGeom>
            <a:avLst/>
            <a:gdLst>
              <a:gd name="connsiteX0" fmla="*/ 0 w 8145642"/>
              <a:gd name="connsiteY0" fmla="*/ 0 h 1169551"/>
              <a:gd name="connsiteX1" fmla="*/ 8145642 w 8145642"/>
              <a:gd name="connsiteY1" fmla="*/ 0 h 1169551"/>
              <a:gd name="connsiteX2" fmla="*/ 8145642 w 8145642"/>
              <a:gd name="connsiteY2" fmla="*/ 1169551 h 1169551"/>
              <a:gd name="connsiteX3" fmla="*/ 0 w 8145642"/>
              <a:gd name="connsiteY3" fmla="*/ 1169551 h 1169551"/>
              <a:gd name="connsiteX4" fmla="*/ 0 w 8145642"/>
              <a:gd name="connsiteY4" fmla="*/ 0 h 1169551"/>
              <a:gd name="connsiteX0" fmla="*/ 0 w 8145642"/>
              <a:gd name="connsiteY0" fmla="*/ 0 h 1169551"/>
              <a:gd name="connsiteX1" fmla="*/ 8145642 w 8145642"/>
              <a:gd name="connsiteY1" fmla="*/ 0 h 1169551"/>
              <a:gd name="connsiteX2" fmla="*/ 8145642 w 8145642"/>
              <a:gd name="connsiteY2" fmla="*/ 1169551 h 1169551"/>
              <a:gd name="connsiteX3" fmla="*/ 8546 w 8145642"/>
              <a:gd name="connsiteY3" fmla="*/ 1169551 h 1169551"/>
              <a:gd name="connsiteX4" fmla="*/ 0 w 8145642"/>
              <a:gd name="connsiteY4" fmla="*/ 0 h 1169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45642" h="1169551">
                <a:moveTo>
                  <a:pt x="0" y="0"/>
                </a:moveTo>
                <a:lnTo>
                  <a:pt x="8145642" y="0"/>
                </a:lnTo>
                <a:lnTo>
                  <a:pt x="8145642" y="1169551"/>
                </a:lnTo>
                <a:lnTo>
                  <a:pt x="8546" y="1169551"/>
                </a:lnTo>
                <a:cubicBezTo>
                  <a:pt x="5697" y="779701"/>
                  <a:pt x="2849" y="389850"/>
                  <a:pt x="0" y="0"/>
                </a:cubicBezTo>
                <a:close/>
              </a:path>
            </a:pathLst>
          </a:custGeom>
          <a:scene3d>
            <a:camera prst="obliqueTopLeft"/>
            <a:lightRig rig="threePt" dir="t"/>
          </a:scene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3. Перечень услуг и работ в отношении каждого многоквартирного дома определяется с учетом: а) конструктивных элементов многоквартирного дома, </a:t>
            </a:r>
            <a:r>
              <a:rPr lang="ru-RU" sz="1400" b="1" i="1" dirty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</a:rPr>
              <a:t>в том числе конструкций и (или) иного оборудования, предназначенного для обеспечения условий доступности для инвалидов помещения многоквартирного дома;</a:t>
            </a:r>
          </a:p>
        </p:txBody>
      </p:sp>
      <p:sp>
        <p:nvSpPr>
          <p:cNvPr id="5" name="Прямоугольник 4"/>
          <p:cNvSpPr/>
          <p:nvPr/>
        </p:nvSpPr>
        <p:spPr>
          <a:xfrm rot="21447211">
            <a:off x="321274" y="2824233"/>
            <a:ext cx="8474505" cy="2215991"/>
          </a:xfrm>
          <a:prstGeom prst="rect">
            <a:avLst/>
          </a:prstGeom>
          <a:scene3d>
            <a:camera prst="obliqueTopRight"/>
            <a:lightRig rig="threePt" dir="t"/>
          </a:scene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Bookman Old Style" panose="02050604050505020204" pitchFamily="18" charset="0"/>
              </a:rPr>
              <a:t>МИНИМАЛЬНЫЙ ПЕРЕЧЕНЬ УСЛУГ И РАБОТ, НЕОБХОДИМЫХ ДЛЯ ОБЕСПЕЧЕНИЯ НАДЛЕЖАЩЕГО СОДЕРЖАНИЯ ОБЩЕГО ИМУЩЕСТВА В МНОГОКВАРТИРНОМ ДОМЕ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Bookman Old Style" panose="02050604050505020204" pitchFamily="18" charset="0"/>
              </a:rPr>
              <a:t>III. Работы и услуги по содержанию иного общего имущества в многоквартирном доме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29. Проверка состояния и </a:t>
            </a:r>
            <a:r>
              <a:rPr lang="ru-RU" sz="1400" b="1" i="1" dirty="0">
                <a:solidFill>
                  <a:schemeClr val="tx1"/>
                </a:solidFill>
                <a:latin typeface="Bookman Old Style" panose="02050604050505020204" pitchFamily="18" charset="0"/>
              </a:rPr>
              <a:t>при необходимости выполнение работ по восстановлению конструкций и (или) иного оборудования</a:t>
            </a: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</a:rPr>
              <a:t>, </a:t>
            </a:r>
            <a:r>
              <a:rPr lang="ru-RU" sz="1400" b="1" i="1" dirty="0">
                <a:solidFill>
                  <a:schemeClr val="tx1"/>
                </a:solidFill>
                <a:latin typeface="Bookman Old Style" panose="02050604050505020204" pitchFamily="18" charset="0"/>
              </a:rPr>
              <a:t>предназначенного для обеспечения условий доступности для инвалидов помещения многоквартирного дома.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30. Работы и услуги, предусмотренные </a:t>
            </a: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  <a:hlinkClick r:id="rId2"/>
              </a:rPr>
              <a:t>разделами I и </a:t>
            </a: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  <a:hlinkClick r:id="rId3"/>
              </a:rPr>
              <a:t>II настоящего перечня, которые могут повлиять на обеспечение условий доступности для инвалидов помещения многоквартирного дома, выполняются с учетом обеспечения такого доступа.</a:t>
            </a:r>
          </a:p>
        </p:txBody>
      </p:sp>
      <p:sp>
        <p:nvSpPr>
          <p:cNvPr id="6" name="Прямоугольник 5"/>
          <p:cNvSpPr/>
          <p:nvPr/>
        </p:nvSpPr>
        <p:spPr>
          <a:xfrm rot="21433763">
            <a:off x="666427" y="5136123"/>
            <a:ext cx="8099175" cy="1354217"/>
          </a:xfrm>
          <a:prstGeom prst="rect">
            <a:avLst/>
          </a:prstGeom>
          <a:scene3d>
            <a:camera prst="obliqueBottomRight"/>
            <a:lightRig rig="threePt" dir="t"/>
          </a:scene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b="1" dirty="0">
                <a:latin typeface="Bookman Old Style" panose="02050604050505020204" pitchFamily="18" charset="0"/>
              </a:rPr>
              <a:t>I</a:t>
            </a:r>
            <a:r>
              <a:rPr lang="ru-RU" sz="1300" b="1" dirty="0">
                <a:latin typeface="Bookman Old Style" panose="02050604050505020204" pitchFamily="18" charset="0"/>
              </a:rPr>
              <a:t>II. Работы и услуги по содержанию иного общего имущества в многоквартирном доме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23. Работы по содержанию помещений, входящих в состав общего имущества в многоквартирном доме: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Bookman Old Style" panose="02050604050505020204" pitchFamily="18" charset="0"/>
              </a:rPr>
              <a:t>сухая и влажная уборка тамбуров, холлов, коридоров, галерей, лифтовых площадок и лифтовых холлов и кабин, лестничных площадок и маршей, </a:t>
            </a:r>
            <a:r>
              <a:rPr lang="ru-RU" sz="1400" b="1" dirty="0">
                <a:latin typeface="Bookman Old Style" panose="02050604050505020204" pitchFamily="18" charset="0"/>
              </a:rPr>
              <a:t>пандусов;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1202</TotalTime>
  <Words>1577</Words>
  <Application>Microsoft Office PowerPoint</Application>
  <PresentationFormat>Экран (4:3)</PresentationFormat>
  <Paragraphs>107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Bookman Old Style</vt:lpstr>
      <vt:lpstr>BatangChe</vt:lpstr>
      <vt:lpstr>Wingdings</vt:lpstr>
      <vt:lpstr>Тема Office</vt:lpstr>
      <vt:lpstr>АЛГОРИТМ реализации постановления № 649</vt:lpstr>
      <vt:lpstr>АЛГОРИТМ реализации постановления № 649</vt:lpstr>
      <vt:lpstr>этапы работы комиссии</vt:lpstr>
      <vt:lpstr>Вывод о наличии технической возможности для приспособления жилого помещения инвалида и(или) общего имущества в многоквартирном доме</vt:lpstr>
      <vt:lpstr>В случае вывода об отсутствии технической возможности для приспособления жилого помещения инвалида и(или) общего имущества в многоквартирном доме без изменения существующих несущих и ограждающих конструкций многоквартирного дома (части дома) путем осуществления его реконструкции или капитального ремонта  </vt:lpstr>
      <vt:lpstr>По результатам проверки экономической целесообразности (нецелесообразности) реконструкции или капитального ремонта многоквартирного дома (части дома)  ПРИНИМАЕТСЯ РЕШЕНИЕ:</vt:lpstr>
      <vt:lpstr>ЗАКЛЮЧЕНИЕ о возможности приспособления  жилого помещения инвалида и общего имущества в многоквартирном доме, в котором проживает инвалид</vt:lpstr>
      <vt:lpstr>ЗАКЛЮЧЕНИЕ об отсутствии возможности приспособления  жилого помещения инвалида и общего имущества в многоквартирном доме, в котором проживает инвалид</vt:lpstr>
      <vt:lpstr>статья 15 ЖИЛИЩНОГО КОДЕКСА РФ</vt:lpstr>
      <vt:lpstr>Изменения в ЖИЛИЩНЫЙ КОДЕКС РФ</vt:lpstr>
      <vt:lpstr>Изменения в акты Правительства РФ</vt:lpstr>
      <vt:lpstr>Изменения в акты Правительства РФ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Перова Янина Владимировна</dc:creator>
  <cp:lastModifiedBy>Жил</cp:lastModifiedBy>
  <cp:revision>118</cp:revision>
  <dcterms:created xsi:type="dcterms:W3CDTF">2018-11-22T04:15:37Z</dcterms:created>
  <dcterms:modified xsi:type="dcterms:W3CDTF">2025-11-06T06:38:39Z</dcterms:modified>
</cp:coreProperties>
</file>