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505631.5</c:v>
                </c:pt>
                <c:pt idx="1">
                  <c:v>503328.6</c:v>
                </c:pt>
                <c:pt idx="2">
                  <c:v>506239.1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505631.5</c:v>
                </c:pt>
                <c:pt idx="1">
                  <c:v>503328.6</c:v>
                </c:pt>
                <c:pt idx="2">
                  <c:v>506239.1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0748544"/>
        <c:axId val="20643840"/>
        <c:axId val="71998080"/>
      </c:bar3DChart>
      <c:catAx>
        <c:axId val="2074854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20643840"/>
        <c:crosses val="autoZero"/>
        <c:auto val="1"/>
        <c:lblAlgn val="ctr"/>
        <c:lblOffset val="100"/>
        <c:noMultiLvlLbl val="0"/>
      </c:catAx>
      <c:valAx>
        <c:axId val="20643840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20748544"/>
        <c:crosses val="autoZero"/>
        <c:crossBetween val="between"/>
      </c:valAx>
      <c:serAx>
        <c:axId val="7199808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20643840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3200</c:v>
                </c:pt>
                <c:pt idx="1">
                  <c:v>3335</c:v>
                </c:pt>
                <c:pt idx="2">
                  <c:v>3475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2844</c:v>
                </c:pt>
                <c:pt idx="1">
                  <c:v>3033</c:v>
                </c:pt>
                <c:pt idx="2">
                  <c:v>3267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22183</c:v>
                </c:pt>
                <c:pt idx="1">
                  <c:v>22382.1</c:v>
                </c:pt>
                <c:pt idx="2">
                  <c:v>22764.3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137046.29999999999</c:v>
                </c:pt>
                <c:pt idx="1">
                  <c:v>149727.6</c:v>
                </c:pt>
                <c:pt idx="2">
                  <c:v>152277.4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2046592"/>
        <c:axId val="22048128"/>
        <c:axId val="20764416"/>
      </c:bar3DChart>
      <c:catAx>
        <c:axId val="220465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22048128"/>
        <c:crosses val="autoZero"/>
        <c:auto val="1"/>
        <c:lblAlgn val="ctr"/>
        <c:lblOffset val="100"/>
        <c:noMultiLvlLbl val="0"/>
      </c:catAx>
      <c:valAx>
        <c:axId val="22048128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22046592"/>
        <c:crosses val="autoZero"/>
        <c:crossBetween val="between"/>
      </c:valAx>
      <c:serAx>
        <c:axId val="20764416"/>
        <c:scaling>
          <c:orientation val="minMax"/>
        </c:scaling>
        <c:delete val="1"/>
        <c:axPos val="b"/>
        <c:majorTickMark val="out"/>
        <c:minorTickMark val="none"/>
        <c:tickLblPos val="nextTo"/>
        <c:crossAx val="22048128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750</c:v>
                </c:pt>
                <c:pt idx="1">
                  <c:v>750</c:v>
                </c:pt>
                <c:pt idx="2">
                  <c:v>750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1191</c:v>
                </c:pt>
                <c:pt idx="1">
                  <c:v>1247</c:v>
                </c:pt>
                <c:pt idx="2">
                  <c:v>1297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2969</c:v>
                </c:pt>
                <c:pt idx="1">
                  <c:v>2969</c:v>
                </c:pt>
                <c:pt idx="2">
                  <c:v>2969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1032.2</c:v>
                </c:pt>
                <c:pt idx="1">
                  <c:v>500</c:v>
                </c:pt>
                <c:pt idx="2">
                  <c:v>500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2857984"/>
        <c:axId val="21237760"/>
        <c:axId val="22054208"/>
      </c:bar3DChart>
      <c:catAx>
        <c:axId val="228579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21237760"/>
        <c:crosses val="autoZero"/>
        <c:auto val="1"/>
        <c:lblAlgn val="ctr"/>
        <c:lblOffset val="100"/>
        <c:noMultiLvlLbl val="0"/>
      </c:catAx>
      <c:valAx>
        <c:axId val="21237760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22857984"/>
        <c:crosses val="autoZero"/>
        <c:crossBetween val="between"/>
      </c:valAx>
      <c:serAx>
        <c:axId val="22054208"/>
        <c:scaling>
          <c:orientation val="minMax"/>
        </c:scaling>
        <c:delete val="1"/>
        <c:axPos val="b"/>
        <c:majorTickMark val="out"/>
        <c:minorTickMark val="none"/>
        <c:tickLblPos val="nextTo"/>
        <c:crossAx val="21237760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5165755392258005"/>
          <c:h val="0.72981375664347015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22158.5</c:v>
                </c:pt>
                <c:pt idx="1">
                  <c:v>22878.6</c:v>
                </c:pt>
                <c:pt idx="2">
                  <c:v>22593.7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10590.2</c:v>
                </c:pt>
                <c:pt idx="1">
                  <c:v>20336.099999999999</c:v>
                </c:pt>
                <c:pt idx="2">
                  <c:v>20195.400000000001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75248</c:v>
                </c:pt>
                <c:pt idx="1">
                  <c:v>43371</c:v>
                </c:pt>
                <c:pt idx="2">
                  <c:v>40104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2026 год</c:v>
                </c:pt>
                <c:pt idx="1">
                  <c:v>2027 год</c:v>
                </c:pt>
                <c:pt idx="2">
                  <c:v>2028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226419.3</c:v>
                </c:pt>
                <c:pt idx="1">
                  <c:v>232799.2</c:v>
                </c:pt>
                <c:pt idx="2">
                  <c:v>236046.3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2675840"/>
        <c:axId val="22677376"/>
        <c:axId val="21234112"/>
      </c:bar3DChart>
      <c:catAx>
        <c:axId val="226758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22677376"/>
        <c:crosses val="autoZero"/>
        <c:auto val="1"/>
        <c:lblAlgn val="ctr"/>
        <c:lblOffset val="100"/>
        <c:noMultiLvlLbl val="0"/>
      </c:catAx>
      <c:valAx>
        <c:axId val="22677376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22675840"/>
        <c:crosses val="autoZero"/>
        <c:crossBetween val="between"/>
      </c:valAx>
      <c:serAx>
        <c:axId val="21234112"/>
        <c:scaling>
          <c:orientation val="minMax"/>
        </c:scaling>
        <c:delete val="1"/>
        <c:axPos val="b"/>
        <c:majorTickMark val="out"/>
        <c:minorTickMark val="none"/>
        <c:tickLblPos val="nextTo"/>
        <c:crossAx val="22677376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2026 год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46"/>
          </c:dPt>
          <c:dPt>
            <c:idx val="2"/>
            <c:bubble3D val="0"/>
            <c:explosion val="41"/>
          </c:dPt>
          <c:dPt>
            <c:idx val="3"/>
            <c:bubble3D val="0"/>
            <c:explosion val="42"/>
          </c:dPt>
          <c:dPt>
            <c:idx val="4"/>
            <c:bubble3D val="0"/>
            <c:explosion val="28"/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297542.5</c:v>
                </c:pt>
                <c:pt idx="1">
                  <c:v>25945.200000000001</c:v>
                </c:pt>
                <c:pt idx="2">
                  <c:v>42348.4</c:v>
                </c:pt>
                <c:pt idx="3">
                  <c:v>13934.5</c:v>
                </c:pt>
                <c:pt idx="4">
                  <c:v>73923.600000000006</c:v>
                </c:pt>
                <c:pt idx="5">
                  <c:v>51937.3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2266397788159989"/>
          <c:h val="0.91509558519262757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21.11.2025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325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по проекту решения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«О бюджете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2026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2027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и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2028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годов»</a:t>
            </a:r>
            <a:endParaRPr lang="ru-RU" altLang="ru-RU" sz="4200" b="1" i="1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с положениями проекта 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2026 год и на плановый период 2027 и 2028 годов.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Глава администрации района                                    М.И.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Ходин</a:t>
            </a:r>
            <a:endParaRPr lang="ru-RU" altLang="ru-RU" sz="1600" b="1" dirty="0" smtClean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878042214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2026 год и плановый период  2027 и 2028 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696510317"/>
              </p:ext>
            </p:extLst>
          </p:nvPr>
        </p:nvGraphicFramePr>
        <p:xfrm>
          <a:off x="1043608" y="1340768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2026 год и плановый период  2027 и 2028 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62464851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2026 год и плановый период 2027 и 2028 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07253662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2026 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55221424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3" y="112148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2026-2028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80729"/>
            <a:ext cx="1201066" cy="44717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72244" y="1392952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113 334,9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116 972,2</a:t>
            </a: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30 345,3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43 170,7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40 583,4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3 305,5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3 305,5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3 305,5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037" y="2576810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26420" y="5358457"/>
            <a:ext cx="946310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300 205,7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276 400,6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033360" y="5974162"/>
            <a:ext cx="977410" cy="44559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272 559,3</a:t>
            </a: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50 713,3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46 545,6</a:t>
            </a: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46 543,8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226206" y="3804292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9 350,0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9 350,0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9 350,0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10 879,7</a:t>
            </a: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5 179,7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16 579,7</a:t>
            </a: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134,9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134,9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134,9</a:t>
            </a: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2027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>
                <a:solidFill>
                  <a:schemeClr val="tx1"/>
                </a:solidFill>
              </a:rPr>
              <a:t>0</a:t>
            </a:r>
            <a:r>
              <a:rPr lang="ru-RU" sz="800" dirty="0" smtClean="0">
                <a:solidFill>
                  <a:schemeClr val="tx1"/>
                </a:solidFill>
              </a:rPr>
              <a:t>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106 188,6</a:t>
            </a:r>
          </a:p>
          <a:p>
            <a:pPr algn="ctr"/>
            <a:endParaRPr lang="ru-RU" sz="800" dirty="0"/>
          </a:p>
        </p:txBody>
      </p:sp>
      <p:sp>
        <p:nvSpPr>
          <p:cNvPr id="8" name="Овал 7"/>
          <p:cNvSpPr/>
          <p:nvPr/>
        </p:nvSpPr>
        <p:spPr>
          <a:xfrm>
            <a:off x="2123726" y="5812521"/>
            <a:ext cx="857975" cy="6072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2028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483</Words>
  <Application>Microsoft Office PowerPoint</Application>
  <PresentationFormat>Экран (4:3)</PresentationFormat>
  <Paragraphs>109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2026 год и плановый период  2027 и 2028 годов </vt:lpstr>
      <vt:lpstr>Структура неналоговых доходов бюджета Мглинского муниципального района Брянской области на 2026 год и плановый период  2027 и 2028 годов</vt:lpstr>
      <vt:lpstr>Структура безвозмездных поступлений бюджета Мглинского муниципального района Брянской области на 2026 год и плановый период 2027 и 2028 годов </vt:lpstr>
      <vt:lpstr>Расходы бюджета Мглинского муниципального района Брянской области на 2026 год</vt:lpstr>
      <vt:lpstr>Расходы бюджета Мглинского муниципального района Брянской области на реализацию муниципальных программ Мглинского района 2026-2028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User</cp:lastModifiedBy>
  <cp:revision>61</cp:revision>
  <cp:lastPrinted>2021-11-30T12:55:08Z</cp:lastPrinted>
  <dcterms:created xsi:type="dcterms:W3CDTF">2021-11-18T06:28:23Z</dcterms:created>
  <dcterms:modified xsi:type="dcterms:W3CDTF">2025-11-21T12:10:09Z</dcterms:modified>
</cp:coreProperties>
</file>