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3" r:id="rId7"/>
    <p:sldId id="262" r:id="rId8"/>
    <p:sldId id="264" r:id="rId9"/>
    <p:sldId id="265" r:id="rId10"/>
    <p:sldId id="266" r:id="rId11"/>
    <p:sldId id="267" r:id="rId1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FF66"/>
    <a:srgbClr val="FFFFCC"/>
    <a:srgbClr val="851D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 autoAdjust="0"/>
    <p:restoredTop sz="94628" autoAdjust="0"/>
  </p:normalViewPr>
  <p:slideViewPr>
    <p:cSldViewPr>
      <p:cViewPr varScale="1">
        <p:scale>
          <a:sx n="94" d="100"/>
          <a:sy n="94" d="100"/>
        </p:scale>
        <p:origin x="-90" y="-1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Дефицит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474 905,6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456 410,8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470 542,7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443795.1</c:v>
                </c:pt>
                <c:pt idx="1">
                  <c:v>430372.1</c:v>
                </c:pt>
                <c:pt idx="2">
                  <c:v>444683.3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443795.1</c:v>
                </c:pt>
                <c:pt idx="1">
                  <c:v>430372.1</c:v>
                </c:pt>
                <c:pt idx="2">
                  <c:v>444683.3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22951552"/>
        <c:axId val="122953088"/>
        <c:axId val="205573632"/>
      </c:bar3DChart>
      <c:catAx>
        <c:axId val="12295155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122953088"/>
        <c:crosses val="autoZero"/>
        <c:auto val="1"/>
        <c:lblAlgn val="ctr"/>
        <c:lblOffset val="100"/>
        <c:noMultiLvlLbl val="0"/>
      </c:catAx>
      <c:valAx>
        <c:axId val="122953088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122951552"/>
        <c:crosses val="autoZero"/>
        <c:crossBetween val="between"/>
      </c:valAx>
      <c:serAx>
        <c:axId val="20557363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122953088"/>
        <c:crosses val="autoZero"/>
      </c:serAx>
    </c:plotArea>
    <c:legend>
      <c:legendPos val="r"/>
      <c:layout/>
      <c:overlay val="0"/>
      <c:txPr>
        <a:bodyPr/>
        <a:lstStyle/>
        <a:p>
          <a:pPr>
            <a:defRPr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1203</c:v>
                </c:pt>
                <c:pt idx="1">
                  <c:v>1238</c:v>
                </c:pt>
                <c:pt idx="2">
                  <c:v>1274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 на совокупный доход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2497</c:v>
                </c:pt>
                <c:pt idx="1">
                  <c:v>2489</c:v>
                </c:pt>
                <c:pt idx="2">
                  <c:v>2619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Акцизы на нефтепродукты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20725.8</c:v>
                </c:pt>
                <c:pt idx="1">
                  <c:v>20961.099999999999</c:v>
                </c:pt>
                <c:pt idx="2">
                  <c:v>27165.7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Налог на доходы физических лиц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Лист1!$E$2:$E$4</c:f>
              <c:numCache>
                <c:formatCode>#,##0.0</c:formatCode>
                <c:ptCount val="3"/>
                <c:pt idx="0">
                  <c:v>104097.4</c:v>
                </c:pt>
                <c:pt idx="1">
                  <c:v>120084.6</c:v>
                </c:pt>
                <c:pt idx="2">
                  <c:v>128908.2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23647488"/>
        <c:axId val="123649024"/>
        <c:axId val="205571840"/>
      </c:bar3DChart>
      <c:catAx>
        <c:axId val="12364748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123649024"/>
        <c:crosses val="autoZero"/>
        <c:auto val="1"/>
        <c:lblAlgn val="ctr"/>
        <c:lblOffset val="100"/>
        <c:noMultiLvlLbl val="0"/>
      </c:catAx>
      <c:valAx>
        <c:axId val="123649024"/>
        <c:scaling>
          <c:orientation val="minMax"/>
        </c:scaling>
        <c:delete val="1"/>
        <c:axPos val="l"/>
        <c:majorGridlines/>
        <c:numFmt formatCode="#,##0.0" sourceLinked="1"/>
        <c:majorTickMark val="out"/>
        <c:minorTickMark val="none"/>
        <c:tickLblPos val="nextTo"/>
        <c:crossAx val="123647488"/>
        <c:crosses val="autoZero"/>
        <c:crossBetween val="between"/>
      </c:valAx>
      <c:serAx>
        <c:axId val="205571840"/>
        <c:scaling>
          <c:orientation val="minMax"/>
        </c:scaling>
        <c:delete val="1"/>
        <c:axPos val="b"/>
        <c:majorTickMark val="out"/>
        <c:minorTickMark val="none"/>
        <c:tickLblPos val="nextTo"/>
        <c:crossAx val="123649024"/>
        <c:crosses val="autoZero"/>
      </c:serAx>
    </c:plotArea>
    <c:legend>
      <c:legendPos val="r"/>
      <c:layout/>
      <c:overlay val="0"/>
      <c:txPr>
        <a:bodyPr/>
        <a:lstStyle/>
        <a:p>
          <a:pPr>
            <a:defRPr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Штрафы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404.4</c:v>
                </c:pt>
                <c:pt idx="1">
                  <c:v>404.4</c:v>
                </c:pt>
                <c:pt idx="2">
                  <c:v>404.4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Платежи за пользование природными ресурсами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534</c:v>
                </c:pt>
                <c:pt idx="1">
                  <c:v>556</c:v>
                </c:pt>
                <c:pt idx="2">
                  <c:v>578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Доходы от использования имущества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2542.9</c:v>
                </c:pt>
                <c:pt idx="1">
                  <c:v>2542.9</c:v>
                </c:pt>
                <c:pt idx="2">
                  <c:v>2542.9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Доходы от продажи материальных и нематериальных активов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2.3620887361721712E-2"/>
                  <c:y val="4.952865876392067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3.4643968130525178E-2"/>
                  <c:y val="1.23821646909801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Лист1!$E$2:$E$4</c:f>
              <c:numCache>
                <c:formatCode>#,##0.0</c:formatCode>
                <c:ptCount val="3"/>
                <c:pt idx="0">
                  <c:v>14592.5</c:v>
                </c:pt>
                <c:pt idx="1">
                  <c:v>500</c:v>
                </c:pt>
                <c:pt idx="2">
                  <c:v>500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ДОХОДЫ ОТ ОКАЗАНИЯ ПЛАТНЫХ УСЛУГ И КОМПЕНСАЦИИ ЗАТРАТ ГОСУДАРСТВА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Лист1!$F$2:$F$4</c:f>
              <c:numCache>
                <c:formatCode>#,##0.0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42230272"/>
        <c:axId val="142231808"/>
        <c:axId val="123070656"/>
      </c:bar3DChart>
      <c:catAx>
        <c:axId val="14223027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142231808"/>
        <c:crosses val="autoZero"/>
        <c:auto val="1"/>
        <c:lblAlgn val="ctr"/>
        <c:lblOffset val="100"/>
        <c:noMultiLvlLbl val="0"/>
      </c:catAx>
      <c:valAx>
        <c:axId val="142231808"/>
        <c:scaling>
          <c:orientation val="minMax"/>
        </c:scaling>
        <c:delete val="1"/>
        <c:axPos val="l"/>
        <c:majorGridlines/>
        <c:numFmt formatCode="#,##0.0" sourceLinked="1"/>
        <c:majorTickMark val="out"/>
        <c:minorTickMark val="none"/>
        <c:tickLblPos val="nextTo"/>
        <c:crossAx val="142230272"/>
        <c:crosses val="autoZero"/>
        <c:crossBetween val="between"/>
      </c:valAx>
      <c:serAx>
        <c:axId val="123070656"/>
        <c:scaling>
          <c:orientation val="minMax"/>
        </c:scaling>
        <c:delete val="1"/>
        <c:axPos val="b"/>
        <c:majorTickMark val="out"/>
        <c:minorTickMark val="none"/>
        <c:tickLblPos val="nextTo"/>
        <c:crossAx val="142231808"/>
        <c:crosses val="autoZero"/>
      </c:serAx>
    </c:plotArea>
    <c:legend>
      <c:legendPos val="r"/>
      <c:layout>
        <c:manualLayout>
          <c:xMode val="edge"/>
          <c:yMode val="edge"/>
          <c:x val="0.74834244607741995"/>
          <c:y val="1.7385534199733873E-2"/>
          <c:w val="0.25165755392258005"/>
          <c:h val="0.72981375664347015"/>
        </c:manualLayout>
      </c:layout>
      <c:overlay val="0"/>
      <c:txPr>
        <a:bodyPr/>
        <a:lstStyle/>
        <a:p>
          <a:pPr>
            <a:defRPr sz="1400"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Иные межбюджетные трансферты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22554.3</c:v>
                </c:pt>
                <c:pt idx="1">
                  <c:v>22941.3</c:v>
                </c:pt>
                <c:pt idx="2">
                  <c:v>22972.6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3310889984970223E-2"/>
                  <c:y val="3.265210223371231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22 707,6</a:t>
                    </a:r>
                  </a:p>
                  <a:p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tx>
                <c:rich>
                  <a:bodyPr/>
                  <a:lstStyle/>
                  <a:p>
                    <a:r>
                      <a:rPr lang="ru-RU" smtClean="0"/>
                      <a:t>16 663,4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tx>
                <c:rich>
                  <a:bodyPr/>
                  <a:lstStyle/>
                  <a:p>
                    <a:r>
                      <a:rPr lang="ru-RU" smtClean="0"/>
                      <a:t>16 627,3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22707.599999999999</c:v>
                </c:pt>
                <c:pt idx="1">
                  <c:v>16663.400000000001</c:v>
                </c:pt>
                <c:pt idx="2">
                  <c:v>16627.3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Дотации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81013.5</c:v>
                </c:pt>
                <c:pt idx="1">
                  <c:v>65793</c:v>
                </c:pt>
                <c:pt idx="2">
                  <c:v>64571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Субвенции</c:v>
                </c:pt>
              </c:strCache>
            </c:strRef>
          </c:tx>
          <c:spPr>
            <a:ln>
              <a:solidFill>
                <a:schemeClr val="accent1"/>
              </a:solidFill>
            </a:ln>
          </c:spPr>
          <c:invertIfNegative val="0"/>
          <c:dLbls>
            <c:dLbl>
              <c:idx val="1"/>
              <c:tx>
                <c:rich>
                  <a:bodyPr/>
                  <a:lstStyle/>
                  <a:p>
                    <a:r>
                      <a:rPr lang="ru-RU" baseline="0" dirty="0" smtClean="0"/>
                      <a:t>202 237,0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</c:strCache>
            </c:strRef>
          </c:cat>
          <c:val>
            <c:numRef>
              <c:f>Лист1!$E$2:$E$4</c:f>
              <c:numCache>
                <c:formatCode>#,##0.0</c:formatCode>
                <c:ptCount val="3"/>
                <c:pt idx="0">
                  <c:v>202033.3</c:v>
                </c:pt>
                <c:pt idx="1">
                  <c:v>202237</c:v>
                </c:pt>
                <c:pt idx="2">
                  <c:v>202379.6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42569856"/>
        <c:axId val="142571392"/>
        <c:axId val="123070208"/>
      </c:bar3DChart>
      <c:catAx>
        <c:axId val="14256985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142571392"/>
        <c:crosses val="autoZero"/>
        <c:auto val="1"/>
        <c:lblAlgn val="ctr"/>
        <c:lblOffset val="100"/>
        <c:noMultiLvlLbl val="0"/>
      </c:catAx>
      <c:valAx>
        <c:axId val="142571392"/>
        <c:scaling>
          <c:orientation val="minMax"/>
        </c:scaling>
        <c:delete val="1"/>
        <c:axPos val="l"/>
        <c:majorGridlines/>
        <c:numFmt formatCode="#,##0.0" sourceLinked="1"/>
        <c:majorTickMark val="out"/>
        <c:minorTickMark val="none"/>
        <c:tickLblPos val="nextTo"/>
        <c:crossAx val="142569856"/>
        <c:crosses val="autoZero"/>
        <c:crossBetween val="between"/>
      </c:valAx>
      <c:serAx>
        <c:axId val="123070208"/>
        <c:scaling>
          <c:orientation val="minMax"/>
        </c:scaling>
        <c:delete val="1"/>
        <c:axPos val="b"/>
        <c:majorTickMark val="out"/>
        <c:minorTickMark val="none"/>
        <c:tickLblPos val="nextTo"/>
        <c:crossAx val="142571392"/>
        <c:crosses val="autoZero"/>
      </c:serAx>
    </c:plotArea>
    <c:legend>
      <c:legendPos val="r"/>
      <c:overlay val="0"/>
      <c:txPr>
        <a:bodyPr/>
        <a:lstStyle/>
        <a:p>
          <a:pPr>
            <a:defRPr sz="1400"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0.78630919663896992"/>
          <c:h val="0.95565877295685098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2025 год</c:v>
                </c:pt>
              </c:strCache>
            </c:strRef>
          </c:tx>
          <c:explosion val="25"/>
          <c:dPt>
            <c:idx val="0"/>
            <c:bubble3D val="0"/>
            <c:explosion val="0"/>
          </c:dPt>
          <c:dPt>
            <c:idx val="1"/>
            <c:bubble3D val="0"/>
            <c:explosion val="46"/>
          </c:dPt>
          <c:dPt>
            <c:idx val="2"/>
            <c:bubble3D val="0"/>
            <c:explosion val="41"/>
          </c:dPt>
          <c:dPt>
            <c:idx val="3"/>
            <c:bubble3D val="0"/>
            <c:explosion val="42"/>
          </c:dPt>
          <c:dPt>
            <c:idx val="4"/>
            <c:bubble3D val="0"/>
            <c:explosion val="28"/>
          </c:dPt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Национальная экономика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Лист1!$B$2:$B$7</c:f>
              <c:numCache>
                <c:formatCode>#,##0.0</c:formatCode>
                <c:ptCount val="6"/>
                <c:pt idx="0">
                  <c:v>273936.59999999998</c:v>
                </c:pt>
                <c:pt idx="1">
                  <c:v>34204.9</c:v>
                </c:pt>
                <c:pt idx="2">
                  <c:v>40758.400000000001</c:v>
                </c:pt>
                <c:pt idx="3">
                  <c:v>12454.6</c:v>
                </c:pt>
                <c:pt idx="4">
                  <c:v>62136.2</c:v>
                </c:pt>
                <c:pt idx="5">
                  <c:v>51415</c:v>
                </c:pt>
              </c:numCache>
            </c:numRef>
          </c:val>
        </c:ser>
        <c:ser>
          <c:idx val="1"/>
          <c:order val="1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Национальная экономика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2"/>
          <c:order val="2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Национальная экономика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3"/>
          <c:order val="3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Национальная экономика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4"/>
          <c:order val="4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Национальная экономика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5"/>
          <c:order val="5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8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Национальная экономика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6"/>
          <c:order val="6"/>
          <c:tx>
            <c:strRef>
              <c:f>Лист1!#REF!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Национальная экономика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7"/>
          <c:order val="7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Национальная экономика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8"/>
          <c:order val="8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8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Национальная экономика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9"/>
          <c:order val="9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Национальная экономика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0"/>
          <c:order val="10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Национальная экономика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1"/>
          <c:order val="11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Национальная экономика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2"/>
          <c:order val="12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8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Национальная экономика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7680534277867761"/>
          <c:y val="1.3523859667766413E-2"/>
          <c:w val="0.23194657221322387"/>
          <c:h val="0.53688479057882454"/>
        </c:manualLayout>
      </c:layout>
      <c:overlay val="0"/>
      <c:txPr>
        <a:bodyPr/>
        <a:lstStyle/>
        <a:p>
          <a:pPr>
            <a:defRPr sz="1200"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96D289-5355-42E7-A7B1-11B30B602465}" type="datetimeFigureOut">
              <a:rPr lang="ru-RU" smtClean="0"/>
              <a:t>22.04.2025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EB0C36-731D-4544-AAFE-7695525071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9738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B0C36-731D-4544-AAFE-769552507147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7199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B0C36-731D-4544-AAFE-769552507147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733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B0C36-731D-4544-AAFE-769552507147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3899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6320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3072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08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22.04.2025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6480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22.04.2025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9211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22.04.2025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097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22.04.2025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2314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22.04.2025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8962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22.04.2025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772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785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3217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465DF-B7EA-4300-A2F6-99AF2BC2BB7E}" type="datetimeFigureOut">
              <a:rPr lang="ru-RU" smtClean="0"/>
              <a:t>22.04.2025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7799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pn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Бюдж-1\2020 Лена\бюджет для граждан\article85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2128"/>
            <a:ext cx="8784976" cy="642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13410" y="242128"/>
            <a:ext cx="7117180" cy="4751276"/>
          </a:xfrm>
        </p:spPr>
        <p:txBody>
          <a:bodyPr>
            <a:normAutofit/>
          </a:bodyPr>
          <a:lstStyle/>
          <a:p>
            <a:endParaRPr lang="ru-RU" sz="1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1680" y="3933056"/>
            <a:ext cx="6264696" cy="1080120"/>
          </a:xfrm>
        </p:spPr>
        <p:txBody>
          <a:bodyPr>
            <a:normAutofit fontScale="25000" lnSpcReduction="20000"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altLang="ru-RU" sz="6400" b="1" dirty="0">
                <a:solidFill>
                  <a:schemeClr val="tx1"/>
                </a:solidFill>
                <a:latin typeface="Times New Roman" pitchFamily="18" charset="0"/>
              </a:rPr>
              <a:t>по </a:t>
            </a:r>
            <a:r>
              <a:rPr lang="ru-RU" altLang="ru-RU" sz="6400" b="1" dirty="0" smtClean="0">
                <a:solidFill>
                  <a:schemeClr val="tx1"/>
                </a:solidFill>
                <a:latin typeface="Times New Roman" pitchFamily="18" charset="0"/>
              </a:rPr>
              <a:t>решению </a:t>
            </a:r>
            <a:r>
              <a:rPr lang="ru-RU" altLang="ru-RU" sz="6400" b="1" dirty="0" err="1">
                <a:solidFill>
                  <a:schemeClr val="tx1"/>
                </a:solidFill>
                <a:latin typeface="Times New Roman" pitchFamily="18" charset="0"/>
              </a:rPr>
              <a:t>Мглинского</a:t>
            </a:r>
            <a:r>
              <a:rPr lang="ru-RU" altLang="ru-RU" sz="6400" b="1" dirty="0">
                <a:solidFill>
                  <a:schemeClr val="tx1"/>
                </a:solidFill>
                <a:latin typeface="Times New Roman" pitchFamily="18" charset="0"/>
              </a:rPr>
              <a:t> районного Совета народных депутатов </a:t>
            </a:r>
            <a:r>
              <a:rPr lang="ru-RU" altLang="ru-RU" sz="6400" b="1" dirty="0" smtClean="0">
                <a:solidFill>
                  <a:schemeClr val="tx1"/>
                </a:solidFill>
                <a:latin typeface="Times New Roman" pitchFamily="18" charset="0"/>
              </a:rPr>
              <a:t> от 17 декабр</a:t>
            </a:r>
            <a:r>
              <a:rPr lang="ru-RU" altLang="ru-RU" sz="6400" b="1" dirty="0" smtClean="0">
                <a:solidFill>
                  <a:schemeClr val="tx1"/>
                </a:solidFill>
                <a:latin typeface="Times New Roman" pitchFamily="18" charset="0"/>
              </a:rPr>
              <a:t>я 2024 года № 7-44 </a:t>
            </a:r>
            <a:r>
              <a:rPr lang="ru-RU" altLang="ru-RU" sz="6400" b="1" dirty="0" smtClean="0">
                <a:solidFill>
                  <a:schemeClr val="tx1"/>
                </a:solidFill>
                <a:latin typeface="Times New Roman" pitchFamily="18" charset="0"/>
              </a:rPr>
              <a:t>«О </a:t>
            </a:r>
            <a:r>
              <a:rPr lang="ru-RU" altLang="ru-RU" sz="6400" b="1" dirty="0">
                <a:solidFill>
                  <a:schemeClr val="tx1"/>
                </a:solidFill>
                <a:latin typeface="Times New Roman" pitchFamily="18" charset="0"/>
              </a:rPr>
              <a:t>бюджете </a:t>
            </a:r>
            <a:r>
              <a:rPr lang="ru-RU" altLang="ru-RU" sz="6400" b="1" dirty="0" err="1">
                <a:solidFill>
                  <a:schemeClr val="tx1"/>
                </a:solidFill>
                <a:latin typeface="Times New Roman" pitchFamily="18" charset="0"/>
              </a:rPr>
              <a:t>Мглинского</a:t>
            </a:r>
            <a:r>
              <a:rPr lang="ru-RU" altLang="ru-RU" sz="6400" b="1" dirty="0">
                <a:solidFill>
                  <a:schemeClr val="tx1"/>
                </a:solidFill>
                <a:latin typeface="Times New Roman" pitchFamily="18" charset="0"/>
              </a:rPr>
              <a:t> муниципального района Брянской области на </a:t>
            </a:r>
            <a:r>
              <a:rPr lang="ru-RU" altLang="ru-RU" sz="6400" b="1" dirty="0" smtClean="0">
                <a:solidFill>
                  <a:schemeClr val="tx1"/>
                </a:solidFill>
                <a:latin typeface="Times New Roman" pitchFamily="18" charset="0"/>
              </a:rPr>
              <a:t>2025 </a:t>
            </a:r>
            <a:r>
              <a:rPr lang="ru-RU" altLang="ru-RU" sz="6400" b="1" dirty="0">
                <a:solidFill>
                  <a:schemeClr val="tx1"/>
                </a:solidFill>
                <a:latin typeface="Times New Roman" pitchFamily="18" charset="0"/>
              </a:rPr>
              <a:t>год и на плановый период </a:t>
            </a:r>
            <a:r>
              <a:rPr lang="ru-RU" altLang="ru-RU" sz="6400" b="1" dirty="0" smtClean="0">
                <a:solidFill>
                  <a:schemeClr val="tx1"/>
                </a:solidFill>
                <a:latin typeface="Times New Roman" pitchFamily="18" charset="0"/>
              </a:rPr>
              <a:t>2026 </a:t>
            </a:r>
            <a:r>
              <a:rPr lang="ru-RU" altLang="ru-RU" sz="6400" b="1" dirty="0">
                <a:solidFill>
                  <a:schemeClr val="tx1"/>
                </a:solidFill>
                <a:latin typeface="Times New Roman" pitchFamily="18" charset="0"/>
              </a:rPr>
              <a:t>и </a:t>
            </a:r>
            <a:r>
              <a:rPr lang="ru-RU" altLang="ru-RU" sz="6400" b="1" dirty="0" smtClean="0">
                <a:solidFill>
                  <a:schemeClr val="tx1"/>
                </a:solidFill>
                <a:latin typeface="Times New Roman" pitchFamily="18" charset="0"/>
              </a:rPr>
              <a:t>2027 </a:t>
            </a:r>
            <a:r>
              <a:rPr lang="ru-RU" altLang="ru-RU" sz="6400" b="1" dirty="0">
                <a:solidFill>
                  <a:schemeClr val="tx1"/>
                </a:solidFill>
                <a:latin typeface="Times New Roman" pitchFamily="18" charset="0"/>
              </a:rPr>
              <a:t>годов</a:t>
            </a:r>
            <a:r>
              <a:rPr lang="ru-RU" altLang="ru-RU" sz="5500" b="1" dirty="0">
                <a:solidFill>
                  <a:schemeClr val="tx1"/>
                </a:solidFill>
                <a:latin typeface="Times New Roman" pitchFamily="18" charset="0"/>
              </a:rPr>
              <a:t>»</a:t>
            </a:r>
            <a:endParaRPr lang="ru-RU" altLang="ru-RU" sz="5500" b="1" i="1" dirty="0">
              <a:solidFill>
                <a:schemeClr val="tx1"/>
              </a:solidFill>
              <a:latin typeface="Calibri" pitchFamily="34" charset="0"/>
            </a:endParaRPr>
          </a:p>
          <a:p>
            <a:r>
              <a:rPr lang="ru-RU" sz="5500" dirty="0" smtClean="0">
                <a:solidFill>
                  <a:schemeClr val="tx1"/>
                </a:solidFill>
              </a:rPr>
              <a:t>.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5457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2362" y="1639223"/>
            <a:ext cx="8229600" cy="468288"/>
          </a:xfrm>
        </p:spPr>
        <p:txBody>
          <a:bodyPr>
            <a:normAutofit/>
          </a:bodyPr>
          <a:lstStyle/>
          <a:p>
            <a:pPr algn="ctr"/>
            <a:endParaRPr lang="ru-RU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2051" name="Picture 3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604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908720"/>
            <a:ext cx="864096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«Бюджет для граждан» познакомит Вас с положениями проекта основного финансового документа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района – решения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районного Совета народных депутатов 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«О бюджете </a:t>
            </a:r>
            <a:r>
              <a:rPr lang="ru-RU" altLang="ru-RU" sz="1600" b="1" i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  муниципального района Брянской области на 2025 год и на плановый период 2026 и 2027 годов.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/>
            </a:r>
            <a:b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       Представленная информация предназначена для широкого круга пользователей и будет интересна и полезна для всех, так как бюджет затрагивает интересы каждого жителя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района.</a:t>
            </a:r>
            <a:b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       Граждане – и как налогоплательщики, и как потребители общественных благ – должны быть уверены в том, что уплачиваемые ими налоги  приносят конкретные результаты как для общества в целом, так и для каждой семьи,  для  каждого человека.</a:t>
            </a:r>
            <a:b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        Мы постарались  в доступной  и понятной для граждан форме показать понятия и                                                                                     основные параметры бюджета района.</a:t>
            </a:r>
          </a:p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И.о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. главы администрации района                                    А. Н.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Казеко</a:t>
            </a:r>
            <a:endParaRPr lang="ru-RU" altLang="ru-RU" sz="1600" b="1" dirty="0" smtClean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61342" y="332656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Уважаемые граждане, жители </a:t>
            </a:r>
            <a:r>
              <a:rPr lang="ru-RU" altLang="ru-RU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Мглинского</a:t>
            </a:r>
            <a:r>
              <a:rPr lang="ru-RU" alt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района!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5362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22" y="260648"/>
            <a:ext cx="8046156" cy="5865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3" y="116630"/>
            <a:ext cx="8856983" cy="6624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 descr="D:\Бюдж-1\2020 Лена\бюджет для граждан\png-transparent-investment-real-estate-investing-finance-finance-saving-business-internet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949280"/>
            <a:ext cx="1033038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81850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Бюдж-1\2020 Лена\бюджет для граждан\maxresdefault-1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12968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3" name="Picture 3" descr="D:\Бюдж-1\2020 Лена\бюджет для граждан\cdf28e702e831993c789c1733822004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2" y="34506"/>
            <a:ext cx="8964487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18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548742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Основные параметры бюджета </a:t>
            </a:r>
            <a:r>
              <a:rPr lang="ru-RU" sz="16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</a:t>
            </a:r>
            <a:br>
              <a:rPr lang="ru-RU" sz="16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</a:br>
            <a:r>
              <a:rPr lang="ru-RU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/>
            </a:r>
            <a:br>
              <a:rPr lang="ru-RU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</a:br>
            <a:endParaRPr lang="ru-RU" sz="1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901721724"/>
              </p:ext>
            </p:extLst>
          </p:nvPr>
        </p:nvGraphicFramePr>
        <p:xfrm>
          <a:off x="755576" y="1412776"/>
          <a:ext cx="7920880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131244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640960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spc="10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Структура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налоговых доходов бюджета </a:t>
            </a:r>
            <a:r>
              <a:rPr lang="ru-RU" sz="14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2025 год и плановый период  2026 и 2027 годов</a:t>
            </a:r>
            <a:b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</a:br>
            <a:endParaRPr lang="ru-RU" sz="1400" dirty="0">
              <a:solidFill>
                <a:srgbClr val="FF0000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227462030"/>
              </p:ext>
            </p:extLst>
          </p:nvPr>
        </p:nvGraphicFramePr>
        <p:xfrm>
          <a:off x="827584" y="1397000"/>
          <a:ext cx="7632848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476971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712968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spc="10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Структура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неналоговых доходов бюджета </a:t>
            </a:r>
            <a:r>
              <a:rPr lang="ru-RU" sz="14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2025 год и плановый период  2026 и 2027 годов</a:t>
            </a:r>
            <a:endParaRPr lang="ru-RU" sz="1400" dirty="0">
              <a:solidFill>
                <a:srgbClr val="FF0000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942013484"/>
              </p:ext>
            </p:extLst>
          </p:nvPr>
        </p:nvGraphicFramePr>
        <p:xfrm>
          <a:off x="467544" y="1397000"/>
          <a:ext cx="8064896" cy="5128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713008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199542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spc="10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Структура безвозмездных поступлений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бюджета </a:t>
            </a:r>
            <a:r>
              <a:rPr lang="ru-RU" sz="14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2025 год и плановый период 2026 и 2027 годов </a:t>
            </a:r>
            <a:endParaRPr lang="ru-RU" sz="1400" dirty="0">
              <a:solidFill>
                <a:srgbClr val="FF0000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543012495"/>
              </p:ext>
            </p:extLst>
          </p:nvPr>
        </p:nvGraphicFramePr>
        <p:xfrm>
          <a:off x="683568" y="1397000"/>
          <a:ext cx="7632848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169375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Бюдж-1\2020 Лена\бюджет для граждан\maxresdefault-1-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4000" contrast="-2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856984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864095"/>
          </a:xfrm>
        </p:spPr>
        <p:txBody>
          <a:bodyPr>
            <a:normAutofit/>
          </a:bodyPr>
          <a:lstStyle/>
          <a:p>
            <a:r>
              <a:rPr lang="ru-RU" sz="180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Расходы бюджета </a:t>
            </a:r>
            <a:r>
              <a:rPr lang="ru-RU" sz="1800" b="1" dirty="0" err="1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80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области на 2025 год</a:t>
            </a:r>
            <a:endParaRPr lang="ru-RU" sz="18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402811398"/>
              </p:ext>
            </p:extLst>
          </p:nvPr>
        </p:nvGraphicFramePr>
        <p:xfrm>
          <a:off x="503548" y="1268760"/>
          <a:ext cx="820891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0769280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Бюдж-1\2020 Лена\бюджет для граждан\maxresdefault-1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93" y="112148"/>
            <a:ext cx="8930197" cy="6638282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57473"/>
            <a:ext cx="7772400" cy="434479"/>
          </a:xfrm>
        </p:spPr>
        <p:txBody>
          <a:bodyPr>
            <a:normAutofit/>
          </a:bodyPr>
          <a:lstStyle/>
          <a:p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Расходы бюджета </a:t>
            </a:r>
            <a:r>
              <a:rPr lang="ru-RU" sz="1050" b="1" dirty="0" err="1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реализацию муниципальных программ </a:t>
            </a:r>
            <a:r>
              <a:rPr lang="ru-RU" sz="1050" b="1" dirty="0" err="1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района </a:t>
            </a:r>
            <a:r>
              <a:rPr lang="ru-RU" sz="105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2025-2027 годы</a:t>
            </a:r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, тыс. </a:t>
            </a:r>
            <a:r>
              <a:rPr lang="ru-RU" sz="105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руб.</a:t>
            </a:r>
            <a:endParaRPr lang="ru-RU" sz="105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23378" y="3921780"/>
            <a:ext cx="6400800" cy="17526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 rot="19530139">
            <a:off x="84326" y="1287138"/>
            <a:ext cx="2796433" cy="1056971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00" b="1" i="1" dirty="0" smtClean="0"/>
              <a:t>МП « </a:t>
            </a:r>
            <a:r>
              <a:rPr lang="ru-RU" sz="900" b="1" i="1" dirty="0">
                <a:ea typeface="Times New Roman"/>
              </a:rPr>
              <a:t>РЕАЛИЗАЦИЯ ПОЛНОМОЧИЙ ИСПОЛНИТЕЛЬНО-РАСПОРЯДИТЕЛЬНОГО ОРГАНА МГЛИНСКОГО </a:t>
            </a:r>
            <a:r>
              <a:rPr lang="ru-RU" sz="900" b="1" i="1" dirty="0" smtClean="0">
                <a:ea typeface="Times New Roman"/>
              </a:rPr>
              <a:t>РАЙОНА»</a:t>
            </a:r>
            <a:r>
              <a:rPr lang="ru-RU" sz="900" i="1" dirty="0" smtClean="0">
                <a:ea typeface="Times New Roman"/>
              </a:rPr>
              <a:t> </a:t>
            </a:r>
            <a:endParaRPr lang="ru-RU" sz="900" i="1" dirty="0"/>
          </a:p>
        </p:txBody>
      </p:sp>
      <p:sp>
        <p:nvSpPr>
          <p:cNvPr id="5" name="Овал 4"/>
          <p:cNvSpPr/>
          <p:nvPr/>
        </p:nvSpPr>
        <p:spPr>
          <a:xfrm>
            <a:off x="2395230" y="930395"/>
            <a:ext cx="1201066" cy="49750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203386" y="1383575"/>
            <a:ext cx="901682" cy="38312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98 </a:t>
            </a:r>
            <a:r>
              <a:rPr lang="ru-RU" sz="800" dirty="0">
                <a:solidFill>
                  <a:schemeClr val="tx1"/>
                </a:solidFill>
              </a:rPr>
              <a:t> </a:t>
            </a:r>
            <a:r>
              <a:rPr lang="ru-RU" sz="800" dirty="0" smtClean="0">
                <a:solidFill>
                  <a:schemeClr val="tx1"/>
                </a:solidFill>
              </a:rPr>
              <a:t>152,0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790780" y="1870683"/>
            <a:ext cx="872691" cy="361595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98 347,8</a:t>
            </a:r>
          </a:p>
          <a:p>
            <a:pPr algn="ctr"/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27" name="Picture 3" descr="D:\Бюдж-1\2020 Лена\бюджет для граждан\82510977-red-opened-purse-infographics-concept-gold-coins-raining-to-open-wallet-golden-coins-money-dropping-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23996">
            <a:off x="2887995" y="1618424"/>
            <a:ext cx="1416603" cy="140325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</p:pic>
      <p:sp>
        <p:nvSpPr>
          <p:cNvPr id="10" name="Овал 9"/>
          <p:cNvSpPr/>
          <p:nvPr/>
        </p:nvSpPr>
        <p:spPr>
          <a:xfrm rot="19998267">
            <a:off x="4325954" y="1058341"/>
            <a:ext cx="2074980" cy="105234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1000" b="1" i="1" dirty="0" smtClean="0">
                <a:ea typeface="Times New Roman"/>
              </a:rPr>
              <a:t>МП «СТРОИТЕЛЬСТВО </a:t>
            </a:r>
            <a:r>
              <a:rPr lang="ru-RU" sz="1000" b="1" i="1" dirty="0">
                <a:ea typeface="Times New Roman"/>
              </a:rPr>
              <a:t>И АРХИТЕКТУРА В МГЛИНСКОМ </a:t>
            </a:r>
            <a:r>
              <a:rPr lang="ru-RU" sz="1000" b="1" i="1" dirty="0" smtClean="0">
                <a:ea typeface="Times New Roman"/>
              </a:rPr>
              <a:t>РАЙОНЕ»</a:t>
            </a:r>
            <a:endParaRPr lang="ru-RU" sz="1000" b="1" i="1" dirty="0">
              <a:ea typeface="Times New Roman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6156176" y="980728"/>
            <a:ext cx="864096" cy="43204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b="1" dirty="0" smtClean="0">
                <a:solidFill>
                  <a:schemeClr val="tx1"/>
                </a:solidFill>
              </a:rPr>
              <a:t>35 030,5</a:t>
            </a:r>
            <a:endParaRPr lang="ru-RU" sz="800" b="1" dirty="0">
              <a:solidFill>
                <a:schemeClr val="tx1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5796136" y="1412776"/>
            <a:ext cx="1224136" cy="45720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36 929,4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5338936" y="1844824"/>
            <a:ext cx="1187791" cy="4572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40 707,7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3851920" y="802114"/>
            <a:ext cx="1487016" cy="61066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 rot="21050125">
            <a:off x="351849" y="656876"/>
            <a:ext cx="1256298" cy="8901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 descr="D:\Бюдж-1\2020 Лена\бюджет для граждан\FAuD09uXIAAawNu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5387" y="893375"/>
            <a:ext cx="720081" cy="428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Овал 16"/>
          <p:cNvSpPr/>
          <p:nvPr/>
        </p:nvSpPr>
        <p:spPr>
          <a:xfrm>
            <a:off x="7020272" y="1196752"/>
            <a:ext cx="2016224" cy="792089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«УСТОЙЧИВОЕ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РАЗВИТИЕ СЕЛЬСКИХ ТЕРРИТОРИЙ МГЛИНСКОГО РАЙОНА БРЯНСКОЙ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ОБЛАСТИ»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800" dirty="0" smtClean="0">
                <a:ea typeface="Times New Roman"/>
              </a:rPr>
              <a:t>ЛАСТИ</a:t>
            </a:r>
            <a:endParaRPr lang="ru-RU" sz="800" dirty="0">
              <a:ea typeface="Times New Roman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7421292" y="648335"/>
            <a:ext cx="1224136" cy="5641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7848364" y="1869976"/>
            <a:ext cx="1173426" cy="43204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6876256" y="1794481"/>
            <a:ext cx="1224136" cy="432047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7279450" y="2128292"/>
            <a:ext cx="1224136" cy="34746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30,0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29" name="Picture 5" descr="D:\Бюдж-1\2020 Лена\бюджет для граждан\subsidid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762662"/>
            <a:ext cx="648623" cy="362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Овал 21"/>
          <p:cNvSpPr/>
          <p:nvPr/>
        </p:nvSpPr>
        <p:spPr>
          <a:xfrm>
            <a:off x="7525736" y="2609264"/>
            <a:ext cx="1366744" cy="82650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7236296" y="3212976"/>
            <a:ext cx="1656184" cy="792088"/>
          </a:xfrm>
          <a:prstGeom prst="ellipse">
            <a:avLst/>
          </a:prstGeom>
          <a:solidFill>
            <a:srgbClr val="851D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«ОБЕСПЕЧЕНИЕ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ПРАВОПОРЯДКА НА ТЕРРИТОРИИ 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6763013" y="3522255"/>
            <a:ext cx="776801" cy="3240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128,5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7236296" y="3877321"/>
            <a:ext cx="894565" cy="33488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128,5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8028384" y="3924246"/>
            <a:ext cx="896650" cy="27718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128,5</a:t>
            </a:r>
          </a:p>
        </p:txBody>
      </p:sp>
      <p:sp>
        <p:nvSpPr>
          <p:cNvPr id="27" name="Овал 26"/>
          <p:cNvSpPr/>
          <p:nvPr/>
        </p:nvSpPr>
        <p:spPr>
          <a:xfrm>
            <a:off x="4502183" y="2884771"/>
            <a:ext cx="1920789" cy="724249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«УПРАВЛЕНИЕ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МУНИЦИПАЛЬНОЙ СОБСТВЕННОСТЬЮ 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r>
              <a:rPr lang="ru-RU" sz="800" b="1" i="1" dirty="0" smtClean="0">
                <a:solidFill>
                  <a:schemeClr val="tx1"/>
                </a:solidFill>
              </a:rPr>
              <a:t> </a:t>
            </a:r>
            <a:endParaRPr lang="ru-RU" sz="800" b="1" i="1" dirty="0">
              <a:solidFill>
                <a:schemeClr val="tx1"/>
              </a:solidFill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5383572" y="2358043"/>
            <a:ext cx="1407084" cy="79208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5735843" y="3431289"/>
            <a:ext cx="900100" cy="33488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2 742,0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4260971" y="3454156"/>
            <a:ext cx="1054968" cy="423165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2 742,0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5015001" y="3592035"/>
            <a:ext cx="899275" cy="385197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2 742,0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30" name="Picture 6" descr="D:\Бюдж-1\2020 Лена\бюджет для граждан\5e1f4d31396e431cb6baa73c7684378e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7037" y="2576810"/>
            <a:ext cx="959499" cy="395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" name="Овал 1023"/>
          <p:cNvSpPr/>
          <p:nvPr/>
        </p:nvSpPr>
        <p:spPr>
          <a:xfrm>
            <a:off x="6804248" y="4329100"/>
            <a:ext cx="1944216" cy="6372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5" name="Овал 1024"/>
          <p:cNvSpPr/>
          <p:nvPr/>
        </p:nvSpPr>
        <p:spPr>
          <a:xfrm>
            <a:off x="7236296" y="4869160"/>
            <a:ext cx="1656184" cy="792088"/>
          </a:xfrm>
          <a:prstGeom prst="ellipse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«РАЗВИТИЕ ОБРАЗОВАНИЯ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1031" name="Овал 1030"/>
          <p:cNvSpPr/>
          <p:nvPr/>
        </p:nvSpPr>
        <p:spPr>
          <a:xfrm>
            <a:off x="7946170" y="5265204"/>
            <a:ext cx="946310" cy="54372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276 071,1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32" name="Овал 1031"/>
          <p:cNvSpPr/>
          <p:nvPr/>
        </p:nvSpPr>
        <p:spPr>
          <a:xfrm>
            <a:off x="8130861" y="5699083"/>
            <a:ext cx="862187" cy="35638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252 556,0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33" name="Овал 1032"/>
          <p:cNvSpPr/>
          <p:nvPr/>
        </p:nvSpPr>
        <p:spPr>
          <a:xfrm>
            <a:off x="8033360" y="6104938"/>
            <a:ext cx="977410" cy="42040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  <a:endParaRPr lang="ru-RU" sz="800" dirty="0">
              <a:solidFill>
                <a:schemeClr val="tx1"/>
              </a:solidFill>
            </a:endParaRP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256 611,3</a:t>
            </a:r>
          </a:p>
        </p:txBody>
      </p:sp>
      <p:pic>
        <p:nvPicPr>
          <p:cNvPr id="1034" name="Picture 7" descr="D:\Бюдж-1\2020 Лена\бюджет для граждан\graduation-cap-clip-art-hd-598828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431601"/>
            <a:ext cx="1082252" cy="432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5" name="Овал 1034"/>
          <p:cNvSpPr/>
          <p:nvPr/>
        </p:nvSpPr>
        <p:spPr>
          <a:xfrm>
            <a:off x="4811453" y="4221088"/>
            <a:ext cx="1848780" cy="74106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6" name="Овал 1035"/>
          <p:cNvSpPr/>
          <p:nvPr/>
        </p:nvSpPr>
        <p:spPr>
          <a:xfrm>
            <a:off x="4595427" y="4694789"/>
            <a:ext cx="2064806" cy="750436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«РАЗВИТИЕ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КУЛЬТУРЫ И СОХРАНЕНИЕ КУЛЬТУРНОГО НАСЛЕДИЯ 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1037" name="Овал 1036"/>
          <p:cNvSpPr/>
          <p:nvPr/>
        </p:nvSpPr>
        <p:spPr>
          <a:xfrm>
            <a:off x="5796747" y="5136690"/>
            <a:ext cx="966266" cy="396044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50  854,0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38" name="Овал 1037"/>
          <p:cNvSpPr/>
          <p:nvPr/>
        </p:nvSpPr>
        <p:spPr>
          <a:xfrm>
            <a:off x="6294258" y="5728847"/>
            <a:ext cx="1019980" cy="465349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  <a:endParaRPr lang="ru-RU" sz="800" dirty="0">
              <a:solidFill>
                <a:schemeClr val="tx1"/>
              </a:solidFill>
            </a:endParaRPr>
          </a:p>
          <a:p>
            <a:pPr algn="ctr"/>
            <a:r>
              <a:rPr lang="ru-RU" sz="800" smtClean="0">
                <a:solidFill>
                  <a:schemeClr val="tx1"/>
                </a:solidFill>
              </a:rPr>
              <a:t>48 227,0</a:t>
            </a:r>
            <a:endParaRPr lang="ru-RU" sz="800" dirty="0" smtClean="0">
              <a:solidFill>
                <a:schemeClr val="tx1"/>
              </a:solidFill>
            </a:endParaRPr>
          </a:p>
        </p:txBody>
      </p:sp>
      <p:sp>
        <p:nvSpPr>
          <p:cNvPr id="1039" name="Овал 1038"/>
          <p:cNvSpPr/>
          <p:nvPr/>
        </p:nvSpPr>
        <p:spPr>
          <a:xfrm>
            <a:off x="6105876" y="5459220"/>
            <a:ext cx="914396" cy="36470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48 224,5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40" name="Picture 8" descr="D:\Бюдж-1\2020 Лена\бюджет для граждан\ece52bf077aedf2292fb7817d8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0819" y="4329100"/>
            <a:ext cx="1015517" cy="440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9" descr="D:\Бюдж-1\2020 Лена\бюджет для граждан\kisspng-paper-quill-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20" y="489873"/>
            <a:ext cx="1233495" cy="1151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2" name="Овал 1041"/>
          <p:cNvSpPr/>
          <p:nvPr/>
        </p:nvSpPr>
        <p:spPr>
          <a:xfrm>
            <a:off x="909539" y="2508268"/>
            <a:ext cx="1272315" cy="79594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3" name="Овал 1042"/>
          <p:cNvSpPr/>
          <p:nvPr/>
        </p:nvSpPr>
        <p:spPr>
          <a:xfrm>
            <a:off x="179512" y="3057972"/>
            <a:ext cx="1944215" cy="901962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«УПРАВЛЕНИЕ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МУНИЦИПАЛЬНЫМИ </a:t>
            </a:r>
            <a:r>
              <a:rPr lang="ru-RU" sz="800" b="1" i="1" dirty="0" err="1" smtClean="0">
                <a:solidFill>
                  <a:schemeClr val="tx1"/>
                </a:solidFill>
                <a:ea typeface="Times New Roman"/>
              </a:rPr>
              <a:t>фиНАНСАМИ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 </a:t>
            </a:r>
            <a:r>
              <a:rPr lang="ru-RU" sz="800" b="1" i="1" dirty="0" err="1" smtClean="0">
                <a:solidFill>
                  <a:schemeClr val="tx1"/>
                </a:solidFill>
                <a:ea typeface="Times New Roman"/>
              </a:rPr>
              <a:t>Мглинского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 района»  </a:t>
            </a:r>
            <a:endParaRPr lang="ru-RU" dirty="0">
              <a:ea typeface="Times New Roman"/>
            </a:endParaRPr>
          </a:p>
        </p:txBody>
      </p:sp>
      <p:sp>
        <p:nvSpPr>
          <p:cNvPr id="1044" name="Овал 1043"/>
          <p:cNvSpPr/>
          <p:nvPr/>
        </p:nvSpPr>
        <p:spPr>
          <a:xfrm>
            <a:off x="226206" y="3804292"/>
            <a:ext cx="874755" cy="416796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7 751,2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45" name="Овал 1044"/>
          <p:cNvSpPr/>
          <p:nvPr/>
        </p:nvSpPr>
        <p:spPr>
          <a:xfrm>
            <a:off x="-6479" y="4135596"/>
            <a:ext cx="834063" cy="29600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7 751,2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46" name="Овал 1045"/>
          <p:cNvSpPr/>
          <p:nvPr/>
        </p:nvSpPr>
        <p:spPr>
          <a:xfrm>
            <a:off x="-50846" y="4398770"/>
            <a:ext cx="1056568" cy="343351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7 751,2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47" name="Picture 10" descr="D:\Бюдж-1\2020 Лена\бюджет для граждан\11_bliznezy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815" y="2620514"/>
            <a:ext cx="666169" cy="448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8" name="Овал 1047"/>
          <p:cNvSpPr/>
          <p:nvPr/>
        </p:nvSpPr>
        <p:spPr>
          <a:xfrm>
            <a:off x="2198090" y="2620514"/>
            <a:ext cx="1653830" cy="988505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5000"/>
              </a:lnSpc>
            </a:pP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НЕПРОГРАММНАЯ ЧАСТЬ РАСХОДОВ БЮДЖЕТА МГЛИНСКОГО МУНИЦИПАЛЬНОГО РАЙОНА</a:t>
            </a:r>
          </a:p>
        </p:txBody>
      </p:sp>
      <p:sp>
        <p:nvSpPr>
          <p:cNvPr id="1049" name="Овал 1048"/>
          <p:cNvSpPr/>
          <p:nvPr/>
        </p:nvSpPr>
        <p:spPr>
          <a:xfrm>
            <a:off x="3447558" y="3226313"/>
            <a:ext cx="774520" cy="50813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9 745,0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0" name="Овал 1049"/>
          <p:cNvSpPr/>
          <p:nvPr/>
        </p:nvSpPr>
        <p:spPr>
          <a:xfrm>
            <a:off x="2447644" y="3383528"/>
            <a:ext cx="1068117" cy="450981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4 345,0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1" name="Овал 1050"/>
          <p:cNvSpPr/>
          <p:nvPr/>
        </p:nvSpPr>
        <p:spPr>
          <a:xfrm>
            <a:off x="2965305" y="3698561"/>
            <a:ext cx="1135514" cy="35752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15 845,0</a:t>
            </a:r>
          </a:p>
        </p:txBody>
      </p:sp>
      <p:pic>
        <p:nvPicPr>
          <p:cNvPr id="1052" name="Picture 11" descr="D:\Бюдж-1\2020 Лена\бюджет для граждан\03bcfc54025f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9090" y="2680424"/>
            <a:ext cx="726338" cy="541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4" name="Овал 1053"/>
          <p:cNvSpPr/>
          <p:nvPr/>
        </p:nvSpPr>
        <p:spPr>
          <a:xfrm>
            <a:off x="1445691" y="4005064"/>
            <a:ext cx="1624327" cy="106494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ПРОВЕДЕНИЕ КАПИТАЛЬНОГО РЕМОНТА МНОГОКВАРТИРНЫХ ДОМОВ НА ТЕРРИТОРИИ МГЛИНСКОГО РАЙОНА</a:t>
            </a:r>
            <a:endParaRPr lang="ru-RU" sz="800" b="1" i="1" dirty="0">
              <a:solidFill>
                <a:schemeClr val="tx1"/>
              </a:solidFill>
            </a:endParaRPr>
          </a:p>
        </p:txBody>
      </p:sp>
      <p:sp>
        <p:nvSpPr>
          <p:cNvPr id="1055" name="Овал 1054"/>
          <p:cNvSpPr/>
          <p:nvPr/>
        </p:nvSpPr>
        <p:spPr>
          <a:xfrm>
            <a:off x="2723085" y="4329099"/>
            <a:ext cx="912811" cy="41302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102,2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6" name="Овал 1055"/>
          <p:cNvSpPr/>
          <p:nvPr/>
        </p:nvSpPr>
        <p:spPr>
          <a:xfrm>
            <a:off x="2859119" y="4683634"/>
            <a:ext cx="992801" cy="386373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102,2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7" name="Овал 1056"/>
          <p:cNvSpPr/>
          <p:nvPr/>
        </p:nvSpPr>
        <p:spPr>
          <a:xfrm>
            <a:off x="2348984" y="4921410"/>
            <a:ext cx="841537" cy="437047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  <a:endParaRPr lang="ru-RU" sz="800" dirty="0">
              <a:solidFill>
                <a:schemeClr val="tx1"/>
              </a:solidFill>
            </a:endParaRP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102,2</a:t>
            </a:r>
          </a:p>
        </p:txBody>
      </p:sp>
      <p:sp>
        <p:nvSpPr>
          <p:cNvPr id="1058" name="Овал 1057"/>
          <p:cNvSpPr/>
          <p:nvPr/>
        </p:nvSpPr>
        <p:spPr>
          <a:xfrm>
            <a:off x="2807804" y="5334712"/>
            <a:ext cx="2467569" cy="78973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«ЭНЕРГОСБЕРЕЖЕНИЕ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И ПОВЫШЕНИЕ ЭНЕРГЕТИЧЕСКОЙ ЭФФЕКТИВНОСТИ В МГЛИНСКОМ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РАЙОНЕ»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1059" name="Овал 1058"/>
          <p:cNvSpPr/>
          <p:nvPr/>
        </p:nvSpPr>
        <p:spPr>
          <a:xfrm>
            <a:off x="4716016" y="5661248"/>
            <a:ext cx="748622" cy="448560"/>
          </a:xfrm>
          <a:prstGeom prst="ellipse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0" name="Овал 1059"/>
          <p:cNvSpPr/>
          <p:nvPr/>
        </p:nvSpPr>
        <p:spPr>
          <a:xfrm>
            <a:off x="4100818" y="5877273"/>
            <a:ext cx="833153" cy="45533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1" name="Овал 1060"/>
          <p:cNvSpPr/>
          <p:nvPr/>
        </p:nvSpPr>
        <p:spPr>
          <a:xfrm>
            <a:off x="4646349" y="6060147"/>
            <a:ext cx="887955" cy="544916"/>
          </a:xfrm>
          <a:prstGeom prst="ellipse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2" name="Овал 1061"/>
          <p:cNvSpPr/>
          <p:nvPr/>
        </p:nvSpPr>
        <p:spPr>
          <a:xfrm>
            <a:off x="226206" y="5334712"/>
            <a:ext cx="2122778" cy="955618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Строительство, реконструкция, модернизация объектов питьевого водоснабжения </a:t>
            </a:r>
            <a:r>
              <a:rPr lang="ru-RU" sz="800" b="1" i="1" dirty="0" err="1">
                <a:solidFill>
                  <a:schemeClr val="tx1"/>
                </a:solidFill>
                <a:ea typeface="Times New Roman"/>
              </a:rPr>
              <a:t>Мглинского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 района в рамках реализации регионального проекта «Чистая вода»</a:t>
            </a:r>
          </a:p>
        </p:txBody>
      </p:sp>
      <p:sp>
        <p:nvSpPr>
          <p:cNvPr id="1063" name="Овал 1062"/>
          <p:cNvSpPr/>
          <p:nvPr/>
        </p:nvSpPr>
        <p:spPr>
          <a:xfrm>
            <a:off x="1556776" y="6157915"/>
            <a:ext cx="890868" cy="523681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4" name="Овал 1063"/>
          <p:cNvSpPr/>
          <p:nvPr/>
        </p:nvSpPr>
        <p:spPr>
          <a:xfrm>
            <a:off x="196362" y="6234450"/>
            <a:ext cx="1091234" cy="37061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>
                <a:solidFill>
                  <a:schemeClr val="tx1"/>
                </a:solidFill>
              </a:rPr>
              <a:t>0</a:t>
            </a:r>
            <a:r>
              <a:rPr lang="ru-RU" sz="800" dirty="0" smtClean="0">
                <a:solidFill>
                  <a:schemeClr val="tx1"/>
                </a:solidFill>
              </a:rPr>
              <a:t>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5" name="TextBox 1064"/>
          <p:cNvSpPr txBox="1"/>
          <p:nvPr/>
        </p:nvSpPr>
        <p:spPr>
          <a:xfrm>
            <a:off x="2483768" y="1212454"/>
            <a:ext cx="71713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" dirty="0" smtClean="0"/>
              <a:t>       97 801,1</a:t>
            </a:r>
            <a:endParaRPr lang="ru-RU" sz="800" dirty="0"/>
          </a:p>
        </p:txBody>
      </p:sp>
      <p:sp>
        <p:nvSpPr>
          <p:cNvPr id="8" name="Овал 7"/>
          <p:cNvSpPr/>
          <p:nvPr/>
        </p:nvSpPr>
        <p:spPr>
          <a:xfrm>
            <a:off x="2123726" y="5812521"/>
            <a:ext cx="857975" cy="60723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0,0</a:t>
            </a:r>
          </a:p>
        </p:txBody>
      </p:sp>
    </p:spTree>
    <p:extLst>
      <p:ext uri="{BB962C8B-B14F-4D97-AF65-F5344CB8AC3E}">
        <p14:creationId xmlns:p14="http://schemas.microsoft.com/office/powerpoint/2010/main" val="11068154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433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Спасибо за внимание </a:t>
            </a:r>
            <a:r>
              <a:rPr lang="ru-RU" dirty="0" smtClean="0">
                <a:solidFill>
                  <a:srgbClr val="FF0000"/>
                </a:solidFill>
              </a:rPr>
              <a:t>!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1484784"/>
            <a:ext cx="79208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Финансовый отдел администрации </a:t>
            </a:r>
            <a:r>
              <a:rPr lang="ru-RU" sz="2400" b="1" dirty="0" err="1">
                <a:solidFill>
                  <a:schemeClr val="bg1"/>
                </a:solidFill>
              </a:rPr>
              <a:t>Мглинского</a:t>
            </a:r>
            <a:r>
              <a:rPr lang="ru-RU" sz="2400" b="1" dirty="0">
                <a:solidFill>
                  <a:schemeClr val="bg1"/>
                </a:solidFill>
              </a:rPr>
              <a:t> района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Почтовый адрес: 243220, г. Мглин,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пл. Советская д.6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Факс: (48339) 21740;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Тел.: 8(48339) 21740;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Официальный сайт администрации района: http:www.mgladm.ru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02646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1011</TotalTime>
  <Words>490</Words>
  <Application>Microsoft Office PowerPoint</Application>
  <PresentationFormat>Экран (4:3)</PresentationFormat>
  <Paragraphs>108</Paragraphs>
  <Slides>11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Основные параметры бюджета Мглинского муниципального района Брянской области   </vt:lpstr>
      <vt:lpstr>Структура налоговых доходов бюджета Мглинского муниципального района Брянской области на 2025 год и плановый период  2026 и 2027 годов </vt:lpstr>
      <vt:lpstr>Структура неналоговых доходов бюджета Мглинского муниципального района Брянской области на 2025 год и плановый период  2026 и 2027 годов</vt:lpstr>
      <vt:lpstr>Структура безвозмездных поступлений бюджета Мглинского муниципального района Брянской области на 2025 год и плановый период 2026 и 2027 годов </vt:lpstr>
      <vt:lpstr>Расходы бюджета Мглинского муниципального района Брянской области на 2025 год</vt:lpstr>
      <vt:lpstr>Расходы бюджета Мглинского муниципального района Брянской области на реализацию муниципальных программ Мглинского района 2025-2027 годы, тыс. руб.</vt:lpstr>
      <vt:lpstr>Спасибо за внимание 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 для</dc:title>
  <dc:creator>User</dc:creator>
  <cp:lastModifiedBy>Admin</cp:lastModifiedBy>
  <cp:revision>61</cp:revision>
  <cp:lastPrinted>2021-11-30T12:55:08Z</cp:lastPrinted>
  <dcterms:created xsi:type="dcterms:W3CDTF">2021-11-18T06:28:23Z</dcterms:created>
  <dcterms:modified xsi:type="dcterms:W3CDTF">2025-04-22T11:47:13Z</dcterms:modified>
</cp:coreProperties>
</file>