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66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340349.2</c:v>
                </c:pt>
                <c:pt idx="1">
                  <c:v>266527.8</c:v>
                </c:pt>
                <c:pt idx="2">
                  <c:v>273220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340349.2</c:v>
                </c:pt>
                <c:pt idx="1">
                  <c:v>266527.8</c:v>
                </c:pt>
                <c:pt idx="2">
                  <c:v>273220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3149056"/>
        <c:axId val="57816192"/>
        <c:axId val="65273344"/>
      </c:bar3DChart>
      <c:catAx>
        <c:axId val="531490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7816192"/>
        <c:crosses val="autoZero"/>
        <c:auto val="1"/>
        <c:lblAlgn val="ctr"/>
        <c:lblOffset val="100"/>
        <c:noMultiLvlLbl val="0"/>
      </c:catAx>
      <c:valAx>
        <c:axId val="5781619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53149056"/>
        <c:crosses val="autoZero"/>
        <c:crossBetween val="between"/>
      </c:valAx>
      <c:serAx>
        <c:axId val="652733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7816192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888.2</c:v>
                </c:pt>
                <c:pt idx="1">
                  <c:v>890</c:v>
                </c:pt>
                <c:pt idx="2">
                  <c:v>890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3367.1</c:v>
                </c:pt>
                <c:pt idx="1">
                  <c:v>3610</c:v>
                </c:pt>
                <c:pt idx="2">
                  <c:v>3849.5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16641.400000000001</c:v>
                </c:pt>
                <c:pt idx="1">
                  <c:v>16510.8</c:v>
                </c:pt>
                <c:pt idx="2">
                  <c:v>16422.7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60955.9</c:v>
                </c:pt>
                <c:pt idx="1">
                  <c:v>70697.100000000006</c:v>
                </c:pt>
                <c:pt idx="2">
                  <c:v>75794.399999999994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64150528"/>
        <c:axId val="64156416"/>
        <c:axId val="57838208"/>
      </c:bar3DChart>
      <c:catAx>
        <c:axId val="641505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64156416"/>
        <c:crosses val="autoZero"/>
        <c:auto val="1"/>
        <c:lblAlgn val="ctr"/>
        <c:lblOffset val="100"/>
        <c:noMultiLvlLbl val="0"/>
      </c:catAx>
      <c:valAx>
        <c:axId val="64156416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64150528"/>
        <c:crosses val="autoZero"/>
        <c:crossBetween val="between"/>
      </c:valAx>
      <c:serAx>
        <c:axId val="57838208"/>
        <c:scaling>
          <c:orientation val="minMax"/>
        </c:scaling>
        <c:delete val="1"/>
        <c:axPos val="b"/>
        <c:majorTickMark val="out"/>
        <c:minorTickMark val="none"/>
        <c:tickLblPos val="nextTo"/>
        <c:crossAx val="64156416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392.7</c:v>
                </c:pt>
                <c:pt idx="1">
                  <c:v>392.7</c:v>
                </c:pt>
                <c:pt idx="2">
                  <c:v>392.7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721</c:v>
                </c:pt>
                <c:pt idx="1">
                  <c:v>750</c:v>
                </c:pt>
                <c:pt idx="2">
                  <c:v>780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4109.2</c:v>
                </c:pt>
                <c:pt idx="1">
                  <c:v>4259.2</c:v>
                </c:pt>
                <c:pt idx="2">
                  <c:v>4259.2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8516.1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8583680"/>
        <c:axId val="58655104"/>
        <c:axId val="57835968"/>
      </c:bar3DChart>
      <c:catAx>
        <c:axId val="585836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8655104"/>
        <c:crosses val="autoZero"/>
        <c:auto val="1"/>
        <c:lblAlgn val="ctr"/>
        <c:lblOffset val="100"/>
        <c:noMultiLvlLbl val="0"/>
      </c:catAx>
      <c:valAx>
        <c:axId val="5865510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8583680"/>
        <c:crosses val="autoZero"/>
        <c:crossBetween val="between"/>
      </c:valAx>
      <c:serAx>
        <c:axId val="57835968"/>
        <c:scaling>
          <c:orientation val="minMax"/>
        </c:scaling>
        <c:delete val="1"/>
        <c:axPos val="b"/>
        <c:majorTickMark val="out"/>
        <c:minorTickMark val="none"/>
        <c:tickLblPos val="nextTo"/>
        <c:crossAx val="58655104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3915757872141191"/>
          <c:h val="0.89724441262130616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11103.3</c:v>
                </c:pt>
                <c:pt idx="1">
                  <c:v>10884.3</c:v>
                </c:pt>
                <c:pt idx="2">
                  <c:v>10901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30481.8</c:v>
                </c:pt>
                <c:pt idx="1">
                  <c:v>8819.9</c:v>
                </c:pt>
                <c:pt idx="2">
                  <c:v>7788.7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61636</c:v>
                </c:pt>
                <c:pt idx="1">
                  <c:v>19454</c:v>
                </c:pt>
                <c:pt idx="2">
                  <c:v>19697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141536.5</c:v>
                </c:pt>
                <c:pt idx="1">
                  <c:v>129759.8</c:v>
                </c:pt>
                <c:pt idx="2">
                  <c:v>131944.70000000001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8743040"/>
        <c:axId val="58744832"/>
        <c:axId val="57838656"/>
      </c:bar3DChart>
      <c:catAx>
        <c:axId val="587430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8744832"/>
        <c:crosses val="autoZero"/>
        <c:auto val="1"/>
        <c:lblAlgn val="ctr"/>
        <c:lblOffset val="100"/>
        <c:noMultiLvlLbl val="0"/>
      </c:catAx>
      <c:valAx>
        <c:axId val="5874483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8743040"/>
        <c:crosses val="autoZero"/>
        <c:crossBetween val="between"/>
      </c:valAx>
      <c:serAx>
        <c:axId val="57838656"/>
        <c:scaling>
          <c:orientation val="minMax"/>
        </c:scaling>
        <c:delete val="1"/>
        <c:axPos val="b"/>
        <c:majorTickMark val="out"/>
        <c:minorTickMark val="none"/>
        <c:tickLblPos val="nextTo"/>
        <c:crossAx val="58744832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203785.1</c:v>
                </c:pt>
                <c:pt idx="1">
                  <c:v>21027.3</c:v>
                </c:pt>
                <c:pt idx="2">
                  <c:v>24002.1</c:v>
                </c:pt>
                <c:pt idx="3">
                  <c:v>6240.6</c:v>
                </c:pt>
                <c:pt idx="4">
                  <c:v>43095.199999999997</c:v>
                </c:pt>
                <c:pt idx="5">
                  <c:v>42198.9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проекту решения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2022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2023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2024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2022 год и на плановый период 2023 и 2024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А. Г.  Резунов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07717374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2022 год и плановый период  2023 и 2024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4321507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2022 год и плановый период  2023 и 2024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666304062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2022 год и плановый период 2023 и 2024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445354540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2022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690182255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1" y="135015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2022-2024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56 048,4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58 208,3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18974,1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18 237,5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18 849,4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1984,9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2 034,9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1 984,9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73" y="2555728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203 558,6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152 837,0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188512" y="5974162"/>
            <a:ext cx="822258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154 900,2</a:t>
            </a: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42 161,9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22 545,2</a:t>
            </a: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21 632,4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179512" y="3784635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6 809,4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6 847,9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6 889,6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6 375,6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3 449,0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9 579,3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55,6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55,6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55,6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2 300,0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2022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2 477,0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60 620,1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</TotalTime>
  <Words>468</Words>
  <Application>Microsoft Office PowerPoint</Application>
  <PresentationFormat>Экран (4:3)</PresentationFormat>
  <Paragraphs>101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2022 год и плановый период  2023 и 2024 годов </vt:lpstr>
      <vt:lpstr>Структура неналоговых доходов бюджета Мглинского муниципального района Брянской области на 2022 год и плановый период  2023 и 2024 годов</vt:lpstr>
      <vt:lpstr>Структура безвозмездных поступлений бюджета Мглинского муниципального района Брянской области на 2022 год и плановый период 2023 и 2024 годов </vt:lpstr>
      <vt:lpstr>Расходы бюджета Мглинского муниципального района Брянской области на 2022 год</vt:lpstr>
      <vt:lpstr>Расходы бюджета Мглинского муниципального района Брянской области на реализацию муниципальных программ Мглинского района 2022-2024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39</cp:revision>
  <cp:lastPrinted>2021-11-30T12:55:08Z</cp:lastPrinted>
  <dcterms:created xsi:type="dcterms:W3CDTF">2021-11-18T06:28:23Z</dcterms:created>
  <dcterms:modified xsi:type="dcterms:W3CDTF">2021-11-30T13:32:09Z</dcterms:modified>
</cp:coreProperties>
</file>