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84" r:id="rId3"/>
    <p:sldId id="285" r:id="rId4"/>
    <p:sldId id="257" r:id="rId5"/>
    <p:sldId id="258" r:id="rId6"/>
    <p:sldId id="259" r:id="rId7"/>
    <p:sldId id="263" r:id="rId8"/>
    <p:sldId id="264" r:id="rId9"/>
    <p:sldId id="265" r:id="rId10"/>
    <p:sldId id="260" r:id="rId11"/>
    <p:sldId id="267" r:id="rId12"/>
    <p:sldId id="268" r:id="rId13"/>
    <p:sldId id="269" r:id="rId14"/>
    <p:sldId id="291" r:id="rId15"/>
    <p:sldId id="272" r:id="rId16"/>
    <p:sldId id="273" r:id="rId17"/>
    <p:sldId id="274" r:id="rId18"/>
    <p:sldId id="275" r:id="rId19"/>
    <p:sldId id="277" r:id="rId20"/>
    <p:sldId id="278" r:id="rId21"/>
    <p:sldId id="279" r:id="rId22"/>
    <p:sldId id="280" r:id="rId23"/>
    <p:sldId id="281" r:id="rId24"/>
    <p:sldId id="282" r:id="rId25"/>
    <p:sldId id="286" r:id="rId26"/>
    <p:sldId id="287" r:id="rId27"/>
    <p:sldId id="288" r:id="rId28"/>
    <p:sldId id="289" r:id="rId29"/>
  </p:sldIdLst>
  <p:sldSz cx="9144000" cy="6858000" type="screen4x3"/>
  <p:notesSz cx="6797675" cy="9926638"/>
  <p:custShowLst>
    <p:custShow name="Произвольный показ 1" id="0">
      <p:sldLst>
        <p:sld r:id="rId5"/>
        <p:sld r:id="rId6"/>
        <p:sld r:id="rId7"/>
        <p:sld r:id="rId8"/>
        <p:sld r:id="rId9"/>
        <p:sld r:id="rId10"/>
        <p:sld r:id="rId11"/>
        <p:sld r:id="rId12"/>
        <p:sld r:id="rId13"/>
        <p:sld r:id="rId14"/>
        <p:sld r:id="rId16"/>
      </p:sldLst>
    </p:custShow>
  </p:custShow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Rg st="1" end="28"/>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94660"/>
  </p:normalViewPr>
  <p:slideViewPr>
    <p:cSldViewPr>
      <p:cViewPr>
        <p:scale>
          <a:sx n="100" d="100"/>
          <a:sy n="100" d="100"/>
        </p:scale>
        <p:origin x="-192" y="-1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Лист1!$B$1</c:f>
              <c:strCache>
                <c:ptCount val="1"/>
                <c:pt idx="0">
                  <c:v>2025 год план</c:v>
                </c:pt>
              </c:strCache>
            </c:strRef>
          </c:tx>
          <c:invertIfNegative val="0"/>
          <c:cat>
            <c:strRef>
              <c:f>Лист1!$A$2:$A$4</c:f>
              <c:strCache>
                <c:ptCount val="3"/>
                <c:pt idx="0">
                  <c:v>доходы</c:v>
                </c:pt>
                <c:pt idx="1">
                  <c:v>расходы</c:v>
                </c:pt>
                <c:pt idx="2">
                  <c:v>Профицит </c:v>
                </c:pt>
              </c:strCache>
            </c:strRef>
          </c:cat>
          <c:val>
            <c:numRef>
              <c:f>Лист1!$B$2:$B$4</c:f>
              <c:numCache>
                <c:formatCode>#,##0.0</c:formatCode>
                <c:ptCount val="3"/>
                <c:pt idx="0">
                  <c:v>582436.19999999995</c:v>
                </c:pt>
                <c:pt idx="1">
                  <c:v>581542.5</c:v>
                </c:pt>
              </c:numCache>
            </c:numRef>
          </c:val>
        </c:ser>
        <c:ser>
          <c:idx val="1"/>
          <c:order val="1"/>
          <c:tx>
            <c:strRef>
              <c:f>Лист1!$C$1</c:f>
              <c:strCache>
                <c:ptCount val="1"/>
                <c:pt idx="0">
                  <c:v>2025  год исполнено</c:v>
                </c:pt>
              </c:strCache>
            </c:strRef>
          </c:tx>
          <c:invertIfNegative val="0"/>
          <c:cat>
            <c:strRef>
              <c:f>Лист1!$A$2:$A$4</c:f>
              <c:strCache>
                <c:ptCount val="3"/>
                <c:pt idx="0">
                  <c:v>доходы</c:v>
                </c:pt>
                <c:pt idx="1">
                  <c:v>расходы</c:v>
                </c:pt>
                <c:pt idx="2">
                  <c:v>Профицит </c:v>
                </c:pt>
              </c:strCache>
            </c:strRef>
          </c:cat>
          <c:val>
            <c:numRef>
              <c:f>Лист1!$C$2:$C$4</c:f>
              <c:numCache>
                <c:formatCode>#,##0.0</c:formatCode>
                <c:ptCount val="3"/>
                <c:pt idx="0">
                  <c:v>541224.9</c:v>
                </c:pt>
                <c:pt idx="1">
                  <c:v>542801.1</c:v>
                </c:pt>
                <c:pt idx="2">
                  <c:v>12824.7</c:v>
                </c:pt>
              </c:numCache>
            </c:numRef>
          </c:val>
        </c:ser>
        <c:dLbls>
          <c:showLegendKey val="0"/>
          <c:showVal val="0"/>
          <c:showCatName val="0"/>
          <c:showSerName val="0"/>
          <c:showPercent val="0"/>
          <c:showBubbleSize val="0"/>
        </c:dLbls>
        <c:gapWidth val="150"/>
        <c:shape val="cylinder"/>
        <c:axId val="54078080"/>
        <c:axId val="61681664"/>
        <c:axId val="0"/>
      </c:bar3DChart>
      <c:catAx>
        <c:axId val="54078080"/>
        <c:scaling>
          <c:orientation val="minMax"/>
        </c:scaling>
        <c:delete val="0"/>
        <c:axPos val="b"/>
        <c:majorTickMark val="out"/>
        <c:minorTickMark val="none"/>
        <c:tickLblPos val="nextTo"/>
        <c:crossAx val="61681664"/>
        <c:crosses val="autoZero"/>
        <c:auto val="1"/>
        <c:lblAlgn val="ctr"/>
        <c:lblOffset val="100"/>
        <c:noMultiLvlLbl val="0"/>
      </c:catAx>
      <c:valAx>
        <c:axId val="61681664"/>
        <c:scaling>
          <c:orientation val="minMax"/>
        </c:scaling>
        <c:delete val="0"/>
        <c:axPos val="l"/>
        <c:majorGridlines/>
        <c:numFmt formatCode="#,##0.0" sourceLinked="1"/>
        <c:majorTickMark val="out"/>
        <c:minorTickMark val="none"/>
        <c:tickLblPos val="nextTo"/>
        <c:crossAx val="54078080"/>
        <c:crosses val="autoZero"/>
        <c:crossBetween val="between"/>
      </c:valAx>
    </c:plotArea>
    <c:legend>
      <c:legendPos val="r"/>
      <c:layout>
        <c:manualLayout>
          <c:xMode val="edge"/>
          <c:yMode val="edge"/>
          <c:x val="0.69050200773327075"/>
          <c:y val="0.29139000984251967"/>
          <c:w val="0.30042524058568065"/>
          <c:h val="0.29534498031496065"/>
        </c:manualLayout>
      </c:layout>
      <c:overlay val="0"/>
    </c:legend>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5.0758017627671001E-2"/>
          <c:y val="1.5117367911501896E-2"/>
        </c:manualLayout>
      </c:layout>
      <c:overlay val="0"/>
    </c:title>
    <c:autoTitleDeleted val="0"/>
    <c:view3D>
      <c:rotX val="15"/>
      <c:rotY val="20"/>
      <c:rAngAx val="1"/>
    </c:view3D>
    <c:floor>
      <c:thickness val="0"/>
    </c:floor>
    <c:sideWall>
      <c:thickness val="0"/>
    </c:sideWall>
    <c:backWall>
      <c:thickness val="0"/>
    </c:backWall>
    <c:plotArea>
      <c:layout>
        <c:manualLayout>
          <c:layoutTarget val="inner"/>
          <c:xMode val="edge"/>
          <c:yMode val="edge"/>
          <c:x val="0.41484024923156687"/>
          <c:y val="0.1875003930380901"/>
          <c:w val="0.51886642224937973"/>
          <c:h val="0.701589498441473"/>
        </c:manualLayout>
      </c:layout>
      <c:bar3DChart>
        <c:barDir val="col"/>
        <c:grouping val="stacked"/>
        <c:varyColors val="0"/>
        <c:ser>
          <c:idx val="0"/>
          <c:order val="0"/>
          <c:tx>
            <c:strRef>
              <c:f>Лист1!$B$1</c:f>
              <c:strCache>
                <c:ptCount val="1"/>
                <c:pt idx="0">
                  <c:v>Расходы</c:v>
                </c:pt>
              </c:strCache>
            </c:strRef>
          </c:tx>
          <c:invertIfNegative val="0"/>
          <c:dLbls>
            <c:dLbl>
              <c:idx val="0"/>
              <c:layout>
                <c:manualLayout>
                  <c:x val="6.880943193523127E-4"/>
                  <c:y val="-7.3597056117755289E-3"/>
                </c:manualLayout>
              </c:layout>
              <c:showLegendKey val="0"/>
              <c:showVal val="1"/>
              <c:showCatName val="0"/>
              <c:showSerName val="0"/>
              <c:showPercent val="0"/>
              <c:showBubbleSize val="0"/>
            </c:dLbl>
            <c:dLbl>
              <c:idx val="1"/>
              <c:layout>
                <c:manualLayout>
                  <c:x val="-8.8184646150427735E-3"/>
                  <c:y val="6.6554449924850507E-3"/>
                </c:manualLayout>
              </c:layout>
              <c:showLegendKey val="0"/>
              <c:showVal val="1"/>
              <c:showCatName val="0"/>
              <c:showSerName val="0"/>
              <c:showPercent val="0"/>
              <c:showBubbleSize val="0"/>
            </c:dLbl>
            <c:txPr>
              <a:bodyPr rot="-5400000" vert="horz"/>
              <a:lstStyle/>
              <a:p>
                <a:pPr>
                  <a:defRPr sz="1400"/>
                </a:pPr>
                <a:endParaRPr lang="ru-RU"/>
              </a:p>
            </c:txPr>
            <c:showLegendKey val="0"/>
            <c:showVal val="1"/>
            <c:showCatName val="0"/>
            <c:showSerName val="0"/>
            <c:showPercent val="0"/>
            <c:showBubbleSize val="0"/>
            <c:showLeaderLines val="0"/>
          </c:dLbls>
          <c:cat>
            <c:strRef>
              <c:f>Лист1!$A$2:$A$3</c:f>
              <c:strCache>
                <c:ptCount val="2"/>
                <c:pt idx="0">
                  <c:v>2024 год</c:v>
                </c:pt>
                <c:pt idx="1">
                  <c:v>2025 год </c:v>
                </c:pt>
              </c:strCache>
            </c:strRef>
          </c:cat>
          <c:val>
            <c:numRef>
              <c:f>Лист1!$B$2:$B$3</c:f>
              <c:numCache>
                <c:formatCode>#,##0.0</c:formatCode>
                <c:ptCount val="2"/>
                <c:pt idx="0">
                  <c:v>619650.9</c:v>
                </c:pt>
                <c:pt idx="1">
                  <c:v>581542.5</c:v>
                </c:pt>
              </c:numCache>
            </c:numRef>
          </c:val>
        </c:ser>
        <c:dLbls>
          <c:showLegendKey val="0"/>
          <c:showVal val="0"/>
          <c:showCatName val="0"/>
          <c:showSerName val="0"/>
          <c:showPercent val="0"/>
          <c:showBubbleSize val="0"/>
        </c:dLbls>
        <c:gapWidth val="150"/>
        <c:shape val="cylinder"/>
        <c:axId val="118076928"/>
        <c:axId val="118078464"/>
        <c:axId val="0"/>
      </c:bar3DChart>
      <c:catAx>
        <c:axId val="118076928"/>
        <c:scaling>
          <c:orientation val="minMax"/>
        </c:scaling>
        <c:delete val="0"/>
        <c:axPos val="t"/>
        <c:majorTickMark val="out"/>
        <c:minorTickMark val="none"/>
        <c:tickLblPos val="nextTo"/>
        <c:crossAx val="118078464"/>
        <c:crosses val="max"/>
        <c:auto val="1"/>
        <c:lblAlgn val="ctr"/>
        <c:lblOffset val="100"/>
        <c:noMultiLvlLbl val="0"/>
      </c:catAx>
      <c:valAx>
        <c:axId val="118078464"/>
        <c:scaling>
          <c:orientation val="minMax"/>
          <c:max val="5"/>
          <c:min val="0"/>
        </c:scaling>
        <c:delete val="0"/>
        <c:axPos val="l"/>
        <c:majorGridlines/>
        <c:numFmt formatCode="General" sourceLinked="0"/>
        <c:majorTickMark val="out"/>
        <c:minorTickMark val="none"/>
        <c:tickLblPos val="nextTo"/>
        <c:crossAx val="118076928"/>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ru-RU" dirty="0" smtClean="0"/>
              <a:t>Доходы</a:t>
            </a:r>
            <a:endParaRPr lang="ru-RU" dirty="0"/>
          </a:p>
        </c:rich>
      </c:tx>
      <c:layout/>
      <c:overlay val="0"/>
    </c:title>
    <c:autoTitleDeleted val="0"/>
    <c:view3D>
      <c:rotX val="50"/>
      <c:rotY val="70"/>
      <c:rAngAx val="1"/>
    </c:view3D>
    <c:floor>
      <c:thickness val="0"/>
    </c:floor>
    <c:sideWall>
      <c:thickness val="0"/>
    </c:sideWall>
    <c:backWall>
      <c:thickness val="0"/>
    </c:backWall>
    <c:plotArea>
      <c:layout>
        <c:manualLayout>
          <c:layoutTarget val="inner"/>
          <c:xMode val="edge"/>
          <c:yMode val="edge"/>
          <c:x val="0.2539294127394508"/>
          <c:y val="0.13373266745095294"/>
          <c:w val="0.6280052703695691"/>
          <c:h val="0.55650982419022688"/>
        </c:manualLayout>
      </c:layout>
      <c:bar3DChart>
        <c:barDir val="col"/>
        <c:grouping val="stacked"/>
        <c:varyColors val="0"/>
        <c:ser>
          <c:idx val="0"/>
          <c:order val="0"/>
          <c:tx>
            <c:strRef>
              <c:f>Лист1!$B$1</c:f>
              <c:strCache>
                <c:ptCount val="1"/>
                <c:pt idx="0">
                  <c:v>доходы</c:v>
                </c:pt>
              </c:strCache>
            </c:strRef>
          </c:tx>
          <c:invertIfNegative val="0"/>
          <c:dLbls>
            <c:dLbl>
              <c:idx val="0"/>
              <c:layout>
                <c:manualLayout>
                  <c:x val="5.0818270662958354E-2"/>
                  <c:y val="-6.5232477974288966E-2"/>
                </c:manualLayout>
              </c:layout>
              <c:numFmt formatCode="#,##0.00" sourceLinked="0"/>
              <c:spPr/>
              <c:txPr>
                <a:bodyPr rot="-5400000" vert="horz"/>
                <a:lstStyle/>
                <a:p>
                  <a:pPr>
                    <a:defRPr sz="1200" b="0"/>
                  </a:pPr>
                  <a:endParaRPr lang="ru-RU"/>
                </a:p>
              </c:txPr>
              <c:showLegendKey val="0"/>
              <c:showVal val="1"/>
              <c:showCatName val="0"/>
              <c:showSerName val="0"/>
              <c:showPercent val="0"/>
              <c:showBubbleSize val="0"/>
            </c:dLbl>
            <c:dLbl>
              <c:idx val="1"/>
              <c:layout>
                <c:manualLayout>
                  <c:x val="3.5871720467970603E-2"/>
                  <c:y val="-7.7312566488046228E-2"/>
                </c:manualLayout>
              </c:layout>
              <c:spPr/>
              <c:txPr>
                <a:bodyPr rot="-5400000" vert="horz"/>
                <a:lstStyle/>
                <a:p>
                  <a:pPr>
                    <a:defRPr sz="1200" b="0"/>
                  </a:pPr>
                  <a:endParaRPr lang="ru-RU"/>
                </a:p>
              </c:txPr>
              <c:showLegendKey val="0"/>
              <c:showVal val="1"/>
              <c:showCatName val="0"/>
              <c:showSerName val="0"/>
              <c:showPercent val="0"/>
              <c:showBubbleSize val="0"/>
            </c:dLbl>
            <c:txPr>
              <a:bodyPr/>
              <a:lstStyle/>
              <a:p>
                <a:pPr>
                  <a:defRPr b="1"/>
                </a:pPr>
                <a:endParaRPr lang="ru-RU"/>
              </a:p>
            </c:txPr>
            <c:showLegendKey val="0"/>
            <c:showVal val="1"/>
            <c:showCatName val="0"/>
            <c:showSerName val="0"/>
            <c:showPercent val="0"/>
            <c:showBubbleSize val="0"/>
            <c:showLeaderLines val="0"/>
          </c:dLbls>
          <c:cat>
            <c:strRef>
              <c:f>Лист1!$A$2:$A$3</c:f>
              <c:strCache>
                <c:ptCount val="2"/>
                <c:pt idx="0">
                  <c:v>2024 год</c:v>
                </c:pt>
                <c:pt idx="1">
                  <c:v>2025 год</c:v>
                </c:pt>
              </c:strCache>
            </c:strRef>
          </c:cat>
          <c:val>
            <c:numRef>
              <c:f>Лист1!$B$2:$B$3</c:f>
              <c:numCache>
                <c:formatCode>#,##0.0</c:formatCode>
                <c:ptCount val="2"/>
                <c:pt idx="0">
                  <c:v>541224.6</c:v>
                </c:pt>
                <c:pt idx="1">
                  <c:v>530207.4</c:v>
                </c:pt>
              </c:numCache>
            </c:numRef>
          </c:val>
        </c:ser>
        <c:dLbls>
          <c:showLegendKey val="0"/>
          <c:showVal val="0"/>
          <c:showCatName val="0"/>
          <c:showSerName val="0"/>
          <c:showPercent val="0"/>
          <c:showBubbleSize val="0"/>
        </c:dLbls>
        <c:gapWidth val="150"/>
        <c:shape val="cylinder"/>
        <c:axId val="118092544"/>
        <c:axId val="118094080"/>
        <c:axId val="0"/>
      </c:bar3DChart>
      <c:catAx>
        <c:axId val="118092544"/>
        <c:scaling>
          <c:orientation val="minMax"/>
        </c:scaling>
        <c:delete val="0"/>
        <c:axPos val="b"/>
        <c:majorTickMark val="out"/>
        <c:minorTickMark val="none"/>
        <c:tickLblPos val="nextTo"/>
        <c:crossAx val="118094080"/>
        <c:crossesAt val="0"/>
        <c:auto val="1"/>
        <c:lblAlgn val="ctr"/>
        <c:lblOffset val="100"/>
        <c:noMultiLvlLbl val="0"/>
      </c:catAx>
      <c:valAx>
        <c:axId val="118094080"/>
        <c:scaling>
          <c:orientation val="minMax"/>
          <c:max val="5"/>
          <c:min val="0"/>
        </c:scaling>
        <c:delete val="0"/>
        <c:axPos val="l"/>
        <c:majorGridlines/>
        <c:numFmt formatCode="#,##0" sourceLinked="0"/>
        <c:majorTickMark val="out"/>
        <c:minorTickMark val="none"/>
        <c:tickLblPos val="nextTo"/>
        <c:crossAx val="118092544"/>
        <c:crosses val="autoZero"/>
        <c:crossBetween val="between"/>
        <c:majorUnit val="1"/>
        <c:minorUnit val="0.2"/>
      </c:valAx>
    </c:plotArea>
    <c:plotVisOnly val="1"/>
    <c:dispBlanksAs val="gap"/>
    <c:showDLblsOverMax val="0"/>
  </c:chart>
  <c:txPr>
    <a:bodyPr/>
    <a:lstStyle/>
    <a:p>
      <a:pPr>
        <a:defRPr sz="1800"/>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Лист1!$B$1</c:f>
              <c:strCache>
                <c:ptCount val="1"/>
                <c:pt idx="0">
                  <c:v>Сумма (тыс. руб.)</c:v>
                </c:pt>
              </c:strCache>
            </c:strRef>
          </c:tx>
          <c:dPt>
            <c:idx val="1"/>
            <c:bubble3D val="0"/>
            <c:explosion val="18"/>
          </c:dPt>
          <c:dPt>
            <c:idx val="2"/>
            <c:bubble3D val="0"/>
            <c:explosion val="26"/>
          </c:dPt>
          <c:dPt>
            <c:idx val="3"/>
            <c:bubble3D val="0"/>
            <c:explosion val="28"/>
          </c:dPt>
          <c:dPt>
            <c:idx val="4"/>
            <c:bubble3D val="0"/>
            <c:explosion val="43"/>
          </c:dPt>
          <c:dPt>
            <c:idx val="5"/>
            <c:bubble3D val="0"/>
            <c:explosion val="34"/>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Налог на доходы физических лиц</c:v>
                </c:pt>
                <c:pt idx="1">
                  <c:v>Акцизы на нефтепродукты</c:v>
                </c:pt>
                <c:pt idx="2">
                  <c:v>Единый налог на вмененный доход</c:v>
                </c:pt>
                <c:pt idx="3">
                  <c:v>Единый сельскохозяйственный налог </c:v>
                </c:pt>
                <c:pt idx="4">
                  <c:v>Налог, взимаемый в связи с применением патентной системы налогообложения </c:v>
                </c:pt>
                <c:pt idx="5">
                  <c:v>Госпошлина</c:v>
                </c:pt>
              </c:strCache>
            </c:strRef>
          </c:cat>
          <c:val>
            <c:numRef>
              <c:f>Лист1!$B$2:$B$7</c:f>
              <c:numCache>
                <c:formatCode>#,##0.0</c:formatCode>
                <c:ptCount val="6"/>
                <c:pt idx="0">
                  <c:v>114824.3</c:v>
                </c:pt>
                <c:pt idx="1">
                  <c:v>20461.599999999999</c:v>
                </c:pt>
                <c:pt idx="2">
                  <c:v>3.9</c:v>
                </c:pt>
                <c:pt idx="3">
                  <c:v>1629</c:v>
                </c:pt>
                <c:pt idx="4">
                  <c:v>938.5</c:v>
                </c:pt>
                <c:pt idx="5">
                  <c:v>30</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2.1846539994941194E-2"/>
          <c:y val="0.17981267520952704"/>
          <c:w val="0.53212301700315112"/>
          <c:h val="0.72576577881766624"/>
        </c:manualLayout>
      </c:layout>
      <c:pie3DChart>
        <c:varyColors val="1"/>
        <c:ser>
          <c:idx val="0"/>
          <c:order val="0"/>
          <c:tx>
            <c:strRef>
              <c:f>Лист1!$B$1</c:f>
              <c:strCache>
                <c:ptCount val="1"/>
                <c:pt idx="0">
                  <c:v>Сумма (тыс. руб.)</c:v>
                </c:pt>
              </c:strCache>
            </c:strRef>
          </c:tx>
          <c:dPt>
            <c:idx val="1"/>
            <c:bubble3D val="0"/>
            <c:explosion val="18"/>
          </c:dPt>
          <c:dPt>
            <c:idx val="2"/>
            <c:bubble3D val="0"/>
          </c:dPt>
          <c:dPt>
            <c:idx val="3"/>
            <c:bubble3D val="0"/>
            <c:explosion val="35"/>
          </c:dPt>
          <c:dPt>
            <c:idx val="4"/>
            <c:bubble3D val="0"/>
            <c:explosion val="49"/>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Лист1!$A$2:$A$7</c:f>
              <c:strCache>
                <c:ptCount val="6"/>
                <c:pt idx="0">
                  <c:v>Доходы от использования имущества, находящегося в муниципальной собственности</c:v>
                </c:pt>
                <c:pt idx="1">
                  <c:v>Компенсация затрат государства</c:v>
                </c:pt>
                <c:pt idx="2">
                  <c:v>Доходы от продажи материальных и нематериальных активов</c:v>
                </c:pt>
                <c:pt idx="3">
                  <c:v>Плата за негативное воздействие на окружающие среду</c:v>
                </c:pt>
                <c:pt idx="4">
                  <c:v>Штрафы, санкции, возмещение ущерба</c:v>
                </c:pt>
                <c:pt idx="5">
                  <c:v>Прочие неналоговые доходы</c:v>
                </c:pt>
              </c:strCache>
            </c:strRef>
          </c:cat>
          <c:val>
            <c:numRef>
              <c:f>Лист1!$B$2:$B$7</c:f>
              <c:numCache>
                <c:formatCode>#,##0.0</c:formatCode>
                <c:ptCount val="6"/>
                <c:pt idx="0">
                  <c:v>2792.8</c:v>
                </c:pt>
                <c:pt idx="1">
                  <c:v>13.2</c:v>
                </c:pt>
                <c:pt idx="2">
                  <c:v>3159.3</c:v>
                </c:pt>
                <c:pt idx="3">
                  <c:v>283.5</c:v>
                </c:pt>
                <c:pt idx="4">
                  <c:v>1279</c:v>
                </c:pt>
                <c:pt idx="5">
                  <c:v>0.4</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lgn="l">
            <a:defRPr sz="1000"/>
          </a:pPr>
          <a:endParaRPr lang="ru-RU"/>
        </a:p>
      </c:txPr>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3.4283267794703153E-3"/>
          <c:y val="0.19453208643307812"/>
          <c:w val="0.53212301700315112"/>
          <c:h val="0.72576577881766624"/>
        </c:manualLayout>
      </c:layout>
      <c:pie3DChart>
        <c:varyColors val="1"/>
        <c:ser>
          <c:idx val="0"/>
          <c:order val="0"/>
          <c:tx>
            <c:strRef>
              <c:f>Лист1!$B$1</c:f>
              <c:strCache>
                <c:ptCount val="1"/>
                <c:pt idx="0">
                  <c:v>Сумма (тыс. руб.)</c:v>
                </c:pt>
              </c:strCache>
            </c:strRef>
          </c:tx>
          <c:dPt>
            <c:idx val="1"/>
            <c:bubble3D val="0"/>
          </c:dPt>
          <c:dPt>
            <c:idx val="2"/>
            <c:bubble3D val="0"/>
          </c:dPt>
          <c:dPt>
            <c:idx val="3"/>
            <c:bubble3D val="0"/>
          </c:dPt>
          <c:dPt>
            <c:idx val="4"/>
            <c:bubble3D val="0"/>
          </c:dPt>
          <c:dPt>
            <c:idx val="5"/>
            <c:bubble3D val="0"/>
          </c:dPt>
          <c:dLbls>
            <c:dLbl>
              <c:idx val="1"/>
              <c:layout>
                <c:manualLayout>
                  <c:x val="0.10289697662070099"/>
                  <c:y val="3.1057378177313851E-2"/>
                </c:manualLayout>
              </c:layout>
              <c:showLegendKey val="0"/>
              <c:showVal val="1"/>
              <c:showCatName val="0"/>
              <c:showSerName val="0"/>
              <c:showPercent val="0"/>
              <c:showBubbleSize val="0"/>
            </c:dLbl>
            <c:showLegendKey val="0"/>
            <c:showVal val="1"/>
            <c:showCatName val="0"/>
            <c:showSerName val="0"/>
            <c:showPercent val="0"/>
            <c:showBubbleSize val="0"/>
            <c:showLeaderLines val="1"/>
          </c:dLbls>
          <c:cat>
            <c:strRef>
              <c:f>Лист1!$A$2:$A$5</c:f>
              <c:strCache>
                <c:ptCount val="4"/>
                <c:pt idx="0">
                  <c:v>Дотации</c:v>
                </c:pt>
                <c:pt idx="1">
                  <c:v>Субсидии</c:v>
                </c:pt>
                <c:pt idx="2">
                  <c:v>Субвенции</c:v>
                </c:pt>
                <c:pt idx="3">
                  <c:v>Иные межбюджетные трансферты</c:v>
                </c:pt>
              </c:strCache>
            </c:strRef>
          </c:cat>
          <c:val>
            <c:numRef>
              <c:f>Лист1!$B$2:$B$5</c:f>
              <c:numCache>
                <c:formatCode>#,##0.0</c:formatCode>
                <c:ptCount val="4"/>
                <c:pt idx="0">
                  <c:v>87469</c:v>
                </c:pt>
                <c:pt idx="1">
                  <c:v>110373</c:v>
                </c:pt>
                <c:pt idx="2">
                  <c:v>195604.4</c:v>
                </c:pt>
                <c:pt idx="3">
                  <c:v>21070.799999999999</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581181563376399"/>
          <c:y val="0"/>
          <c:w val="0.33847573352020865"/>
          <c:h val="1"/>
        </c:manualLayout>
      </c:layout>
      <c:overlay val="0"/>
      <c:txPr>
        <a:bodyPr/>
        <a:lstStyle/>
        <a:p>
          <a:pPr>
            <a:defRPr sz="1200" b="1"/>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0"/>
          <c:y val="0.18934534093912936"/>
          <c:w val="0.57849061108594768"/>
          <c:h val="0.74315952442065825"/>
        </c:manualLayout>
      </c:layout>
      <c:pie3DChart>
        <c:varyColors val="1"/>
        <c:ser>
          <c:idx val="0"/>
          <c:order val="0"/>
          <c:tx>
            <c:strRef>
              <c:f>Лист1!$B$1</c:f>
              <c:strCache>
                <c:ptCount val="1"/>
                <c:pt idx="0">
                  <c:v>2025 год</c:v>
                </c:pt>
              </c:strCache>
            </c:strRef>
          </c:tx>
          <c:dPt>
            <c:idx val="0"/>
            <c:bubble3D val="0"/>
            <c:explosion val="47"/>
          </c:dPt>
          <c:dPt>
            <c:idx val="2"/>
            <c:bubble3D val="0"/>
            <c:explosion val="43"/>
          </c:dPt>
          <c:dPt>
            <c:idx val="3"/>
            <c:bubble3D val="0"/>
            <c:explosion val="26"/>
          </c:dPt>
          <c:dPt>
            <c:idx val="4"/>
            <c:bubble3D val="0"/>
            <c:explosion val="23"/>
          </c:dPt>
          <c:dPt>
            <c:idx val="5"/>
            <c:bubble3D val="0"/>
            <c:explosion val="59"/>
          </c:dPt>
          <c:dPt>
            <c:idx val="6"/>
            <c:bubble3D val="0"/>
            <c:explosion val="69"/>
          </c:dPt>
          <c:dPt>
            <c:idx val="7"/>
            <c:bubble3D val="0"/>
            <c:explosion val="27"/>
          </c:dPt>
          <c:dPt>
            <c:idx val="8"/>
            <c:bubble3D val="0"/>
            <c:explosion val="46"/>
          </c:dPt>
          <c:dPt>
            <c:idx val="9"/>
            <c:bubble3D val="0"/>
            <c:explosion val="41"/>
          </c:dPt>
          <c:dLbls>
            <c:dLbl>
              <c:idx val="7"/>
              <c:layout>
                <c:manualLayout>
                  <c:x val="2.829540040422859E-2"/>
                  <c:y val="3.0730062560098685E-2"/>
                </c:manualLayout>
              </c:layout>
              <c:showLegendKey val="0"/>
              <c:showVal val="1"/>
              <c:showCatName val="0"/>
              <c:showSerName val="0"/>
              <c:showPercent val="0"/>
              <c:showBubbleSize val="0"/>
            </c:dLbl>
            <c:dLbl>
              <c:idx val="10"/>
              <c:layout>
                <c:manualLayout>
                  <c:x val="6.6812822079597997E-3"/>
                  <c:y val="-2.7151197759635901E-2"/>
                </c:manualLayout>
              </c:layout>
              <c:showLegendKey val="0"/>
              <c:showVal val="1"/>
              <c:showCatName val="0"/>
              <c:showSerName val="0"/>
              <c:showPercent val="0"/>
              <c:showBubbleSize val="0"/>
            </c:dLbl>
            <c:txPr>
              <a:bodyPr/>
              <a:lstStyle/>
              <a:p>
                <a:pPr>
                  <a:defRPr sz="1000" baseline="0"/>
                </a:pPr>
                <a:endParaRPr lang="ru-RU"/>
              </a:p>
            </c:txPr>
            <c:showLegendKey val="0"/>
            <c:showVal val="1"/>
            <c:showCatName val="0"/>
            <c:showSerName val="0"/>
            <c:showPercent val="0"/>
            <c:showBubbleSize val="0"/>
            <c:showLeaderLines val="1"/>
          </c:dLbls>
          <c:cat>
            <c:strRef>
              <c:f>Лист1!$A$2:$A$12</c:f>
              <c:strCache>
                <c:ptCount val="11"/>
                <c:pt idx="0">
                  <c:v>Общегосударственные вопросы</c:v>
                </c:pt>
                <c:pt idx="1">
                  <c:v>Национальная оборона</c:v>
                </c:pt>
                <c:pt idx="2">
                  <c:v>Национальная безопасность и правоохранительная деятельность </c:v>
                </c:pt>
                <c:pt idx="3">
                  <c:v>Национальная экономика</c:v>
                </c:pt>
                <c:pt idx="4">
                  <c:v>ЖКХ</c:v>
                </c:pt>
                <c:pt idx="5">
                  <c:v>Охрана окружающей среды</c:v>
                </c:pt>
                <c:pt idx="6">
                  <c:v>Образование</c:v>
                </c:pt>
                <c:pt idx="7">
                  <c:v>Культура</c:v>
                </c:pt>
                <c:pt idx="8">
                  <c:v>Социальная политика</c:v>
                </c:pt>
                <c:pt idx="9">
                  <c:v>Физкультура и спорт</c:v>
                </c:pt>
                <c:pt idx="10">
                  <c:v>Межбюджетные трансферты</c:v>
                </c:pt>
              </c:strCache>
            </c:strRef>
          </c:cat>
          <c:val>
            <c:numRef>
              <c:f>Лист1!$B$2:$B$12</c:f>
              <c:numCache>
                <c:formatCode>#,##0.0</c:formatCode>
                <c:ptCount val="11"/>
                <c:pt idx="0">
                  <c:v>56766.1</c:v>
                </c:pt>
                <c:pt idx="1">
                  <c:v>820.8</c:v>
                </c:pt>
                <c:pt idx="2">
                  <c:v>5838.5</c:v>
                </c:pt>
                <c:pt idx="3">
                  <c:v>34256.300000000003</c:v>
                </c:pt>
                <c:pt idx="4">
                  <c:v>19829.099999999999</c:v>
                </c:pt>
                <c:pt idx="5">
                  <c:v>438.5</c:v>
                </c:pt>
                <c:pt idx="6">
                  <c:v>337339</c:v>
                </c:pt>
                <c:pt idx="7">
                  <c:v>47768.4</c:v>
                </c:pt>
                <c:pt idx="8">
                  <c:v>25944.7</c:v>
                </c:pt>
                <c:pt idx="9">
                  <c:v>12898.3</c:v>
                </c:pt>
                <c:pt idx="10">
                  <c:v>901.4</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3981341912960621"/>
          <c:y val="2.4086376023579087E-3"/>
          <c:w val="0.35065310561088808"/>
          <c:h val="0.98462303208140267"/>
        </c:manualLayout>
      </c:layout>
      <c:overlay val="0"/>
      <c:txPr>
        <a:bodyPr/>
        <a:lstStyle/>
        <a:p>
          <a:pPr>
            <a:defRPr sz="1000" kern="0" spc="-50" normalizeH="0" baseline="0">
              <a:latin typeface="Times New Roman" panose="02020603050405020304" pitchFamily="18"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6AB9BB02-2885-425A-945D-A113D00E3CF4}" type="datetimeFigureOut">
              <a:rPr lang="ru-RU" smtClean="0"/>
              <a:t>14.04.2026</a:t>
            </a:fld>
            <a:endParaRPr lang="ru-RU"/>
          </a:p>
        </p:txBody>
      </p:sp>
      <p:sp>
        <p:nvSpPr>
          <p:cNvPr id="4" name="Образ слайда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1" y="9428584"/>
            <a:ext cx="2945659" cy="496332"/>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4" y="9428584"/>
            <a:ext cx="2945659" cy="496332"/>
          </a:xfrm>
          <a:prstGeom prst="rect">
            <a:avLst/>
          </a:prstGeom>
        </p:spPr>
        <p:txBody>
          <a:bodyPr vert="horz" lIns="91440" tIns="45720" rIns="91440" bIns="45720" rtlCol="0" anchor="b"/>
          <a:lstStyle>
            <a:lvl1pPr algn="r">
              <a:defRPr sz="1200"/>
            </a:lvl1pPr>
          </a:lstStyle>
          <a:p>
            <a:fld id="{1293B8FF-808A-4ABC-BA9A-6328B8FA30F2}" type="slidenum">
              <a:rPr lang="ru-RU" smtClean="0"/>
              <a:t>‹#›</a:t>
            </a:fld>
            <a:endParaRPr lang="ru-RU"/>
          </a:p>
        </p:txBody>
      </p:sp>
    </p:spTree>
    <p:extLst>
      <p:ext uri="{BB962C8B-B14F-4D97-AF65-F5344CB8AC3E}">
        <p14:creationId xmlns:p14="http://schemas.microsoft.com/office/powerpoint/2010/main" val="2806146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5</a:t>
            </a:fld>
            <a:endParaRPr lang="ru-RU"/>
          </a:p>
        </p:txBody>
      </p:sp>
    </p:spTree>
    <p:extLst>
      <p:ext uri="{BB962C8B-B14F-4D97-AF65-F5344CB8AC3E}">
        <p14:creationId xmlns:p14="http://schemas.microsoft.com/office/powerpoint/2010/main" val="1586462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293B8FF-808A-4ABC-BA9A-6328B8FA30F2}" type="slidenum">
              <a:rPr lang="ru-RU" smtClean="0"/>
              <a:t>13</a:t>
            </a:fld>
            <a:endParaRPr lang="ru-RU"/>
          </a:p>
        </p:txBody>
      </p:sp>
    </p:spTree>
    <p:extLst>
      <p:ext uri="{BB962C8B-B14F-4D97-AF65-F5344CB8AC3E}">
        <p14:creationId xmlns:p14="http://schemas.microsoft.com/office/powerpoint/2010/main" val="15410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D6C7C0A-1468-4D05-B31B-F77BB5037C07}"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D6C7C0A-1468-4D05-B31B-F77BB5037C07}"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14.04.2026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D6C7C0A-1468-4D05-B31B-F77BB5037C07}" type="datetimeFigureOut">
              <a:rPr lang="ru-RU" smtClean="0"/>
              <a:t>14.04.2026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8D6C7C0A-1468-4D05-B31B-F77BB5037C07}" type="datetimeFigureOut">
              <a:rPr lang="ru-RU" smtClean="0"/>
              <a:t>14.04.2026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D6C7C0A-1468-4D05-B31B-F77BB5037C07}" type="datetimeFigureOut">
              <a:rPr lang="ru-RU" smtClean="0"/>
              <a:t>14.04.2026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D6C7C0A-1468-4D05-B31B-F77BB5037C07}" type="datetimeFigureOut">
              <a:rPr lang="ru-RU" smtClean="0"/>
              <a:t>14.04.2026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D6C7C0A-1468-4D05-B31B-F77BB5037C07}" type="datetimeFigureOut">
              <a:rPr lang="ru-RU" smtClean="0"/>
              <a:t>14.04.2026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97D8BC8-D94B-4C14-8B5F-0B7D805C288F}"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D6C7C0A-1468-4D05-B31B-F77BB5037C07}" type="datetimeFigureOut">
              <a:rPr lang="ru-RU" smtClean="0"/>
              <a:t>14.04.2026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97D8BC8-D94B-4C14-8B5F-0B7D805C288F}"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6260" y="4039820"/>
            <a:ext cx="7772400" cy="859205"/>
          </a:xfrm>
          <a:effectLst>
            <a:outerShdw blurRad="50800" dist="38100" dir="2700000" algn="tl" rotWithShape="0">
              <a:prstClr val="black">
                <a:alpha val="40000"/>
              </a:prstClr>
            </a:outerShdw>
          </a:effectLst>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96260" y="4884120"/>
            <a:ext cx="6400800" cy="835455"/>
          </a:xfrm>
        </p:spPr>
        <p:txBody>
          <a:bodyPr>
            <a:normAutofit/>
          </a:bodyPr>
          <a:lstStyle>
            <a:lvl1pPr marL="0" indent="0" algn="l">
              <a:buNone/>
              <a:defRPr sz="2800">
                <a:solidFill>
                  <a:srgbClr val="FFC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6154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2281425"/>
            <a:ext cx="822960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038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65195" y="222195"/>
            <a:ext cx="7329839"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365195" y="1391393"/>
            <a:ext cx="7329839"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58559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5980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018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138425"/>
            <a:ext cx="8229600" cy="1143000"/>
          </a:xfrm>
        </p:spPr>
        <p:txBody>
          <a:bodyPr>
            <a:normAutofit/>
          </a:bodyPr>
          <a:lstStyle>
            <a:lvl1pPr algn="l">
              <a:defRPr sz="3600">
                <a:solidFill>
                  <a:srgbClr val="FFC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341022"/>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970885"/>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341022"/>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970885"/>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7733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4751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15373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10273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899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25751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396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D6C7C0A-1468-4D05-B31B-F77BB5037C07}" type="datetimeFigureOut">
              <a:rPr lang="ru-RU" smtClean="0"/>
              <a:t>14.04.2026</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997D8BC8-D94B-4C14-8B5F-0B7D805C288F}"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solidFill>
                  <a:prstClr val="black">
                    <a:tint val="75000"/>
                  </a:prstClr>
                </a:solidFill>
              </a:rPr>
              <a:pPr/>
              <a:t>4/14/2026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97178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chart" Target="../charts/chart1.xml"/><Relationship Id="rId5" Type="http://schemas.openxmlformats.org/officeDocument/2006/relationships/image" Target="../media/image16.pn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pPr lvl="0" algn="ctr" fontAlgn="base">
              <a:spcBef>
                <a:spcPct val="0"/>
              </a:spcBef>
              <a:spcAft>
                <a:spcPct val="0"/>
              </a:spcAft>
              <a:buClrTx/>
              <a:buSzTx/>
            </a:pPr>
            <a:r>
              <a:rPr lang="ru-RU" sz="2000" b="1" dirty="0">
                <a:ln w="11430"/>
                <a:solidFill>
                  <a:srgbClr val="FF0000"/>
                </a:solidFill>
                <a:effectLst>
                  <a:outerShdw blurRad="80000" dist="40000" dir="5040000" algn="tl">
                    <a:srgbClr val="000000">
                      <a:alpha val="30000"/>
                    </a:srgbClr>
                  </a:outerShdw>
                </a:effectLst>
              </a:rPr>
              <a:t>Отчет об исполнении бюджета </a:t>
            </a:r>
            <a:r>
              <a:rPr lang="ru-RU" sz="2000" b="1" dirty="0" smtClean="0">
                <a:ln w="11430"/>
                <a:solidFill>
                  <a:srgbClr val="FF0000"/>
                </a:solidFill>
                <a:effectLst>
                  <a:outerShdw blurRad="80000" dist="40000" dir="5040000" algn="tl">
                    <a:srgbClr val="000000">
                      <a:alpha val="30000"/>
                    </a:srgbClr>
                  </a:outerShdw>
                </a:effectLst>
              </a:rPr>
              <a:t>Мглинского муниципального района Брянской области за 2025 </a:t>
            </a:r>
            <a:r>
              <a:rPr lang="ru-RU" sz="2000" b="1" dirty="0">
                <a:ln w="11430"/>
                <a:solidFill>
                  <a:srgbClr val="FF0000"/>
                </a:solidFill>
                <a:effectLst>
                  <a:outerShdw blurRad="80000" dist="40000" dir="5040000" algn="tl">
                    <a:srgbClr val="000000">
                      <a:alpha val="30000"/>
                    </a:srgbClr>
                  </a:outerShdw>
                </a:effectLst>
              </a:rPr>
              <a:t>год</a:t>
            </a:r>
            <a:br>
              <a:rPr lang="ru-RU" sz="2000" b="1" dirty="0">
                <a:ln w="11430"/>
                <a:solidFill>
                  <a:srgbClr val="FF0000"/>
                </a:solidFill>
                <a:effectLst>
                  <a:outerShdw blurRad="80000" dist="40000" dir="5040000" algn="tl">
                    <a:srgbClr val="000000">
                      <a:alpha val="30000"/>
                    </a:srgbClr>
                  </a:outerShdw>
                </a:effectLst>
              </a:rPr>
            </a:br>
            <a:r>
              <a:rPr lang="ru-RU" sz="2000" b="1" dirty="0">
                <a:ln w="11430"/>
                <a:solidFill>
                  <a:srgbClr val="FF0000"/>
                </a:solidFill>
                <a:effectLst>
                  <a:outerShdw blurRad="80000" dist="40000" dir="5040000" algn="tl">
                    <a:srgbClr val="000000">
                      <a:alpha val="30000"/>
                    </a:srgbClr>
                  </a:outerShdw>
                </a:effectLst>
              </a:rPr>
              <a:t>в доступной для граждан форме </a:t>
            </a:r>
            <a:endParaRPr lang="ru-RU" dirty="0">
              <a:solidFill>
                <a:srgbClr val="FF0000"/>
              </a:solidFill>
            </a:endParaRPr>
          </a:p>
        </p:txBody>
      </p:sp>
      <p:sp>
        <p:nvSpPr>
          <p:cNvPr id="3" name="Заголовок 2"/>
          <p:cNvSpPr>
            <a:spLocks noGrp="1"/>
          </p:cNvSpPr>
          <p:nvPr>
            <p:ph type="title"/>
          </p:nvPr>
        </p:nvSpPr>
        <p:spPr>
          <a:xfrm>
            <a:off x="611560" y="1844824"/>
            <a:ext cx="5544616" cy="1656184"/>
          </a:xfrm>
        </p:spPr>
        <p:txBody>
          <a:bodyPr/>
          <a:lstStyle/>
          <a:p>
            <a:pPr lvl="0" eaLnBrk="0" fontAlgn="base" hangingPunct="0">
              <a:lnSpc>
                <a:spcPct val="115000"/>
              </a:lnSpc>
              <a:spcAft>
                <a:spcPts val="1000"/>
              </a:spcAft>
            </a:pPr>
            <a:r>
              <a:rPr lang="ru-RU" altLang="ru-RU" b="1" dirty="0">
                <a:solidFill>
                  <a:srgbClr val="C0504D"/>
                </a:solidFill>
                <a:latin typeface="Times New Roman" pitchFamily="18" charset="0"/>
                <a:ea typeface="Calibri" pitchFamily="34" charset="0"/>
                <a:cs typeface="Times New Roman" pitchFamily="18" charset="0"/>
              </a:rPr>
              <a:t>БЮДЖЕТ ДЛЯ ГРАЖДАН</a:t>
            </a: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88640"/>
            <a:ext cx="1691680" cy="1728192"/>
          </a:xfrm>
        </p:spPr>
      </p:pic>
      <p:sp>
        <p:nvSpPr>
          <p:cNvPr id="7" name="Прямоугольник 6"/>
          <p:cNvSpPr/>
          <p:nvPr/>
        </p:nvSpPr>
        <p:spPr>
          <a:xfrm>
            <a:off x="1835696" y="332656"/>
            <a:ext cx="6840760" cy="1323439"/>
          </a:xfrm>
          <a:prstGeom prst="rect">
            <a:avLst/>
          </a:prstGeom>
        </p:spPr>
        <p:txBody>
          <a:bodyPr wrap="square">
            <a:spAutoFit/>
          </a:bodyPr>
          <a:lstStyle/>
          <a:p>
            <a:r>
              <a:rPr lang="ru-RU" sz="4000" b="1" i="1" dirty="0">
                <a:solidFill>
                  <a:prstClr val="black"/>
                </a:solidFill>
                <a:ea typeface="+mj-ea"/>
                <a:cs typeface="+mj-cs"/>
              </a:rPr>
              <a:t>Администрация Мглинского района Брянской области</a:t>
            </a:r>
            <a:endParaRPr lang="ru-RU" sz="40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2838" y="2132856"/>
            <a:ext cx="3236913" cy="403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Прямоугольник 9"/>
          <p:cNvSpPr/>
          <p:nvPr/>
        </p:nvSpPr>
        <p:spPr>
          <a:xfrm>
            <a:off x="1763688" y="5922855"/>
            <a:ext cx="3617850" cy="461665"/>
          </a:xfrm>
          <a:prstGeom prst="rect">
            <a:avLst/>
          </a:prstGeom>
        </p:spPr>
        <p:txBody>
          <a:bodyPr wrap="none">
            <a:spAutoFit/>
          </a:bodyPr>
          <a:lstStyle/>
          <a:p>
            <a:pPr lvl="0" algn="ctr" fontAlgn="base">
              <a:spcBef>
                <a:spcPct val="0"/>
              </a:spcBef>
              <a:spcAft>
                <a:spcPct val="0"/>
              </a:spcAft>
              <a:defRPr/>
            </a:pPr>
            <a:r>
              <a:rPr lang="ru-RU" sz="2400" dirty="0">
                <a:solidFill>
                  <a:srgbClr val="000000">
                    <a:lumMod val="75000"/>
                    <a:lumOff val="25000"/>
                  </a:srgbClr>
                </a:solidFill>
                <a:latin typeface="Calibri" pitchFamily="34" charset="0"/>
              </a:rPr>
              <a:t>Путеводитель по бюджету</a:t>
            </a:r>
          </a:p>
        </p:txBody>
      </p:sp>
    </p:spTree>
    <p:extLst>
      <p:ext uri="{BB962C8B-B14F-4D97-AF65-F5344CB8AC3E}">
        <p14:creationId xmlns:p14="http://schemas.microsoft.com/office/powerpoint/2010/main" val="42613214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half" idx="2"/>
          </p:nvPr>
        </p:nvSpPr>
        <p:spPr>
          <a:xfrm>
            <a:off x="107504" y="3284984"/>
            <a:ext cx="5148572" cy="3384376"/>
          </a:xfrm>
        </p:spPr>
        <p:txBody>
          <a:bodyPr/>
          <a:lstStyle/>
          <a:p>
            <a:endParaRPr lang="ru-RU" dirty="0"/>
          </a:p>
        </p:txBody>
      </p:sp>
      <p:sp>
        <p:nvSpPr>
          <p:cNvPr id="3" name="Заголовок 2"/>
          <p:cNvSpPr>
            <a:spLocks noGrp="1"/>
          </p:cNvSpPr>
          <p:nvPr>
            <p:ph type="title"/>
          </p:nvPr>
        </p:nvSpPr>
        <p:spPr>
          <a:xfrm>
            <a:off x="968675" y="1088741"/>
            <a:ext cx="5544616" cy="1656184"/>
          </a:xfrm>
        </p:spPr>
        <p:txBody>
          <a:bodyPr/>
          <a:lstStyle/>
          <a:p>
            <a:pPr lvl="0" eaLnBrk="0" fontAlgn="base" hangingPunct="0">
              <a:lnSpc>
                <a:spcPct val="115000"/>
              </a:lnSpc>
              <a:spcAft>
                <a:spcPts val="1000"/>
              </a:spcAft>
            </a:pPr>
            <a:r>
              <a:rPr lang="ru-RU" altLang="ru-RU" sz="2400" dirty="0">
                <a:solidFill>
                  <a:srgbClr val="000000"/>
                </a:solidFill>
                <a:latin typeface="Calibri" pitchFamily="34" charset="0"/>
                <a:ea typeface="Calibri" pitchFamily="34" charset="0"/>
                <a:cs typeface="Times New Roman" pitchFamily="18" charset="0"/>
              </a:rPr>
              <a:t/>
            </a:r>
            <a:br>
              <a:rPr lang="ru-RU" altLang="ru-RU" sz="2400" dirty="0">
                <a:solidFill>
                  <a:srgbClr val="000000"/>
                </a:solidFill>
                <a:latin typeface="Calibri" pitchFamily="34" charset="0"/>
                <a:ea typeface="Calibri" pitchFamily="34" charset="0"/>
                <a:cs typeface="Times New Roman" pitchFamily="18" charset="0"/>
              </a:rPr>
            </a:br>
            <a:endParaRPr lang="ru-RU" dirty="0"/>
          </a:p>
        </p:txBody>
      </p:sp>
      <p:sp>
        <p:nvSpPr>
          <p:cNvPr id="7" name="Прямоугольник 6"/>
          <p:cNvSpPr/>
          <p:nvPr/>
        </p:nvSpPr>
        <p:spPr>
          <a:xfrm>
            <a:off x="251520" y="332656"/>
            <a:ext cx="8424936" cy="461665"/>
          </a:xfrm>
          <a:prstGeom prst="rect">
            <a:avLst/>
          </a:prstGeom>
        </p:spPr>
        <p:txBody>
          <a:bodyPr wrap="square">
            <a:spAutoFit/>
          </a:bodyPr>
          <a:lstStyle/>
          <a:p>
            <a:pPr lvl="0" algn="ctr" fontAlgn="base">
              <a:spcBef>
                <a:spcPct val="0"/>
              </a:spcBef>
              <a:spcAft>
                <a:spcPct val="0"/>
              </a:spcAft>
              <a:defRPr/>
            </a:pPr>
            <a:r>
              <a:rPr lang="ru-RU" altLang="ru-RU" sz="2400" b="1" dirty="0">
                <a:effectLst>
                  <a:outerShdw blurRad="38100" dist="38100" dir="2700000" algn="tl">
                    <a:srgbClr val="000000">
                      <a:alpha val="43137"/>
                    </a:srgbClr>
                  </a:outerShdw>
                </a:effectLst>
                <a:latin typeface="Times New Roman" pitchFamily="18" charset="0"/>
              </a:rPr>
              <a:t>Уважаемые граждане, жители </a:t>
            </a:r>
            <a:r>
              <a:rPr lang="ru-RU" altLang="ru-RU" sz="2400" b="1" dirty="0" smtClean="0">
                <a:effectLst>
                  <a:outerShdw blurRad="38100" dist="38100" dir="2700000" algn="tl">
                    <a:srgbClr val="000000">
                      <a:alpha val="43137"/>
                    </a:srgbClr>
                  </a:outerShdw>
                </a:effectLst>
                <a:latin typeface="Times New Roman" pitchFamily="18" charset="0"/>
              </a:rPr>
              <a:t>Мглинского </a:t>
            </a:r>
            <a:r>
              <a:rPr lang="ru-RU" altLang="ru-RU" sz="2400" b="1" dirty="0">
                <a:effectLst>
                  <a:outerShdw blurRad="38100" dist="38100" dir="2700000" algn="tl">
                    <a:srgbClr val="000000">
                      <a:alpha val="43137"/>
                    </a:srgbClr>
                  </a:outerShdw>
                </a:effectLst>
                <a:latin typeface="Times New Roman" pitchFamily="18" charset="0"/>
              </a:rPr>
              <a:t>района!</a:t>
            </a:r>
            <a:r>
              <a:rPr lang="ru-RU" altLang="ru-RU" sz="2400" dirty="0">
                <a:effectLst>
                  <a:outerShdw blurRad="38100" dist="38100" dir="2700000" algn="tl">
                    <a:srgbClr val="000000">
                      <a:alpha val="43137"/>
                    </a:srgbClr>
                  </a:outerShdw>
                </a:effectLst>
                <a:latin typeface="Times New Roman" pitchFamily="18" charset="0"/>
              </a:rPr>
              <a:t>        </a:t>
            </a:r>
          </a:p>
        </p:txBody>
      </p:sp>
      <p:sp>
        <p:nvSpPr>
          <p:cNvPr id="6" name="Прямоугольник 5"/>
          <p:cNvSpPr/>
          <p:nvPr/>
        </p:nvSpPr>
        <p:spPr>
          <a:xfrm>
            <a:off x="251520" y="1052736"/>
            <a:ext cx="8640960" cy="3877985"/>
          </a:xfrm>
          <a:prstGeom prst="rect">
            <a:avLst/>
          </a:prstGeom>
        </p:spPr>
        <p:txBody>
          <a:bodyPr wrap="square">
            <a:spAutoFit/>
          </a:bodyPr>
          <a:lstStyle/>
          <a:p>
            <a:pPr lvl="0" fontAlgn="base">
              <a:lnSpc>
                <a:spcPct val="150000"/>
              </a:lnSpc>
              <a:spcBef>
                <a:spcPct val="0"/>
              </a:spcBef>
              <a:spcAft>
                <a:spcPct val="0"/>
              </a:spcAft>
            </a:pP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Бюджет для граждан» </a:t>
            </a:r>
            <a:r>
              <a:rPr lang="ru-RU" altLang="ru-RU" sz="1500" dirty="0" smtClean="0">
                <a:solidFill>
                  <a:srgbClr val="000000"/>
                </a:solidFill>
                <a:latin typeface="Times New Roman" pitchFamily="18" charset="0"/>
              </a:rPr>
              <a:t>познакомит  </a:t>
            </a:r>
            <a:r>
              <a:rPr lang="ru-RU" altLang="ru-RU" sz="1500" dirty="0">
                <a:solidFill>
                  <a:srgbClr val="000000"/>
                </a:solidFill>
                <a:latin typeface="Times New Roman" pitchFamily="18" charset="0"/>
              </a:rPr>
              <a:t>Вас с положениями </a:t>
            </a:r>
            <a:r>
              <a:rPr lang="ru-RU" altLang="ru-RU" sz="1500" dirty="0" smtClean="0">
                <a:solidFill>
                  <a:srgbClr val="000000"/>
                </a:solidFill>
                <a:latin typeface="Times New Roman" pitchFamily="18" charset="0"/>
              </a:rPr>
              <a:t> </a:t>
            </a:r>
            <a:r>
              <a:rPr lang="ru-RU" altLang="ru-RU" sz="1500" dirty="0">
                <a:solidFill>
                  <a:srgbClr val="000000"/>
                </a:solidFill>
                <a:latin typeface="Times New Roman" pitchFamily="18" charset="0"/>
              </a:rPr>
              <a:t>основного финансового документа </a:t>
            </a:r>
            <a:r>
              <a:rPr lang="ru-RU" altLang="ru-RU" sz="1500" dirty="0" smtClean="0">
                <a:latin typeface="Times New Roman" pitchFamily="18" charset="0"/>
              </a:rPr>
              <a:t>Мглинского </a:t>
            </a:r>
            <a:r>
              <a:rPr lang="ru-RU" altLang="ru-RU" sz="1500" dirty="0">
                <a:latin typeface="Times New Roman" pitchFamily="18" charset="0"/>
              </a:rPr>
              <a:t>района – </a:t>
            </a:r>
            <a:r>
              <a:rPr lang="ru-RU" altLang="ru-RU" sz="1500" dirty="0">
                <a:solidFill>
                  <a:srgbClr val="000000"/>
                </a:solidFill>
                <a:latin typeface="Times New Roman" pitchFamily="18" charset="0"/>
              </a:rPr>
              <a:t>решения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районного Совета народных </a:t>
            </a:r>
            <a:r>
              <a:rPr lang="ru-RU" altLang="ru-RU" sz="1500" dirty="0">
                <a:latin typeface="Times New Roman" pitchFamily="18" charset="0"/>
              </a:rPr>
              <a:t>депутатов </a:t>
            </a:r>
            <a:r>
              <a:rPr lang="ru-RU" altLang="ru-RU" sz="1400" i="1" dirty="0">
                <a:latin typeface="Times New Roman" pitchFamily="18" charset="0"/>
              </a:rPr>
              <a:t>«О </a:t>
            </a:r>
            <a:r>
              <a:rPr lang="ru-RU" altLang="ru-RU" sz="1400" i="1" dirty="0" smtClean="0">
                <a:latin typeface="Times New Roman" pitchFamily="18" charset="0"/>
              </a:rPr>
              <a:t>бюджете Мглинского  </a:t>
            </a:r>
            <a:r>
              <a:rPr lang="ru-RU" altLang="ru-RU" sz="1400" i="1" dirty="0">
                <a:latin typeface="Times New Roman" pitchFamily="18" charset="0"/>
              </a:rPr>
              <a:t>муниципального </a:t>
            </a:r>
            <a:r>
              <a:rPr lang="ru-RU" altLang="ru-RU" sz="1400" i="1" dirty="0" smtClean="0">
                <a:latin typeface="Times New Roman" pitchFamily="18" charset="0"/>
              </a:rPr>
              <a:t>района Брянской области за 2025 год».</a:t>
            </a:r>
            <a:r>
              <a:rPr lang="ru-RU" altLang="ru-RU" sz="1400" dirty="0">
                <a:latin typeface="Times New Roman" pitchFamily="18" charset="0"/>
              </a:rPr>
              <a:t/>
            </a:r>
            <a:br>
              <a:rPr lang="ru-RU" altLang="ru-RU" sz="1400" dirty="0">
                <a:latin typeface="Times New Roman" pitchFamily="18" charset="0"/>
              </a:rPr>
            </a:br>
            <a:r>
              <a:rPr lang="ru-RU" altLang="ru-RU" sz="1500" dirty="0">
                <a:solidFill>
                  <a:srgbClr val="000000"/>
                </a:solidFill>
                <a:latin typeface="Times New Roman" pitchFamily="18" charset="0"/>
              </a:rPr>
              <a:t>        Представленная информация предназначена для широкого круга пользователей и будет интересна и полезна для всех, так как бюджет затрагивает интересы каждого жителя </a:t>
            </a:r>
            <a:r>
              <a:rPr lang="ru-RU" altLang="ru-RU" sz="1500" dirty="0" smtClean="0">
                <a:solidFill>
                  <a:srgbClr val="000000"/>
                </a:solidFill>
                <a:latin typeface="Times New Roman" pitchFamily="18" charset="0"/>
              </a:rPr>
              <a:t>Мглинского </a:t>
            </a:r>
            <a:r>
              <a:rPr lang="ru-RU" altLang="ru-RU" sz="1500" dirty="0">
                <a:solidFill>
                  <a:srgbClr val="000000"/>
                </a:solidFill>
                <a:latin typeface="Times New Roman" pitchFamily="18" charset="0"/>
              </a:rPr>
              <a:t>района.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Граждане – и как налогоплательщики, и как потребители общественных благ – должны быть уверены в </a:t>
            </a:r>
            <a:r>
              <a:rPr lang="ru-RU" altLang="ru-RU" sz="1500" dirty="0" smtClean="0">
                <a:solidFill>
                  <a:srgbClr val="000000"/>
                </a:solidFill>
                <a:latin typeface="Times New Roman" pitchFamily="18" charset="0"/>
              </a:rPr>
              <a:t>том</a:t>
            </a:r>
            <a:r>
              <a:rPr lang="ru-RU" altLang="ru-RU" sz="1500" dirty="0">
                <a:solidFill>
                  <a:srgbClr val="000000"/>
                </a:solidFill>
                <a:latin typeface="Times New Roman" pitchFamily="18" charset="0"/>
              </a:rPr>
              <a:t>, что передаваемые ими </a:t>
            </a:r>
            <a:r>
              <a:rPr lang="ru-RU" altLang="ru-RU" sz="1500" dirty="0" smtClean="0">
                <a:solidFill>
                  <a:srgbClr val="000000"/>
                </a:solidFill>
                <a:latin typeface="Times New Roman" pitchFamily="18" charset="0"/>
              </a:rPr>
              <a:t>налоги приносят конкретные результаты как для общества в целом, </a:t>
            </a:r>
            <a:r>
              <a:rPr lang="ru-RU" altLang="ru-RU" sz="1500" dirty="0">
                <a:solidFill>
                  <a:srgbClr val="000000"/>
                </a:solidFill>
                <a:latin typeface="Times New Roman" pitchFamily="18" charset="0"/>
              </a:rPr>
              <a:t>так и для каждой семьи,  для  каждого человека.</a:t>
            </a:r>
            <a:br>
              <a:rPr lang="ru-RU" altLang="ru-RU" sz="1500" dirty="0">
                <a:solidFill>
                  <a:srgbClr val="000000"/>
                </a:solidFill>
                <a:latin typeface="Times New Roman" pitchFamily="18" charset="0"/>
              </a:rPr>
            </a:br>
            <a:r>
              <a:rPr lang="ru-RU" altLang="ru-RU" sz="1500" dirty="0">
                <a:solidFill>
                  <a:srgbClr val="000000"/>
                </a:solidFill>
                <a:latin typeface="Times New Roman" pitchFamily="18" charset="0"/>
              </a:rPr>
              <a:t>         Мы постарались  в доступной  и понятной для граждан форме показать понятия и                                                                                     основные параметры бюджета </a:t>
            </a:r>
            <a:r>
              <a:rPr lang="ru-RU" altLang="ru-RU" sz="1500" dirty="0" smtClean="0">
                <a:solidFill>
                  <a:srgbClr val="000000"/>
                </a:solidFill>
                <a:latin typeface="Times New Roman" pitchFamily="18" charset="0"/>
              </a:rPr>
              <a:t>района.</a:t>
            </a:r>
            <a:endParaRPr lang="ru-RU" altLang="ru-RU" sz="1500" dirty="0">
              <a:solidFill>
                <a:srgbClr val="000000"/>
              </a:solidFill>
              <a:latin typeface="Times New Roman" pitchFamily="18" charset="0"/>
            </a:endParaRPr>
          </a:p>
          <a:p>
            <a:pPr lvl="0" algn="ctr" fontAlgn="base">
              <a:lnSpc>
                <a:spcPct val="150000"/>
              </a:lnSpc>
              <a:spcBef>
                <a:spcPct val="0"/>
              </a:spcBef>
              <a:spcAft>
                <a:spcPct val="0"/>
              </a:spcAft>
            </a:pPr>
            <a:r>
              <a:rPr lang="ru-RU" altLang="ru-RU" sz="1500" dirty="0" smtClean="0">
                <a:solidFill>
                  <a:srgbClr val="000000"/>
                </a:solidFill>
                <a:latin typeface="Times New Roman" pitchFamily="18" charset="0"/>
              </a:rPr>
              <a:t>Глава </a:t>
            </a:r>
            <a:r>
              <a:rPr lang="ru-RU" altLang="ru-RU" sz="1500" dirty="0">
                <a:solidFill>
                  <a:srgbClr val="000000"/>
                </a:solidFill>
                <a:latin typeface="Times New Roman" pitchFamily="18" charset="0"/>
              </a:rPr>
              <a:t>администрации </a:t>
            </a:r>
            <a:r>
              <a:rPr lang="ru-RU" altLang="ru-RU" sz="1500" dirty="0">
                <a:latin typeface="Times New Roman" pitchFamily="18" charset="0"/>
              </a:rPr>
              <a:t>района </a:t>
            </a:r>
            <a:r>
              <a:rPr lang="ru-RU" altLang="ru-RU" sz="1500" dirty="0" smtClean="0">
                <a:latin typeface="Times New Roman" pitchFamily="18" charset="0"/>
              </a:rPr>
              <a:t>                                                                              М.И. </a:t>
            </a:r>
            <a:r>
              <a:rPr lang="ru-RU" altLang="ru-RU" sz="1500" dirty="0" err="1" smtClean="0">
                <a:latin typeface="Times New Roman" pitchFamily="18" charset="0"/>
              </a:rPr>
              <a:t>Ходин</a:t>
            </a:r>
            <a:endParaRPr lang="ru-RU" altLang="ru-RU" sz="1500" dirty="0">
              <a:latin typeface="Times New Roman" pitchFamily="18" charset="0"/>
            </a:endParaRPr>
          </a:p>
        </p:txBody>
      </p:sp>
    </p:spTree>
    <p:extLst>
      <p:ext uri="{BB962C8B-B14F-4D97-AF65-F5344CB8AC3E}">
        <p14:creationId xmlns:p14="http://schemas.microsoft.com/office/powerpoint/2010/main" val="19342017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276872"/>
            <a:ext cx="8964488" cy="4581128"/>
          </a:xfrm>
        </p:spPr>
      </p:pic>
      <p:sp>
        <p:nvSpPr>
          <p:cNvPr id="2" name="Заголовок 1"/>
          <p:cNvSpPr>
            <a:spLocks noGrp="1"/>
          </p:cNvSpPr>
          <p:nvPr>
            <p:ph type="title"/>
          </p:nvPr>
        </p:nvSpPr>
        <p:spPr>
          <a:xfrm>
            <a:off x="-28482" y="116632"/>
            <a:ext cx="9144000" cy="2736304"/>
          </a:xfrm>
        </p:spPr>
        <p:txBody>
          <a:bodyPr>
            <a:normAutofit fontScale="90000"/>
          </a:bodyPr>
          <a:lstStyle/>
          <a:p>
            <a:pPr>
              <a:lnSpc>
                <a:spcPct val="115000"/>
              </a:lnSpc>
              <a:spcAft>
                <a:spcPts val="1000"/>
              </a:spcAft>
            </a:pPr>
            <a:r>
              <a:rPr lang="ru-RU" sz="2000" b="1" dirty="0" smtClean="0">
                <a:solidFill>
                  <a:schemeClr val="tx1">
                    <a:lumMod val="95000"/>
                    <a:lumOff val="5000"/>
                  </a:schemeClr>
                </a:solidFill>
                <a:effectLst/>
                <a:latin typeface="Arial"/>
                <a:ea typeface="Arial"/>
                <a:cs typeface="Times New Roman"/>
              </a:rPr>
              <a:t/>
            </a:r>
            <a:br>
              <a:rPr lang="ru-RU" sz="2000" b="1" dirty="0" smtClean="0">
                <a:solidFill>
                  <a:schemeClr val="tx1">
                    <a:lumMod val="95000"/>
                    <a:lumOff val="5000"/>
                  </a:schemeClr>
                </a:solidFill>
                <a:effectLst/>
                <a:latin typeface="Arial"/>
                <a:ea typeface="Arial"/>
                <a:cs typeface="Times New Roman"/>
              </a:rPr>
            </a:br>
            <a:r>
              <a:rPr lang="ru-RU" sz="2000" b="1" dirty="0" smtClean="0">
                <a:solidFill>
                  <a:schemeClr val="tx1">
                    <a:lumMod val="95000"/>
                    <a:lumOff val="5000"/>
                  </a:schemeClr>
                </a:solidFill>
                <a:effectLst/>
                <a:latin typeface="Arial"/>
                <a:ea typeface="Arial"/>
                <a:cs typeface="Times New Roman"/>
              </a:rPr>
              <a:t>Что такое бюджет для граждан?</a:t>
            </a:r>
            <a:r>
              <a:rPr lang="ru-RU" sz="2000" dirty="0" smtClean="0">
                <a:solidFill>
                  <a:schemeClr val="tx1">
                    <a:lumMod val="95000"/>
                    <a:lumOff val="5000"/>
                  </a:schemeClr>
                </a:solidFill>
                <a:effectLst/>
                <a:latin typeface="Arial"/>
                <a:ea typeface="Arial"/>
                <a:cs typeface="Times New Roman"/>
              </a:rPr>
              <a:t/>
            </a:r>
            <a:br>
              <a:rPr lang="ru-RU" sz="2000" dirty="0" smtClean="0">
                <a:solidFill>
                  <a:schemeClr val="tx1">
                    <a:lumMod val="95000"/>
                    <a:lumOff val="5000"/>
                  </a:schemeClr>
                </a:solidFill>
                <a:effectLst/>
                <a:latin typeface="Arial"/>
                <a:ea typeface="Arial"/>
                <a:cs typeface="Times New Roman"/>
              </a:rPr>
            </a:br>
            <a:r>
              <a:rPr lang="ru-RU" sz="2000" dirty="0">
                <a:latin typeface="Arial"/>
                <a:ea typeface="Arial"/>
                <a:cs typeface="Times New Roman"/>
              </a:rPr>
              <a:t/>
            </a:r>
            <a:br>
              <a:rPr lang="ru-RU" sz="2000" dirty="0">
                <a:latin typeface="Arial"/>
                <a:ea typeface="Arial"/>
                <a:cs typeface="Times New Roman"/>
              </a:rPr>
            </a:br>
            <a:r>
              <a:rPr lang="ru-RU" sz="2000" dirty="0" smtClean="0">
                <a:solidFill>
                  <a:schemeClr val="tx1">
                    <a:lumMod val="95000"/>
                    <a:lumOff val="5000"/>
                  </a:schemeClr>
                </a:solidFill>
                <a:effectLst/>
                <a:latin typeface="Arial"/>
                <a:ea typeface="Arial"/>
                <a:cs typeface="Times New Roman"/>
              </a:rPr>
              <a:t>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a:t>
            </a:r>
            <a:br>
              <a:rPr lang="ru-RU" sz="2000" dirty="0" smtClean="0">
                <a:solidFill>
                  <a:schemeClr val="tx1">
                    <a:lumMod val="95000"/>
                    <a:lumOff val="5000"/>
                  </a:schemeClr>
                </a:solidFill>
                <a:effectLst/>
                <a:latin typeface="Arial"/>
                <a:ea typeface="Arial"/>
                <a:cs typeface="Times New Roman"/>
              </a:rPr>
            </a:br>
            <a:endParaRPr lang="ru-RU" sz="2000" dirty="0">
              <a:solidFill>
                <a:schemeClr val="tx1">
                  <a:lumMod val="95000"/>
                  <a:lumOff val="5000"/>
                </a:schemeClr>
              </a:solidFill>
            </a:endParaRPr>
          </a:p>
        </p:txBody>
      </p:sp>
    </p:spTree>
    <p:extLst>
      <p:ext uri="{BB962C8B-B14F-4D97-AF65-F5344CB8AC3E}">
        <p14:creationId xmlns:p14="http://schemas.microsoft.com/office/powerpoint/2010/main" val="29937089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564904"/>
            <a:ext cx="9144000" cy="4293096"/>
          </a:xfrm>
        </p:spPr>
      </p:pic>
      <p:sp>
        <p:nvSpPr>
          <p:cNvPr id="3" name="Заголовок 2"/>
          <p:cNvSpPr>
            <a:spLocks noGrp="1"/>
          </p:cNvSpPr>
          <p:nvPr>
            <p:ph type="title"/>
          </p:nvPr>
        </p:nvSpPr>
        <p:spPr>
          <a:xfrm>
            <a:off x="467544" y="116632"/>
            <a:ext cx="8219256" cy="2304256"/>
          </a:xfrm>
        </p:spPr>
        <p:txBody>
          <a:bodyPr>
            <a:normAutofit/>
          </a:bodyPr>
          <a:lstStyle/>
          <a:p>
            <a:pPr>
              <a:lnSpc>
                <a:spcPct val="115000"/>
              </a:lnSpc>
              <a:spcAft>
                <a:spcPts val="1000"/>
              </a:spcAft>
            </a:pPr>
            <a:r>
              <a:rPr lang="ru-RU" sz="2800" b="1" dirty="0" smtClean="0">
                <a:solidFill>
                  <a:schemeClr val="tx1"/>
                </a:solidFill>
                <a:latin typeface="Book Antiqua" panose="02040602050305030304" pitchFamily="18" charset="0"/>
                <a:ea typeface="Batang" panose="02030600000101010101" pitchFamily="18" charset="-127"/>
              </a:rPr>
              <a:t>Цель</a:t>
            </a:r>
            <a:r>
              <a:rPr lang="ru-RU" sz="2000" b="1" dirty="0" smtClean="0">
                <a:solidFill>
                  <a:schemeClr val="tx1"/>
                </a:solidFill>
                <a:latin typeface="Book Antiqua" panose="02040602050305030304" pitchFamily="18" charset="0"/>
                <a:ea typeface="Batang" panose="02030600000101010101" pitchFamily="18" charset="-127"/>
              </a:rPr>
              <a:t>: </a:t>
            </a:r>
            <a:r>
              <a:rPr lang="ru-RU" sz="2000" b="1" dirty="0" smtClean="0">
                <a:solidFill>
                  <a:schemeClr val="tx1"/>
                </a:solidFill>
                <a:latin typeface="Book Antiqua" panose="02040602050305030304" pitchFamily="18" charset="0"/>
                <a:ea typeface="Batang" panose="02030600000101010101" pitchFamily="18" charset="-127"/>
                <a:cs typeface="Times New Roman"/>
              </a:rPr>
              <a:t>Реализация </a:t>
            </a:r>
            <a:r>
              <a:rPr lang="ru-RU" sz="2000" b="1" dirty="0">
                <a:solidFill>
                  <a:schemeClr val="tx1"/>
                </a:solidFill>
                <a:latin typeface="Book Antiqua" panose="02040602050305030304" pitchFamily="18" charset="0"/>
                <a:ea typeface="Batang" panose="02030600000101010101" pitchFamily="18" charset="-127"/>
                <a:cs typeface="Times New Roman"/>
              </a:rPr>
              <a:t>принципа прозрачности (открытости) и обеспечения полного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 и </a:t>
            </a:r>
            <a:r>
              <a:rPr lang="ru-RU" sz="2000" b="1" dirty="0">
                <a:solidFill>
                  <a:schemeClr val="tx1"/>
                </a:solidFill>
                <a:latin typeface="Book Antiqua" panose="02040602050305030304" pitchFamily="18" charset="0"/>
                <a:ea typeface="Batang" panose="02030600000101010101" pitchFamily="18" charset="-127"/>
                <a:cs typeface="Times New Roman"/>
              </a:rPr>
              <a:t>доступного информирования граждан </a:t>
            </a:r>
            <a:r>
              <a:rPr lang="ru-RU" sz="2000" b="1" dirty="0" smtClean="0">
                <a:solidFill>
                  <a:schemeClr val="tx1"/>
                </a:solidFill>
                <a:latin typeface="Book Antiqua" panose="02040602050305030304" pitchFamily="18" charset="0"/>
                <a:ea typeface="Batang" panose="02030600000101010101" pitchFamily="18" charset="-127"/>
                <a:cs typeface="Times New Roman"/>
              </a:rPr>
              <a:t>об исполнении бюджета Мглинского </a:t>
            </a:r>
            <a:r>
              <a:rPr lang="ru-RU" sz="2000" b="1" dirty="0">
                <a:solidFill>
                  <a:schemeClr val="tx1"/>
                </a:solidFill>
                <a:latin typeface="Book Antiqua" panose="02040602050305030304" pitchFamily="18" charset="0"/>
                <a:ea typeface="Batang" panose="02030600000101010101" pitchFamily="18" charset="-127"/>
                <a:cs typeface="Times New Roman"/>
              </a:rPr>
              <a:t>муниципального </a:t>
            </a:r>
            <a:r>
              <a:rPr lang="ru-RU" sz="2000" b="1" dirty="0" smtClean="0">
                <a:solidFill>
                  <a:schemeClr val="tx1"/>
                </a:solidFill>
                <a:latin typeface="Book Antiqua" panose="02040602050305030304" pitchFamily="18" charset="0"/>
                <a:ea typeface="Batang" panose="02030600000101010101" pitchFamily="18" charset="-127"/>
                <a:cs typeface="Times New Roman"/>
              </a:rPr>
              <a:t>района Брянской области </a:t>
            </a:r>
            <a:r>
              <a:rPr lang="ru-RU" sz="2000" b="1" dirty="0">
                <a:solidFill>
                  <a:schemeClr val="tx1"/>
                </a:solidFill>
                <a:latin typeface="Book Antiqua" panose="02040602050305030304" pitchFamily="18" charset="0"/>
                <a:ea typeface="Batang" panose="02030600000101010101" pitchFamily="18" charset="-127"/>
                <a:cs typeface="Times New Roman"/>
              </a:rPr>
              <a:t>з</a:t>
            </a:r>
            <a:r>
              <a:rPr lang="ru-RU" sz="2000" b="1" dirty="0" smtClean="0">
                <a:solidFill>
                  <a:schemeClr val="tx1"/>
                </a:solidFill>
                <a:latin typeface="Book Antiqua" panose="02040602050305030304" pitchFamily="18" charset="0"/>
                <a:ea typeface="Batang" panose="02030600000101010101" pitchFamily="18" charset="-127"/>
                <a:cs typeface="Times New Roman"/>
              </a:rPr>
              <a:t>а 2025 год</a:t>
            </a:r>
            <a:r>
              <a:rPr lang="ru-RU" sz="2800" b="1" dirty="0" smtClean="0">
                <a:solidFill>
                  <a:schemeClr val="tx1"/>
                </a:solidFill>
                <a:latin typeface="Book Antiqua" panose="02040602050305030304" pitchFamily="18" charset="0"/>
                <a:ea typeface="Batang" panose="02030600000101010101" pitchFamily="18" charset="-127"/>
              </a:rPr>
              <a:t> </a:t>
            </a:r>
            <a:endParaRPr lang="ru-RU" sz="2800" b="1" dirty="0">
              <a:solidFill>
                <a:schemeClr val="tx1"/>
              </a:solidFill>
              <a:latin typeface="Book Antiqua" panose="02040602050305030304" pitchFamily="18" charset="0"/>
              <a:ea typeface="Batang" panose="02030600000101010101" pitchFamily="18" charset="-127"/>
            </a:endParaRPr>
          </a:p>
        </p:txBody>
      </p:sp>
    </p:spTree>
    <p:extLst>
      <p:ext uri="{BB962C8B-B14F-4D97-AF65-F5344CB8AC3E}">
        <p14:creationId xmlns:p14="http://schemas.microsoft.com/office/powerpoint/2010/main" val="3364560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5" y="116631"/>
            <a:ext cx="8856983" cy="662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12831" y="5930179"/>
            <a:ext cx="917624" cy="81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94330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8328"/>
            <a:ext cx="8219256" cy="6519672"/>
          </a:xfrm>
        </p:spPr>
        <p:txBody>
          <a:bodyPr>
            <a:normAutofit/>
          </a:bodyPr>
          <a:lstStyle/>
          <a:p>
            <a:pPr indent="450215" algn="l">
              <a:lnSpc>
                <a:spcPct val="115000"/>
              </a:lnSpc>
              <a:spcAft>
                <a:spcPts val="0"/>
              </a:spcAft>
            </a:pPr>
            <a:r>
              <a:rPr lang="ru-RU" sz="1400" b="1" dirty="0">
                <a:solidFill>
                  <a:schemeClr val="tx1"/>
                </a:solidFill>
                <a:latin typeface="Times New Roman"/>
                <a:ea typeface="Calibri"/>
                <a:cs typeface="Times New Roman"/>
              </a:rPr>
              <a:t>Бюджет</a:t>
            </a:r>
            <a:r>
              <a:rPr lang="ru-RU" sz="1400" dirty="0">
                <a:solidFill>
                  <a:schemeClr val="tx1"/>
                </a:solidFill>
                <a:latin typeface="Times New Roman"/>
                <a:ea typeface="Calibri"/>
                <a:cs typeface="Times New Roman"/>
              </a:rPr>
              <a:t> – (от старонормандского </a:t>
            </a:r>
            <a:r>
              <a:rPr lang="ru-RU" sz="1400" dirty="0" err="1">
                <a:solidFill>
                  <a:schemeClr val="tx1"/>
                </a:solidFill>
                <a:latin typeface="Times New Roman"/>
                <a:ea typeface="Calibri"/>
                <a:cs typeface="Times New Roman"/>
              </a:rPr>
              <a:t>bougette</a:t>
            </a:r>
            <a:r>
              <a:rPr lang="ru-RU" sz="1400" dirty="0">
                <a:solidFill>
                  <a:schemeClr val="tx1"/>
                </a:solidFill>
                <a:latin typeface="Times New Roman"/>
                <a:ea typeface="Calibri"/>
                <a:cs typeface="Times New Roman"/>
              </a:rPr>
              <a:t>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Безвозмездные </a:t>
            </a:r>
            <a:r>
              <a:rPr lang="ru-RU" sz="1400" b="1" dirty="0">
                <a:solidFill>
                  <a:schemeClr val="tx1"/>
                </a:solidFill>
                <a:latin typeface="Times New Roman"/>
                <a:ea typeface="Calibri"/>
                <a:cs typeface="Times New Roman"/>
              </a:rPr>
              <a:t>поступления</a:t>
            </a:r>
            <a:r>
              <a:rPr lang="ru-RU" sz="1400" dirty="0">
                <a:solidFill>
                  <a:schemeClr val="tx1"/>
                </a:solidFill>
                <a:latin typeface="Times New Roman"/>
                <a:ea typeface="Calibri"/>
                <a:cs typeface="Times New Roman"/>
              </a:rPr>
              <a:t>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 </a:t>
            </a:r>
            <a:r>
              <a:rPr lang="ru-RU" sz="1400" b="1" dirty="0">
                <a:solidFill>
                  <a:schemeClr val="tx1"/>
                </a:solidFill>
                <a:latin typeface="Times New Roman"/>
                <a:ea typeface="Calibri"/>
                <a:cs typeface="Times New Roman"/>
              </a:rPr>
              <a:t>программный</a:t>
            </a:r>
            <a:r>
              <a:rPr lang="ru-RU" sz="1400" dirty="0">
                <a:solidFill>
                  <a:schemeClr val="tx1"/>
                </a:solidFill>
                <a:latin typeface="Times New Roman"/>
                <a:ea typeface="Calibri"/>
                <a:cs typeface="Times New Roman"/>
              </a:rPr>
              <a:t>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классификация</a:t>
            </a:r>
            <a:r>
              <a:rPr lang="ru-RU" sz="1400" dirty="0">
                <a:solidFill>
                  <a:schemeClr val="tx1"/>
                </a:solidFill>
                <a:latin typeface="Times New Roman"/>
                <a:ea typeface="Calibri"/>
                <a:cs typeface="Times New Roman"/>
              </a:rPr>
              <a:t>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Бюджетная </a:t>
            </a:r>
            <a:r>
              <a:rPr lang="ru-RU" sz="1400" b="1" dirty="0">
                <a:solidFill>
                  <a:schemeClr val="tx1"/>
                </a:solidFill>
                <a:latin typeface="Times New Roman"/>
                <a:ea typeface="Calibri"/>
                <a:cs typeface="Times New Roman"/>
              </a:rPr>
              <a:t>система Российской Федерации</a:t>
            </a:r>
            <a:r>
              <a:rPr lang="ru-RU" sz="1400" dirty="0">
                <a:solidFill>
                  <a:schemeClr val="tx1"/>
                </a:solidFill>
                <a:latin typeface="Times New Roman"/>
                <a:ea typeface="Calibri"/>
                <a:cs typeface="Times New Roman"/>
              </a:rPr>
              <a:t> – совокупность всех бюджетов в Российской Федерации: федерального, региональных, местных, государственных внебюджетных фондов.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ассигнования</a:t>
            </a:r>
            <a:r>
              <a:rPr lang="ru-RU" sz="1400" dirty="0">
                <a:solidFill>
                  <a:schemeClr val="tx1"/>
                </a:solidFill>
                <a:latin typeface="Times New Roman"/>
                <a:ea typeface="Calibri"/>
                <a:cs typeface="Times New Roman"/>
              </a:rPr>
              <a:t> – предельные объемы денежных средств, предусмотренных в соответствующем финансовом году для исполнения бюджетных обязательств.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Бюджетные </a:t>
            </a:r>
            <a:r>
              <a:rPr lang="ru-RU" sz="1400" b="1" dirty="0">
                <a:solidFill>
                  <a:schemeClr val="tx1"/>
                </a:solidFill>
                <a:latin typeface="Times New Roman"/>
                <a:ea typeface="Calibri"/>
                <a:cs typeface="Times New Roman"/>
              </a:rPr>
              <a:t>обязательства</a:t>
            </a:r>
            <a:r>
              <a:rPr lang="ru-RU" sz="1400" dirty="0">
                <a:solidFill>
                  <a:schemeClr val="tx1"/>
                </a:solidFill>
                <a:latin typeface="Times New Roman"/>
                <a:ea typeface="Calibri"/>
                <a:cs typeface="Times New Roman"/>
              </a:rPr>
              <a:t> – расходные обязательства, подлежащие исполнению в соответствующем финансовом году.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endParaRPr lang="ru-RU" sz="1400"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069" y="816222"/>
            <a:ext cx="166066" cy="16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799" y="154625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035" y="378454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4720693"/>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2292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8" y="57332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126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8328"/>
            <a:ext cx="8229600" cy="6043000"/>
          </a:xfrm>
        </p:spPr>
        <p:txBody>
          <a:bodyPr>
            <a:noAutofit/>
          </a:bodyPr>
          <a:lstStyle/>
          <a:p>
            <a:pPr indent="450215" algn="l">
              <a:lnSpc>
                <a:spcPct val="115000"/>
              </a:lnSpc>
              <a:spcAft>
                <a:spcPts val="0"/>
              </a:spcAft>
            </a:pP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кредит</a:t>
            </a:r>
            <a:r>
              <a:rPr lang="ru-RU" sz="1400" dirty="0">
                <a:solidFill>
                  <a:schemeClr val="tx1"/>
                </a:solidFill>
                <a:latin typeface="Times New Roman"/>
                <a:ea typeface="Calibri"/>
                <a:cs typeface="Times New Roman"/>
              </a:rPr>
              <a:t>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Бюджетный </a:t>
            </a:r>
            <a:r>
              <a:rPr lang="ru-RU" sz="1400" b="1" dirty="0">
                <a:solidFill>
                  <a:schemeClr val="tx1"/>
                </a:solidFill>
                <a:latin typeface="Times New Roman"/>
                <a:ea typeface="Calibri"/>
                <a:cs typeface="Times New Roman"/>
              </a:rPr>
              <a:t>процесс</a:t>
            </a:r>
            <a:r>
              <a:rPr lang="ru-RU" sz="1400" dirty="0">
                <a:solidFill>
                  <a:schemeClr val="tx1"/>
                </a:solidFill>
                <a:latin typeface="Times New Roman"/>
                <a:ea typeface="Calibri"/>
                <a:cs typeface="Times New Roman"/>
              </a:rPr>
              <a:t>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Ведомственная </a:t>
            </a:r>
            <a:r>
              <a:rPr lang="ru-RU" sz="1400" b="1" dirty="0">
                <a:solidFill>
                  <a:schemeClr val="tx1"/>
                </a:solidFill>
                <a:latin typeface="Times New Roman"/>
                <a:ea typeface="Calibri"/>
                <a:cs typeface="Times New Roman"/>
              </a:rPr>
              <a:t>структура расходов бюджета</a:t>
            </a:r>
            <a:r>
              <a:rPr lang="ru-RU" sz="1400" dirty="0">
                <a:solidFill>
                  <a:schemeClr val="tx1"/>
                </a:solidFill>
                <a:latin typeface="Times New Roman"/>
                <a:ea typeface="Calibri"/>
                <a:cs typeface="Times New Roman"/>
              </a:rPr>
              <a:t>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Главный </a:t>
            </a:r>
            <a:r>
              <a:rPr lang="ru-RU" sz="1400" b="1" dirty="0">
                <a:solidFill>
                  <a:schemeClr val="tx1"/>
                </a:solidFill>
                <a:latin typeface="Times New Roman"/>
                <a:ea typeface="Calibri"/>
                <a:cs typeface="Times New Roman"/>
              </a:rPr>
              <a:t>распорядитель бюджетных средств (ГРБС)</a:t>
            </a:r>
            <a:r>
              <a:rPr lang="ru-RU" sz="1400" dirty="0">
                <a:solidFill>
                  <a:schemeClr val="tx1"/>
                </a:solidFill>
                <a:latin typeface="Times New Roman"/>
                <a:ea typeface="Calibri"/>
                <a:cs typeface="Times New Roman"/>
              </a:rPr>
              <a:t>–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Государственная </a:t>
            </a:r>
            <a:r>
              <a:rPr lang="ru-RU" sz="1400" b="1" dirty="0">
                <a:solidFill>
                  <a:schemeClr val="tx1"/>
                </a:solidFill>
                <a:latin typeface="Times New Roman"/>
                <a:ea typeface="Calibri"/>
                <a:cs typeface="Times New Roman"/>
              </a:rPr>
              <a:t>(муниципальная) программа</a:t>
            </a:r>
            <a:r>
              <a:rPr lang="ru-RU" sz="1400" dirty="0">
                <a:solidFill>
                  <a:schemeClr val="tx1"/>
                </a:solidFill>
                <a:latin typeface="Times New Roman"/>
                <a:ea typeface="Calibri"/>
                <a:cs typeface="Times New Roman"/>
              </a:rPr>
              <a:t>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Дефицит </a:t>
            </a:r>
            <a:r>
              <a:rPr lang="ru-RU" sz="1400" b="1" dirty="0">
                <a:solidFill>
                  <a:schemeClr val="tx1"/>
                </a:solidFill>
                <a:latin typeface="Times New Roman"/>
                <a:ea typeface="Calibri"/>
                <a:cs typeface="Times New Roman"/>
              </a:rPr>
              <a:t>бюджета</a:t>
            </a:r>
            <a:r>
              <a:rPr lang="ru-RU" sz="1400" dirty="0">
                <a:solidFill>
                  <a:schemeClr val="tx1"/>
                </a:solidFill>
                <a:latin typeface="Times New Roman"/>
                <a:ea typeface="Calibri"/>
                <a:cs typeface="Times New Roman"/>
              </a:rPr>
              <a:t> – превышение расходов бюджета над его доходами.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r>
              <a:rPr lang="ru-RU" sz="1400" b="1" dirty="0" smtClean="0">
                <a:solidFill>
                  <a:schemeClr val="tx1"/>
                </a:solidFill>
                <a:latin typeface="Times New Roman"/>
                <a:ea typeface="Calibri"/>
                <a:cs typeface="Times New Roman"/>
              </a:rPr>
              <a:t>Дотации</a:t>
            </a:r>
            <a:r>
              <a:rPr lang="ru-RU" sz="1400" dirty="0" smtClean="0">
                <a:solidFill>
                  <a:schemeClr val="tx1"/>
                </a:solidFill>
                <a:latin typeface="Times New Roman"/>
                <a:ea typeface="Calibri"/>
                <a:cs typeface="Times New Roman"/>
              </a:rPr>
              <a:t> </a:t>
            </a:r>
            <a:r>
              <a:rPr lang="ru-RU" sz="1400" dirty="0">
                <a:solidFill>
                  <a:schemeClr val="tx1"/>
                </a:solidFill>
                <a:latin typeface="Times New Roman"/>
                <a:ea typeface="Calibri"/>
                <a:cs typeface="Times New Roman"/>
              </a:rPr>
              <a:t>– межбюджетные трансферты, предоставляемые на безвозмездной и безвозвратной основе без установления направлений и (или) условий их использования. </a:t>
            </a:r>
            <a:r>
              <a:rPr lang="ru-RU" sz="1400" dirty="0">
                <a:solidFill>
                  <a:schemeClr val="tx1"/>
                </a:solidFill>
                <a:latin typeface="Calibri"/>
                <a:ea typeface="Calibri"/>
                <a:cs typeface="Times New Roman"/>
              </a:rPr>
              <a:t/>
            </a:r>
            <a:br>
              <a:rPr lang="ru-RU" sz="1400" dirty="0">
                <a:solidFill>
                  <a:schemeClr val="tx1"/>
                </a:solidFill>
                <a:latin typeface="Calibri"/>
                <a:ea typeface="Calibri"/>
                <a:cs typeface="Times New Roman"/>
              </a:rPr>
            </a:br>
            <a:r>
              <a:rPr lang="ru-RU" sz="1400" dirty="0" smtClean="0">
                <a:solidFill>
                  <a:schemeClr val="tx1"/>
                </a:solidFill>
                <a:latin typeface="Calibri"/>
                <a:ea typeface="Calibri"/>
                <a:cs typeface="Times New Roman"/>
              </a:rPr>
              <a:t> </a:t>
            </a:r>
            <a:endParaRPr lang="ru-RU" sz="1400" dirty="0">
              <a:solidFill>
                <a:schemeClr val="tx1"/>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32656"/>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3407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56490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2654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5091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51723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695465"/>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58562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2"/>
            <a:ext cx="8507288" cy="6741368"/>
          </a:xfrm>
        </p:spPr>
        <p:txBody>
          <a:bodyPr>
            <a:noAutofit/>
          </a:bodyPr>
          <a:lstStyle/>
          <a:p>
            <a:pPr indent="450215" algn="l">
              <a:lnSpc>
                <a:spcPct val="115000"/>
              </a:lnSpc>
              <a:spcAft>
                <a:spcPts val="0"/>
              </a:spcAft>
            </a:pPr>
            <a:r>
              <a:rPr lang="ru-RU" sz="1350" b="1" dirty="0">
                <a:solidFill>
                  <a:schemeClr val="tx1"/>
                </a:solidFill>
                <a:latin typeface="Times New Roman"/>
                <a:ea typeface="Calibri"/>
                <a:cs typeface="Times New Roman"/>
              </a:rPr>
              <a:t>Доходы бюджета</a:t>
            </a:r>
            <a:r>
              <a:rPr lang="ru-RU" sz="1350" dirty="0">
                <a:solidFill>
                  <a:schemeClr val="tx1"/>
                </a:solidFill>
                <a:latin typeface="Times New Roman"/>
                <a:ea typeface="Calibri"/>
                <a:cs typeface="Times New Roman"/>
              </a:rPr>
              <a:t> – это поступающие в бюджет денежные средства, за исключением средств, являющихся источниками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Источники </a:t>
            </a:r>
            <a:r>
              <a:rPr lang="ru-RU" sz="1350" b="1" dirty="0">
                <a:solidFill>
                  <a:schemeClr val="tx1"/>
                </a:solidFill>
                <a:latin typeface="Times New Roman"/>
                <a:ea typeface="Calibri"/>
                <a:cs typeface="Times New Roman"/>
              </a:rPr>
              <a:t>финансирования дефицита бюджета</a:t>
            </a:r>
            <a:r>
              <a:rPr lang="ru-RU" sz="1350" dirty="0">
                <a:solidFill>
                  <a:schemeClr val="tx1"/>
                </a:solidFill>
                <a:latin typeface="Times New Roman"/>
                <a:ea typeface="Calibri"/>
                <a:cs typeface="Times New Roman"/>
              </a:rPr>
              <a:t>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Консолидированный </a:t>
            </a:r>
            <a:r>
              <a:rPr lang="ru-RU" sz="1350" b="1" dirty="0">
                <a:solidFill>
                  <a:schemeClr val="tx1"/>
                </a:solidFill>
                <a:latin typeface="Times New Roman"/>
                <a:ea typeface="Calibri"/>
                <a:cs typeface="Times New Roman"/>
              </a:rPr>
              <a:t>бюджет</a:t>
            </a:r>
            <a:r>
              <a:rPr lang="ru-RU" sz="1350" dirty="0">
                <a:solidFill>
                  <a:schemeClr val="tx1"/>
                </a:solidFill>
                <a:latin typeface="Times New Roman"/>
                <a:ea typeface="Calibri"/>
                <a:cs typeface="Times New Roman"/>
              </a:rPr>
              <a:t>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Межбюджетные </a:t>
            </a:r>
            <a:r>
              <a:rPr lang="ru-RU" sz="1350" b="1" dirty="0">
                <a:solidFill>
                  <a:schemeClr val="tx1"/>
                </a:solidFill>
                <a:latin typeface="Times New Roman"/>
                <a:ea typeface="Calibri"/>
                <a:cs typeface="Times New Roman"/>
              </a:rPr>
              <a:t>трансферты</a:t>
            </a:r>
            <a:r>
              <a:rPr lang="ru-RU" sz="1350" dirty="0">
                <a:solidFill>
                  <a:schemeClr val="tx1"/>
                </a:solidFill>
                <a:latin typeface="Times New Roman"/>
                <a:ea typeface="Calibri"/>
                <a:cs typeface="Times New Roman"/>
              </a:rPr>
              <a:t> – средства, предоставляемые одним бюджетом бюджетной системы Российской Федерации другому бюджету бюджетной системы Российской Федерации.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Неналоговые </a:t>
            </a:r>
            <a:r>
              <a:rPr lang="ru-RU" sz="1350" b="1" dirty="0">
                <a:solidFill>
                  <a:schemeClr val="tx1"/>
                </a:solidFill>
                <a:latin typeface="Times New Roman"/>
                <a:ea typeface="Calibri"/>
                <a:cs typeface="Times New Roman"/>
              </a:rPr>
              <a:t>доходы</a:t>
            </a:r>
            <a:r>
              <a:rPr lang="ru-RU" sz="1350" dirty="0">
                <a:solidFill>
                  <a:schemeClr val="tx1"/>
                </a:solidFill>
                <a:latin typeface="Times New Roman"/>
                <a:ea typeface="Calibri"/>
                <a:cs typeface="Times New Roman"/>
              </a:rPr>
              <a:t>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Профицит </a:t>
            </a:r>
            <a:r>
              <a:rPr lang="ru-RU" sz="1350" b="1" dirty="0">
                <a:solidFill>
                  <a:schemeClr val="tx1"/>
                </a:solidFill>
                <a:latin typeface="Times New Roman"/>
                <a:ea typeface="Calibri"/>
                <a:cs typeface="Times New Roman"/>
              </a:rPr>
              <a:t>бюджета</a:t>
            </a:r>
            <a:r>
              <a:rPr lang="ru-RU" sz="1350" dirty="0">
                <a:solidFill>
                  <a:schemeClr val="tx1"/>
                </a:solidFill>
                <a:latin typeface="Times New Roman"/>
                <a:ea typeface="Calibri"/>
                <a:cs typeface="Times New Roman"/>
              </a:rPr>
              <a:t> – превышение доходов бюджета над его расходами.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Публично-правовое </a:t>
            </a:r>
            <a:r>
              <a:rPr lang="ru-RU" sz="1350" b="1" dirty="0">
                <a:solidFill>
                  <a:schemeClr val="tx1"/>
                </a:solidFill>
                <a:latin typeface="Times New Roman"/>
                <a:ea typeface="Calibri"/>
                <a:cs typeface="Times New Roman"/>
              </a:rPr>
              <a:t>образование</a:t>
            </a:r>
            <a:r>
              <a:rPr lang="ru-RU" sz="1350" dirty="0">
                <a:solidFill>
                  <a:schemeClr val="tx1"/>
                </a:solidFill>
                <a:latin typeface="Times New Roman"/>
                <a:ea typeface="Calibri"/>
                <a:cs typeface="Times New Roman"/>
              </a:rPr>
              <a:t>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Сводная </a:t>
            </a:r>
            <a:r>
              <a:rPr lang="ru-RU" sz="1350" b="1" dirty="0">
                <a:solidFill>
                  <a:schemeClr val="tx1"/>
                </a:solidFill>
                <a:latin typeface="Times New Roman"/>
                <a:ea typeface="Calibri"/>
                <a:cs typeface="Times New Roman"/>
              </a:rPr>
              <a:t>бюджетная роспись</a:t>
            </a:r>
            <a:r>
              <a:rPr lang="ru-RU" sz="1350" dirty="0">
                <a:solidFill>
                  <a:schemeClr val="tx1"/>
                </a:solidFill>
                <a:latin typeface="Times New Roman"/>
                <a:ea typeface="Calibri"/>
                <a:cs typeface="Times New Roman"/>
              </a:rPr>
              <a:t>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Субвенции</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целевой межбюджетный трансферт на обеспечение передаваемых полномочий.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r>
              <a:rPr lang="ru-RU" sz="1350" dirty="0" smtClean="0">
                <a:solidFill>
                  <a:schemeClr val="tx1"/>
                </a:solidFill>
                <a:latin typeface="Calibri"/>
                <a:ea typeface="Calibri"/>
                <a:cs typeface="Times New Roman"/>
              </a:rPr>
              <a:t>              </a:t>
            </a:r>
            <a:r>
              <a:rPr lang="ru-RU" sz="1350" b="1" dirty="0" smtClean="0">
                <a:solidFill>
                  <a:schemeClr val="tx1"/>
                </a:solidFill>
                <a:latin typeface="Times New Roman"/>
                <a:ea typeface="Calibri"/>
                <a:cs typeface="Times New Roman"/>
              </a:rPr>
              <a:t>Субсидия</a:t>
            </a:r>
            <a:r>
              <a:rPr lang="ru-RU" sz="1350" dirty="0" smtClean="0">
                <a:solidFill>
                  <a:schemeClr val="tx1"/>
                </a:solidFill>
                <a:latin typeface="Times New Roman"/>
                <a:ea typeface="Calibri"/>
                <a:cs typeface="Times New Roman"/>
              </a:rPr>
              <a:t> </a:t>
            </a:r>
            <a:r>
              <a:rPr lang="ru-RU" sz="1350" dirty="0">
                <a:solidFill>
                  <a:schemeClr val="tx1"/>
                </a:solidFill>
                <a:latin typeface="Times New Roman"/>
                <a:ea typeface="Calibri"/>
                <a:cs typeface="Times New Roman"/>
              </a:rPr>
              <a:t>– межбюджетный трансферт, предоставляемый в целях </a:t>
            </a:r>
            <a:r>
              <a:rPr lang="ru-RU" sz="1350" dirty="0" err="1">
                <a:solidFill>
                  <a:schemeClr val="tx1"/>
                </a:solidFill>
                <a:latin typeface="Times New Roman"/>
                <a:ea typeface="Calibri"/>
                <a:cs typeface="Times New Roman"/>
              </a:rPr>
              <a:t>софинансирования</a:t>
            </a:r>
            <a:r>
              <a:rPr lang="ru-RU" sz="1350" dirty="0">
                <a:solidFill>
                  <a:schemeClr val="tx1"/>
                </a:solidFill>
                <a:latin typeface="Times New Roman"/>
                <a:ea typeface="Calibri"/>
                <a:cs typeface="Times New Roman"/>
              </a:rPr>
              <a:t> расходных обязательств другого бюджета. </a:t>
            </a:r>
            <a:r>
              <a:rPr lang="ru-RU" sz="1350" dirty="0">
                <a:solidFill>
                  <a:schemeClr val="tx1"/>
                </a:solidFill>
                <a:latin typeface="Calibri"/>
                <a:ea typeface="Calibri"/>
                <a:cs typeface="Times New Roman"/>
              </a:rPr>
              <a:t/>
            </a:r>
            <a:br>
              <a:rPr lang="ru-RU" sz="1350" dirty="0">
                <a:solidFill>
                  <a:schemeClr val="tx1"/>
                </a:solidFill>
                <a:latin typeface="Calibri"/>
                <a:ea typeface="Calibri"/>
                <a:cs typeface="Times New Roman"/>
              </a:rPr>
            </a:br>
            <a:endParaRPr lang="ru-RU" sz="1350"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90872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62880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48880"/>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092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51313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05064"/>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22108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94116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3"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661248"/>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867191"/>
            <a:ext cx="165100" cy="16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232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9853" y="1373376"/>
            <a:ext cx="8280920" cy="1152128"/>
          </a:xfrm>
        </p:spPr>
        <p:txBody>
          <a:bodyPr>
            <a:normAutofit/>
          </a:bodyPr>
          <a:lstStyle/>
          <a:p>
            <a:r>
              <a:rPr lang="ru-RU" sz="2000" dirty="0">
                <a:solidFill>
                  <a:prstClr val="black">
                    <a:lumMod val="50000"/>
                    <a:lumOff val="50000"/>
                  </a:prstClr>
                </a:solidFill>
                <a:latin typeface="Times New Roman" pitchFamily="18" charset="0"/>
                <a:ea typeface="+mn-ea"/>
                <a:cs typeface="Times New Roman" pitchFamily="18" charset="0"/>
              </a:rPr>
              <a:t> </a:t>
            </a:r>
            <a:r>
              <a:rPr lang="ru-RU" sz="1600" dirty="0">
                <a:solidFill>
                  <a:schemeClr val="tx1"/>
                </a:solidFill>
                <a:latin typeface="Times New Roman" pitchFamily="18" charset="0"/>
                <a:ea typeface="+mn-ea"/>
                <a:cs typeface="Times New Roman" pitchFamily="18" charset="0"/>
              </a:rPr>
              <a:t>Это совокупность федерального бюджета, бюджетов субъектов Российской Федерации, местных бюджетов и бюджетов государственных внебюджетных фондов</a:t>
            </a:r>
            <a:endParaRPr lang="ru-RU" sz="1600" dirty="0">
              <a:solidFill>
                <a:schemeClr val="tx1"/>
              </a:solidFill>
            </a:endParaRPr>
          </a:p>
        </p:txBody>
      </p:sp>
      <p:sp>
        <p:nvSpPr>
          <p:cNvPr id="3" name="Текст 2"/>
          <p:cNvSpPr>
            <a:spLocks noGrp="1"/>
          </p:cNvSpPr>
          <p:nvPr>
            <p:ph type="body" idx="1"/>
          </p:nvPr>
        </p:nvSpPr>
        <p:spPr>
          <a:xfrm>
            <a:off x="251520" y="404665"/>
            <a:ext cx="8568952" cy="1008112"/>
          </a:xfrm>
        </p:spPr>
        <p:txBody>
          <a:bodyPr>
            <a:normAutofit/>
          </a:bodyPr>
          <a:lstStyle/>
          <a:p>
            <a:r>
              <a:rPr lang="ru-RU" sz="2800" dirty="0">
                <a:solidFill>
                  <a:schemeClr val="tx1"/>
                </a:solidFill>
                <a:effectLst>
                  <a:outerShdw blurRad="63500" dist="38100" dir="5400000" algn="t" rotWithShape="0">
                    <a:prstClr val="black">
                      <a:alpha val="25000"/>
                    </a:prstClr>
                  </a:outerShdw>
                </a:effectLst>
                <a:latin typeface="Palatino Linotype"/>
                <a:ea typeface="+mj-ea"/>
                <a:cs typeface="+mj-cs"/>
              </a:rPr>
              <a:t>Бюджетная система Российской Федерации </a:t>
            </a:r>
            <a:r>
              <a:rPr lang="ru-RU" sz="1800" dirty="0">
                <a:solidFill>
                  <a:schemeClr val="tx1"/>
                </a:solidFill>
                <a:effectLst>
                  <a:outerShdw blurRad="63500" dist="38100" dir="5400000" algn="t" rotWithShape="0">
                    <a:prstClr val="black">
                      <a:alpha val="25000"/>
                    </a:prstClr>
                  </a:outerShdw>
                </a:effectLst>
                <a:latin typeface="Palatino Linotype"/>
                <a:ea typeface="+mj-ea"/>
                <a:cs typeface="+mj-cs"/>
              </a:rPr>
              <a:t>основанная на экономических отношениях и государственном устройстве РФ</a:t>
            </a:r>
            <a:endParaRPr lang="ru-RU" dirty="0">
              <a:solidFill>
                <a:schemeClr val="tx1"/>
              </a:solidFill>
            </a:endParaRPr>
          </a:p>
        </p:txBody>
      </p:sp>
      <p:sp>
        <p:nvSpPr>
          <p:cNvPr id="4" name="Скругленный прямоугольник 3"/>
          <p:cNvSpPr/>
          <p:nvPr/>
        </p:nvSpPr>
        <p:spPr>
          <a:xfrm>
            <a:off x="2423836" y="2204864"/>
            <a:ext cx="4578434" cy="720080"/>
          </a:xfrm>
          <a:prstGeom prst="roundRect">
            <a:avLst>
              <a:gd name="adj" fmla="val 3503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К бюджетам бюджетной системы РФ относятся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851312" y="3270069"/>
            <a:ext cx="7416824" cy="662987"/>
          </a:xfrm>
          <a:prstGeom prst="roundRect">
            <a:avLst>
              <a:gd name="adj" fmla="val 12074"/>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Федеральный бюджет и бюджеты государственных внебюджетных фондов Российской Федерации</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493658" y="4149080"/>
            <a:ext cx="6192688" cy="711696"/>
          </a:xfrm>
          <a:prstGeom prst="roundRect">
            <a:avLst>
              <a:gd name="adj" fmla="val 36183"/>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Бюджеты субъектов РФ и бюджеты территориальных внебюджетных фондов</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2285746" y="5229747"/>
            <a:ext cx="4572508" cy="504056"/>
          </a:xfrm>
          <a:prstGeom prst="roundRect">
            <a:avLst>
              <a:gd name="adj" fmla="val 16667"/>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 бюджеты</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647564" y="6093296"/>
            <a:ext cx="3132348" cy="504056"/>
          </a:xfrm>
          <a:prstGeom prst="roundRect">
            <a:avLst>
              <a:gd name="adj" fmla="val 0"/>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муниципального района</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9" name="Скругленный прямоугольник 8"/>
          <p:cNvSpPr/>
          <p:nvPr/>
        </p:nvSpPr>
        <p:spPr>
          <a:xfrm>
            <a:off x="5436096" y="6093296"/>
            <a:ext cx="3132348" cy="504056"/>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ysClr val="window" lastClr="FFFFFF"/>
                </a:solidFill>
                <a:effectLst/>
                <a:uLnTx/>
                <a:uFillTx/>
                <a:latin typeface="Palatino Linotype"/>
                <a:ea typeface="+mn-ea"/>
                <a:cs typeface="+mn-cs"/>
              </a:rPr>
              <a:t>Бюджет поселения</a:t>
            </a:r>
            <a:endParaRPr kumimoji="0" lang="ru-RU" sz="18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10" name="Прямая со стрелкой 9"/>
          <p:cNvCxnSpPr/>
          <p:nvPr/>
        </p:nvCxnSpPr>
        <p:spPr>
          <a:xfrm>
            <a:off x="4580313" y="2924944"/>
            <a:ext cx="0" cy="345125"/>
          </a:xfrm>
          <a:prstGeom prst="straightConnector1">
            <a:avLst/>
          </a:prstGeom>
          <a:noFill/>
          <a:ln w="9525" cap="flat" cmpd="sng" algn="ctr">
            <a:solidFill>
              <a:srgbClr val="6076B4">
                <a:shade val="95000"/>
                <a:satMod val="105000"/>
              </a:srgbClr>
            </a:solidFill>
            <a:prstDash val="solid"/>
            <a:tailEnd type="arrow"/>
          </a:ln>
          <a:effectLst/>
        </p:spPr>
      </p:cxnSp>
      <p:cxnSp>
        <p:nvCxnSpPr>
          <p:cNvPr id="11" name="Прямая со стрелкой 10"/>
          <p:cNvCxnSpPr/>
          <p:nvPr/>
        </p:nvCxnSpPr>
        <p:spPr>
          <a:xfrm>
            <a:off x="4499992" y="3717032"/>
            <a:ext cx="0" cy="432048"/>
          </a:xfrm>
          <a:prstGeom prst="straightConnector1">
            <a:avLst/>
          </a:prstGeom>
          <a:noFill/>
          <a:ln w="9525" cap="flat" cmpd="sng" algn="ctr">
            <a:solidFill>
              <a:srgbClr val="6076B4">
                <a:shade val="95000"/>
                <a:satMod val="105000"/>
              </a:srgbClr>
            </a:solidFill>
            <a:prstDash val="solid"/>
            <a:tailEnd type="arrow"/>
          </a:ln>
          <a:effectLst/>
        </p:spPr>
      </p:cxnSp>
      <p:cxnSp>
        <p:nvCxnSpPr>
          <p:cNvPr id="12" name="Прямая со стрелкой 11"/>
          <p:cNvCxnSpPr/>
          <p:nvPr/>
        </p:nvCxnSpPr>
        <p:spPr>
          <a:xfrm>
            <a:off x="4569498" y="4855854"/>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3" name="Прямая со стрелкой 12"/>
          <p:cNvCxnSpPr/>
          <p:nvPr/>
        </p:nvCxnSpPr>
        <p:spPr>
          <a:xfrm>
            <a:off x="242383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cxnSp>
        <p:nvCxnSpPr>
          <p:cNvPr id="14" name="Прямая со стрелкой 13"/>
          <p:cNvCxnSpPr/>
          <p:nvPr/>
        </p:nvCxnSpPr>
        <p:spPr>
          <a:xfrm>
            <a:off x="6590726" y="5750277"/>
            <a:ext cx="2502" cy="302274"/>
          </a:xfrm>
          <a:prstGeom prst="straightConnector1">
            <a:avLst/>
          </a:prstGeom>
          <a:noFill/>
          <a:ln w="9525" cap="flat" cmpd="sng" algn="ctr">
            <a:solidFill>
              <a:srgbClr val="6076B4">
                <a:shade val="95000"/>
                <a:satMod val="105000"/>
              </a:srgbClr>
            </a:solidFill>
            <a:prstDash val="solid"/>
            <a:tailEnd type="arrow"/>
          </a:ln>
          <a:effectLst/>
        </p:spPr>
      </p:cxnSp>
    </p:spTree>
    <p:extLst>
      <p:ext uri="{BB962C8B-B14F-4D97-AF65-F5344CB8AC3E}">
        <p14:creationId xmlns:p14="http://schemas.microsoft.com/office/powerpoint/2010/main" val="31712017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188640"/>
            <a:ext cx="8928992" cy="6552728"/>
          </a:xfrm>
        </p:spPr>
      </p:pic>
      <p:sp>
        <p:nvSpPr>
          <p:cNvPr id="3" name="Заголовок 2"/>
          <p:cNvSpPr>
            <a:spLocks noGrp="1"/>
          </p:cNvSpPr>
          <p:nvPr>
            <p:ph type="title"/>
          </p:nvPr>
        </p:nvSpPr>
        <p:spPr/>
        <p:txBody>
          <a:bodyPr/>
          <a:lstStyle/>
          <a:p>
            <a:endParaRPr lang="ru-RU"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6436" y="6216812"/>
            <a:ext cx="216024" cy="1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18204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188640"/>
            <a:ext cx="8784975" cy="6480720"/>
          </a:xfrm>
        </p:spPr>
      </p:pic>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4340582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60648"/>
            <a:ext cx="8496944" cy="936104"/>
          </a:xfrm>
        </p:spPr>
        <p:txBody>
          <a:bodyPr>
            <a:normAutofit fontScale="90000"/>
          </a:bodyPr>
          <a:lstStyle/>
          <a:p>
            <a:pPr lvl="0">
              <a:spcBef>
                <a:spcPts val="0"/>
              </a:spcBef>
            </a:pP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a:solidFill>
                  <a:srgbClr val="000000"/>
                </a:solidFill>
                <a:latin typeface="Times New Roman"/>
                <a:ea typeface="Times New Roman"/>
                <a:cs typeface="Times New Roman"/>
              </a:rPr>
              <a:t/>
            </a:r>
            <a:br>
              <a:rPr lang="ru-RU" sz="1600" b="1" dirty="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
            </a:r>
            <a:br>
              <a:rPr lang="ru-RU" sz="1600" b="1" dirty="0" smtClean="0">
                <a:solidFill>
                  <a:srgbClr val="000000"/>
                </a:solidFill>
                <a:latin typeface="Times New Roman"/>
                <a:ea typeface="Times New Roman"/>
                <a:cs typeface="Times New Roman"/>
              </a:rPr>
            </a:br>
            <a:r>
              <a:rPr lang="ru-RU" sz="1600" b="1" dirty="0" smtClean="0">
                <a:solidFill>
                  <a:srgbClr val="000000"/>
                </a:solidFill>
                <a:latin typeface="Times New Roman"/>
                <a:ea typeface="Times New Roman"/>
                <a:cs typeface="Times New Roman"/>
              </a:rPr>
              <a:t>Основные </a:t>
            </a:r>
            <a:r>
              <a:rPr lang="ru-RU" sz="1600" b="1" dirty="0">
                <a:solidFill>
                  <a:srgbClr val="000000"/>
                </a:solidFill>
                <a:latin typeface="Times New Roman"/>
                <a:ea typeface="Times New Roman"/>
                <a:cs typeface="Times New Roman"/>
              </a:rPr>
              <a:t>цели, условия и особенности исполнения бюджета Мглинского муниципального района </a:t>
            </a:r>
            <a:r>
              <a:rPr lang="ru-RU" sz="1600" b="1" dirty="0" smtClean="0">
                <a:solidFill>
                  <a:srgbClr val="000000"/>
                </a:solidFill>
                <a:latin typeface="Times New Roman"/>
                <a:ea typeface="Times New Roman"/>
                <a:cs typeface="Times New Roman"/>
              </a:rPr>
              <a:t>Брянской </a:t>
            </a:r>
            <a:r>
              <a:rPr lang="ru-RU" sz="1600" b="1" dirty="0">
                <a:solidFill>
                  <a:srgbClr val="000000"/>
                </a:solidFill>
                <a:latin typeface="Times New Roman"/>
                <a:ea typeface="Times New Roman"/>
                <a:cs typeface="Times New Roman"/>
              </a:rPr>
              <a:t>области за </a:t>
            </a:r>
            <a:r>
              <a:rPr lang="ru-RU" sz="1600" b="1" dirty="0" smtClean="0">
                <a:solidFill>
                  <a:srgbClr val="000000"/>
                </a:solidFill>
                <a:latin typeface="Times New Roman"/>
                <a:ea typeface="Times New Roman"/>
                <a:cs typeface="Times New Roman"/>
              </a:rPr>
              <a:t>2025 </a:t>
            </a:r>
            <a:r>
              <a:rPr lang="ru-RU" sz="1600" b="1" dirty="0">
                <a:solidFill>
                  <a:srgbClr val="000000"/>
                </a:solidFill>
                <a:latin typeface="Times New Roman"/>
                <a:ea typeface="Times New Roman"/>
                <a:cs typeface="Times New Roman"/>
              </a:rPr>
              <a:t>год.</a:t>
            </a:r>
            <a:br>
              <a:rPr lang="ru-RU" sz="1600" b="1" dirty="0">
                <a:solidFill>
                  <a:srgbClr val="000000"/>
                </a:solidFill>
                <a:latin typeface="Times New Roman"/>
                <a:ea typeface="Times New Roman"/>
                <a:cs typeface="Times New Roman"/>
              </a:rPr>
            </a:br>
            <a:endParaRPr lang="ru-RU" sz="1600" b="1" i="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251520" y="1412776"/>
            <a:ext cx="8640960" cy="5112568"/>
          </a:xfrm>
        </p:spPr>
        <p:txBody>
          <a:bodyPr>
            <a:normAutofit fontScale="92500" lnSpcReduction="10000"/>
          </a:bodyPr>
          <a:lstStyle/>
          <a:p>
            <a:pPr marL="457200" lvl="0" indent="-457200" algn="l">
              <a:buClrTx/>
              <a:buSzTx/>
              <a:buFont typeface="Arial" pitchFamily="34" charset="0"/>
              <a:buChar char="•"/>
            </a:pPr>
            <a:r>
              <a:rPr lang="ru-RU" sz="2200" b="1" i="1" dirty="0">
                <a:solidFill>
                  <a:srgbClr val="002060"/>
                </a:solidFill>
                <a:latin typeface="Calibri"/>
              </a:rPr>
              <a:t>Соблюдение принципа безусловного исполнения действующих расходных обязательств;</a:t>
            </a:r>
            <a:endParaRPr lang="ru-RU" sz="2200" dirty="0">
              <a:solidFill>
                <a:srgbClr val="002060"/>
              </a:solidFill>
              <a:latin typeface="Calibri"/>
            </a:endParaRPr>
          </a:p>
          <a:p>
            <a:pPr marL="457200" lvl="0" indent="-457200" algn="l">
              <a:buClrTx/>
              <a:buSzTx/>
              <a:buFont typeface="Arial" pitchFamily="34" charset="0"/>
              <a:buChar char="•"/>
            </a:pPr>
            <a:r>
              <a:rPr lang="ru-RU" sz="2200" b="1" i="1" dirty="0">
                <a:solidFill>
                  <a:srgbClr val="002060"/>
                </a:solidFill>
                <a:latin typeface="Calibri"/>
              </a:rPr>
              <a:t>Исполнение бюджета района в «программном» формате, что обеспечивает увязку бюджетных ассигнований и конкретных мероприятий, направленных на достижение приоритетных целей социально-экономического развития района;</a:t>
            </a:r>
          </a:p>
          <a:p>
            <a:pPr marL="457200" lvl="0" indent="-457200" algn="l">
              <a:buClrTx/>
              <a:buSzTx/>
              <a:buFont typeface="Arial" pitchFamily="34" charset="0"/>
              <a:buChar char="•"/>
            </a:pPr>
            <a:r>
              <a:rPr lang="ru-RU" sz="2200" b="1" i="1" dirty="0">
                <a:solidFill>
                  <a:srgbClr val="002060"/>
                </a:solidFill>
                <a:latin typeface="Calibri"/>
              </a:rPr>
              <a:t>Оптимизация и повышение эффективности использования бюджетных средств, при соблюдении и повышении уровня эффективности оказания муниципальных услуг, в том числе за счет оптимизации численности работников муниципальных учреждений и муниципальных служащих органов местного самоуправления;</a:t>
            </a:r>
          </a:p>
          <a:p>
            <a:pPr marL="457200" lvl="0" indent="-457200" algn="l">
              <a:buClrTx/>
              <a:buSzTx/>
              <a:buFont typeface="Arial" pitchFamily="34" charset="0"/>
              <a:buChar char="•"/>
            </a:pPr>
            <a:r>
              <a:rPr lang="ru-RU" sz="2200" b="1" i="1" dirty="0">
                <a:solidFill>
                  <a:srgbClr val="002060"/>
                </a:solidFill>
                <a:latin typeface="Calibri"/>
              </a:rPr>
              <a:t>Увеличение заработной платы работников бюджетной сферы с учетом достижения целевых значений «дорожных карт» по Указам Президента Российской Федерации от 2012 года;</a:t>
            </a:r>
          </a:p>
          <a:p>
            <a:pPr marL="457200" lvl="0" indent="-457200" algn="l">
              <a:buClrTx/>
              <a:buSzTx/>
              <a:buFont typeface="Arial" pitchFamily="34" charset="0"/>
              <a:buChar char="•"/>
            </a:pPr>
            <a:r>
              <a:rPr lang="ru-RU" sz="2200" b="1" i="1" dirty="0">
                <a:solidFill>
                  <a:srgbClr val="002060"/>
                </a:solidFill>
                <a:latin typeface="Calibri"/>
              </a:rPr>
              <a:t>Обеспечение сбалансированности бюджета района;</a:t>
            </a:r>
          </a:p>
          <a:p>
            <a:pPr marL="457200" lvl="0" indent="-457200" algn="l">
              <a:buClrTx/>
              <a:buSzTx/>
              <a:buFont typeface="Arial" pitchFamily="34" charset="0"/>
              <a:buChar char="•"/>
            </a:pPr>
            <a:r>
              <a:rPr lang="ru-RU" sz="2200" b="1" i="1" dirty="0">
                <a:solidFill>
                  <a:srgbClr val="002060"/>
                </a:solidFill>
                <a:latin typeface="Calibri"/>
              </a:rPr>
              <a:t>Обеспечение открытости бюджетного процесса с применением различных </a:t>
            </a:r>
            <a:r>
              <a:rPr lang="ru-RU" sz="2200" b="1" i="1" dirty="0" smtClean="0">
                <a:solidFill>
                  <a:srgbClr val="002060"/>
                </a:solidFill>
                <a:latin typeface="Calibri"/>
              </a:rPr>
              <a:t>форм</a:t>
            </a:r>
            <a:endParaRPr lang="ru-RU" sz="1400" dirty="0">
              <a:solidFill>
                <a:schemeClr val="tx1"/>
              </a:solidFill>
            </a:endParaRPr>
          </a:p>
        </p:txBody>
      </p:sp>
    </p:spTree>
    <p:extLst>
      <p:ext uri="{BB962C8B-B14F-4D97-AF65-F5344CB8AC3E}">
        <p14:creationId xmlns:p14="http://schemas.microsoft.com/office/powerpoint/2010/main" val="2274814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Прямоугольник 21"/>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prstClr val="white"/>
              </a:solidFill>
            </a:endParaRPr>
          </a:p>
        </p:txBody>
      </p:sp>
      <p:pic>
        <p:nvPicPr>
          <p:cNvPr id="4099" name="Рисунок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Рисунок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1413" y="22219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одзаголовок 2"/>
          <p:cNvSpPr>
            <a:spLocks noGrp="1"/>
          </p:cNvSpPr>
          <p:nvPr>
            <p:ph type="subTitle" idx="1"/>
          </p:nvPr>
        </p:nvSpPr>
        <p:spPr>
          <a:xfrm>
            <a:off x="1059785" y="-2440"/>
            <a:ext cx="7787955" cy="835455"/>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Исполнение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основных параметров </a:t>
            </a:r>
            <a:r>
              <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бюджета </a:t>
            </a: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Мглинского муниципального района за 2025 год</a:t>
            </a:r>
            <a:endParaRPr lang="ru-RU"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7" name="Подзаголовок 2"/>
          <p:cNvSpPr txBox="1">
            <a:spLocks/>
          </p:cNvSpPr>
          <p:nvPr/>
        </p:nvSpPr>
        <p:spPr>
          <a:xfrm>
            <a:off x="520173" y="1749245"/>
            <a:ext cx="6400800" cy="835455"/>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2800" kern="1200">
                <a:solidFill>
                  <a:srgbClr val="FFC000"/>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defRPr/>
            </a:pPr>
            <a:endParaRPr lang="ru-RU" dirty="0"/>
          </a:p>
        </p:txBody>
      </p:sp>
      <p:pic>
        <p:nvPicPr>
          <p:cNvPr id="9" name="Picture 2" descr="F:\money_from_Tramplin\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216805">
            <a:off x="7236250" y="4946111"/>
            <a:ext cx="1849757" cy="18646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Диаграмма 1"/>
          <p:cNvGraphicFramePr/>
          <p:nvPr>
            <p:extLst>
              <p:ext uri="{D42A27DB-BD31-4B8C-83A1-F6EECF244321}">
                <p14:modId xmlns:p14="http://schemas.microsoft.com/office/powerpoint/2010/main" val="250986554"/>
              </p:ext>
            </p:extLst>
          </p:nvPr>
        </p:nvGraphicFramePr>
        <p:xfrm>
          <a:off x="251520" y="1124744"/>
          <a:ext cx="8398775" cy="274869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Таблица 3"/>
          <p:cNvGraphicFramePr>
            <a:graphicFrameLocks noGrp="1"/>
          </p:cNvGraphicFramePr>
          <p:nvPr>
            <p:extLst>
              <p:ext uri="{D42A27DB-BD31-4B8C-83A1-F6EECF244321}">
                <p14:modId xmlns:p14="http://schemas.microsoft.com/office/powerpoint/2010/main" val="2664368119"/>
              </p:ext>
            </p:extLst>
          </p:nvPr>
        </p:nvGraphicFramePr>
        <p:xfrm>
          <a:off x="372612" y="4039820"/>
          <a:ext cx="8398775" cy="2399805"/>
        </p:xfrm>
        <a:graphic>
          <a:graphicData uri="http://schemas.openxmlformats.org/drawingml/2006/table">
            <a:tbl>
              <a:tblPr firstRow="1" bandRow="1">
                <a:tableStyleId>{5C22544A-7EE6-4342-B048-85BDC9FD1C3A}</a:tableStyleId>
              </a:tblPr>
              <a:tblGrid>
                <a:gridCol w="1679755"/>
                <a:gridCol w="1679755"/>
                <a:gridCol w="1679755"/>
                <a:gridCol w="1680403"/>
                <a:gridCol w="1679107"/>
              </a:tblGrid>
              <a:tr h="523545">
                <a:tc>
                  <a:txBody>
                    <a:bodyPr/>
                    <a:lstStyle/>
                    <a:p>
                      <a:endParaRPr lang="ru-RU" dirty="0"/>
                    </a:p>
                  </a:txBody>
                  <a:tcPr/>
                </a:tc>
                <a:tc>
                  <a:txBody>
                    <a:bodyPr/>
                    <a:lstStyle/>
                    <a:p>
                      <a:pPr algn="ctr"/>
                      <a:r>
                        <a:rPr lang="ru-RU" dirty="0" smtClean="0"/>
                        <a:t>2025 год план (тыс.руб.)</a:t>
                      </a:r>
                      <a:endParaRPr lang="ru-RU" dirty="0"/>
                    </a:p>
                  </a:txBody>
                  <a:tcPr/>
                </a:tc>
                <a:tc>
                  <a:txBody>
                    <a:bodyPr/>
                    <a:lstStyle/>
                    <a:p>
                      <a:pPr algn="ctr"/>
                      <a:r>
                        <a:rPr lang="ru-RU" dirty="0" smtClean="0"/>
                        <a:t>2025 год исполнено (тыс.руб.)</a:t>
                      </a:r>
                      <a:endParaRPr lang="ru-RU" dirty="0"/>
                    </a:p>
                  </a:txBody>
                  <a:tcPr/>
                </a:tc>
                <a:tc>
                  <a:txBody>
                    <a:bodyPr/>
                    <a:lstStyle/>
                    <a:p>
                      <a:pPr algn="ctr"/>
                      <a:r>
                        <a:rPr lang="ru-RU" dirty="0" smtClean="0"/>
                        <a:t>Отклонение  (+,-)</a:t>
                      </a:r>
                    </a:p>
                    <a:p>
                      <a:pPr marL="0" marR="0" indent="0" algn="ctr" defTabSz="914400" rtl="0" eaLnBrk="1" fontAlgn="auto" latinLnBrk="0" hangingPunct="1">
                        <a:lnSpc>
                          <a:spcPct val="100000"/>
                        </a:lnSpc>
                        <a:spcBef>
                          <a:spcPts val="0"/>
                        </a:spcBef>
                        <a:spcAft>
                          <a:spcPts val="0"/>
                        </a:spcAft>
                        <a:buClrTx/>
                        <a:buSzTx/>
                        <a:buFontTx/>
                        <a:buNone/>
                        <a:tabLst/>
                        <a:defRPr/>
                      </a:pPr>
                      <a:r>
                        <a:rPr lang="ru-RU" dirty="0" smtClean="0"/>
                        <a:t>(тыс.руб.)</a:t>
                      </a:r>
                      <a:endParaRPr lang="ru-RU" dirty="0"/>
                    </a:p>
                  </a:txBody>
                  <a:tcPr/>
                </a:tc>
                <a:tc>
                  <a:txBody>
                    <a:bodyPr/>
                    <a:lstStyle/>
                    <a:p>
                      <a:pPr algn="ctr"/>
                      <a:r>
                        <a:rPr lang="ru-RU" dirty="0" smtClean="0"/>
                        <a:t>% </a:t>
                      </a:r>
                    </a:p>
                    <a:p>
                      <a:pPr algn="ctr"/>
                      <a:r>
                        <a:rPr lang="ru-RU" dirty="0" smtClean="0"/>
                        <a:t>Исполнения</a:t>
                      </a:r>
                      <a:endParaRPr lang="ru-RU" dirty="0"/>
                    </a:p>
                  </a:txBody>
                  <a:tcPr/>
                </a:tc>
              </a:tr>
              <a:tr h="356120">
                <a:tc>
                  <a:txBody>
                    <a:bodyPr/>
                    <a:lstStyle/>
                    <a:p>
                      <a:r>
                        <a:rPr lang="ru-RU" dirty="0" smtClean="0"/>
                        <a:t>Доходы</a:t>
                      </a:r>
                      <a:endParaRPr lang="ru-RU" dirty="0"/>
                    </a:p>
                  </a:txBody>
                  <a:tcPr/>
                </a:tc>
                <a:tc>
                  <a:txBody>
                    <a:bodyPr/>
                    <a:lstStyle/>
                    <a:p>
                      <a:pPr algn="r"/>
                      <a:r>
                        <a:rPr lang="ru-RU" dirty="0" smtClean="0">
                          <a:solidFill>
                            <a:schemeClr val="tx1"/>
                          </a:solidFill>
                        </a:rPr>
                        <a:t>557 152,6</a:t>
                      </a:r>
                      <a:endParaRPr lang="ru-RU" dirty="0">
                        <a:solidFill>
                          <a:schemeClr val="tx1"/>
                        </a:solidFill>
                      </a:endParaRPr>
                    </a:p>
                  </a:txBody>
                  <a:tcPr/>
                </a:tc>
                <a:tc>
                  <a:txBody>
                    <a:bodyPr/>
                    <a:lstStyle/>
                    <a:p>
                      <a:pPr algn="r"/>
                      <a:r>
                        <a:rPr lang="ru-RU" dirty="0" smtClean="0">
                          <a:solidFill>
                            <a:schemeClr val="tx1"/>
                          </a:solidFill>
                        </a:rPr>
                        <a:t>530 207,4</a:t>
                      </a:r>
                      <a:endParaRPr lang="ru-RU" dirty="0">
                        <a:solidFill>
                          <a:schemeClr val="tx1"/>
                        </a:solidFill>
                      </a:endParaRPr>
                    </a:p>
                  </a:txBody>
                  <a:tcPr/>
                </a:tc>
                <a:tc>
                  <a:txBody>
                    <a:bodyPr/>
                    <a:lstStyle/>
                    <a:p>
                      <a:pPr algn="r"/>
                      <a:r>
                        <a:rPr lang="ru-RU" dirty="0" smtClean="0">
                          <a:solidFill>
                            <a:schemeClr val="tx1"/>
                          </a:solidFill>
                        </a:rPr>
                        <a:t>26 945,0</a:t>
                      </a:r>
                      <a:endParaRPr lang="ru-RU" dirty="0">
                        <a:solidFill>
                          <a:schemeClr val="tx1"/>
                        </a:solidFill>
                      </a:endParaRPr>
                    </a:p>
                  </a:txBody>
                  <a:tcPr/>
                </a:tc>
                <a:tc>
                  <a:txBody>
                    <a:bodyPr/>
                    <a:lstStyle/>
                    <a:p>
                      <a:pPr algn="r"/>
                      <a:r>
                        <a:rPr lang="ru-RU" dirty="0" smtClean="0">
                          <a:solidFill>
                            <a:schemeClr val="tx1"/>
                          </a:solidFill>
                        </a:rPr>
                        <a:t>95,2</a:t>
                      </a:r>
                      <a:endParaRPr lang="ru-RU" dirty="0">
                        <a:solidFill>
                          <a:schemeClr val="tx1"/>
                        </a:solidFill>
                      </a:endParaRPr>
                    </a:p>
                  </a:txBody>
                  <a:tcPr/>
                </a:tc>
              </a:tr>
              <a:tr h="295770">
                <a:tc>
                  <a:txBody>
                    <a:bodyPr/>
                    <a:lstStyle/>
                    <a:p>
                      <a:r>
                        <a:rPr lang="ru-RU" dirty="0" smtClean="0"/>
                        <a:t>Расходы</a:t>
                      </a:r>
                      <a:endParaRPr lang="ru-RU" dirty="0"/>
                    </a:p>
                  </a:txBody>
                  <a:tcPr/>
                </a:tc>
                <a:tc>
                  <a:txBody>
                    <a:bodyPr/>
                    <a:lstStyle/>
                    <a:p>
                      <a:pPr algn="r"/>
                      <a:r>
                        <a:rPr lang="ru-RU" dirty="0" smtClean="0"/>
                        <a:t>581 542,5</a:t>
                      </a:r>
                      <a:endParaRPr lang="ru-RU" dirty="0"/>
                    </a:p>
                  </a:txBody>
                  <a:tcPr/>
                </a:tc>
                <a:tc>
                  <a:txBody>
                    <a:bodyPr/>
                    <a:lstStyle/>
                    <a:p>
                      <a:pPr algn="r"/>
                      <a:r>
                        <a:rPr lang="ru-RU" dirty="0" smtClean="0"/>
                        <a:t>542 801,1</a:t>
                      </a:r>
                    </a:p>
                  </a:txBody>
                  <a:tcPr/>
                </a:tc>
                <a:tc>
                  <a:txBody>
                    <a:bodyPr/>
                    <a:lstStyle/>
                    <a:p>
                      <a:pPr algn="r"/>
                      <a:r>
                        <a:rPr lang="ru-RU" dirty="0" smtClean="0"/>
                        <a:t>38 741,4</a:t>
                      </a:r>
                      <a:endParaRPr lang="ru-RU" dirty="0"/>
                    </a:p>
                  </a:txBody>
                  <a:tcPr/>
                </a:tc>
                <a:tc>
                  <a:txBody>
                    <a:bodyPr/>
                    <a:lstStyle/>
                    <a:p>
                      <a:pPr algn="r"/>
                      <a:r>
                        <a:rPr lang="ru-RU" dirty="0" smtClean="0"/>
                        <a:t>93,3</a:t>
                      </a:r>
                      <a:endParaRPr lang="ru-RU" dirty="0"/>
                    </a:p>
                  </a:txBody>
                  <a:tcPr/>
                </a:tc>
              </a:tr>
              <a:tr h="388125">
                <a:tc>
                  <a:txBody>
                    <a:bodyPr/>
                    <a:lstStyle/>
                    <a:p>
                      <a:r>
                        <a:rPr lang="ru-RU" dirty="0" smtClean="0"/>
                        <a:t>Профицит (+)</a:t>
                      </a:r>
                      <a:endParaRPr lang="ru-RU" dirty="0"/>
                    </a:p>
                  </a:txBody>
                  <a:tcPr/>
                </a:tc>
                <a:tc>
                  <a:txBody>
                    <a:bodyPr/>
                    <a:lstStyle/>
                    <a:p>
                      <a:pPr algn="r"/>
                      <a:endParaRPr lang="ru-RU" dirty="0"/>
                    </a:p>
                  </a:txBody>
                  <a:tcPr/>
                </a:tc>
                <a:tc>
                  <a:txBody>
                    <a:bodyPr/>
                    <a:lstStyle/>
                    <a:p>
                      <a:pPr algn="r"/>
                      <a:endParaRPr lang="ru-RU" dirty="0"/>
                    </a:p>
                  </a:txBody>
                  <a:tcPr/>
                </a:tc>
                <a:tc>
                  <a:txBody>
                    <a:bodyPr/>
                    <a:lstStyle/>
                    <a:p>
                      <a:pPr algn="r"/>
                      <a:endParaRPr lang="ru-RU" dirty="0"/>
                    </a:p>
                  </a:txBody>
                  <a:tcPr/>
                </a:tc>
                <a:tc>
                  <a:txBody>
                    <a:bodyPr/>
                    <a:lstStyle/>
                    <a:p>
                      <a:pPr algn="r"/>
                      <a:endParaRPr lang="ru-RU" dirty="0"/>
                    </a:p>
                  </a:txBody>
                  <a:tcPr/>
                </a:tc>
              </a:tr>
              <a:tr h="305410">
                <a:tc>
                  <a:txBody>
                    <a:bodyPr/>
                    <a:lstStyle/>
                    <a:p>
                      <a:r>
                        <a:rPr lang="ru-RU" dirty="0" smtClean="0"/>
                        <a:t>Дефицит (-)</a:t>
                      </a:r>
                      <a:endParaRPr lang="ru-RU" dirty="0"/>
                    </a:p>
                  </a:txBody>
                  <a:tcPr/>
                </a:tc>
                <a:tc>
                  <a:txBody>
                    <a:bodyPr/>
                    <a:lstStyle/>
                    <a:p>
                      <a:pPr algn="r"/>
                      <a:r>
                        <a:rPr lang="ru-RU" dirty="0" smtClean="0">
                          <a:solidFill>
                            <a:schemeClr val="tx1"/>
                          </a:solidFill>
                        </a:rPr>
                        <a:t>24 389,9</a:t>
                      </a:r>
                      <a:endParaRPr lang="ru-RU" dirty="0">
                        <a:solidFill>
                          <a:schemeClr val="tx1"/>
                        </a:solidFill>
                      </a:endParaRPr>
                    </a:p>
                  </a:txBody>
                  <a:tcPr/>
                </a:tc>
                <a:tc>
                  <a:txBody>
                    <a:bodyPr/>
                    <a:lstStyle/>
                    <a:p>
                      <a:pPr algn="r"/>
                      <a:r>
                        <a:rPr lang="ru-RU" dirty="0" smtClean="0"/>
                        <a:t>12 593,7</a:t>
                      </a:r>
                      <a:endParaRPr lang="ru-RU" dirty="0"/>
                    </a:p>
                  </a:txBody>
                  <a:tcPr/>
                </a:tc>
                <a:tc>
                  <a:txBody>
                    <a:bodyPr/>
                    <a:lstStyle/>
                    <a:p>
                      <a:pPr algn="r"/>
                      <a:endParaRPr lang="ru-RU" dirty="0"/>
                    </a:p>
                  </a:txBody>
                  <a:tcPr/>
                </a:tc>
                <a:tc>
                  <a:txBody>
                    <a:bodyPr/>
                    <a:lstStyle/>
                    <a:p>
                      <a:pPr algn="r"/>
                      <a:endParaRPr lang="ru-RU" dirty="0"/>
                    </a:p>
                  </a:txBody>
                  <a:tcPr/>
                </a:tc>
              </a:tr>
            </a:tbl>
          </a:graphicData>
        </a:graphic>
      </p:graphicFrame>
    </p:spTree>
    <p:extLst>
      <p:ext uri="{BB962C8B-B14F-4D97-AF65-F5344CB8AC3E}">
        <p14:creationId xmlns:p14="http://schemas.microsoft.com/office/powerpoint/2010/main" val="7994646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196752"/>
            <a:ext cx="7772400" cy="864096"/>
          </a:xfrm>
        </p:spPr>
        <p:txBody>
          <a:bodyPr>
            <a:normAutofit fontScale="90000"/>
          </a:bodyPr>
          <a:lstStyle/>
          <a:p>
            <a:pPr lvl="0">
              <a:spcBef>
                <a:spcPct val="20000"/>
              </a:spcBef>
            </a:pPr>
            <a:r>
              <a:rPr lang="ru-RU" sz="1600" b="1" dirty="0">
                <a:solidFill>
                  <a:schemeClr val="tx1">
                    <a:lumMod val="95000"/>
                    <a:lumOff val="5000"/>
                  </a:schemeClr>
                </a:solidFill>
                <a:latin typeface="Century Gothic"/>
                <a:ea typeface="+mn-ea"/>
                <a:cs typeface="+mn-cs"/>
              </a:rPr>
              <a:t>Доходы бюджета – поступающие в бюджет денежные средства (исключение – средства от продажи акций и кредитные ресурсы)</a:t>
            </a:r>
            <a:br>
              <a:rPr lang="ru-RU" sz="1600" b="1" dirty="0">
                <a:solidFill>
                  <a:schemeClr val="tx1">
                    <a:lumMod val="95000"/>
                    <a:lumOff val="5000"/>
                  </a:schemeClr>
                </a:solidFill>
                <a:latin typeface="Century Gothic"/>
                <a:ea typeface="+mn-ea"/>
                <a:cs typeface="+mn-cs"/>
              </a:rPr>
            </a:br>
            <a:endParaRPr lang="ru-RU" b="1" dirty="0">
              <a:solidFill>
                <a:schemeClr val="tx1">
                  <a:lumMod val="95000"/>
                  <a:lumOff val="5000"/>
                </a:schemeClr>
              </a:solidFill>
            </a:endParaRPr>
          </a:p>
        </p:txBody>
      </p:sp>
      <p:sp>
        <p:nvSpPr>
          <p:cNvPr id="3" name="Текст 2"/>
          <p:cNvSpPr>
            <a:spLocks noGrp="1"/>
          </p:cNvSpPr>
          <p:nvPr>
            <p:ph type="body" idx="1"/>
          </p:nvPr>
        </p:nvSpPr>
        <p:spPr>
          <a:xfrm>
            <a:off x="683568" y="332655"/>
            <a:ext cx="7632848" cy="936105"/>
          </a:xfrm>
        </p:spPr>
        <p:txBody>
          <a:bodyPr/>
          <a:lstStyle/>
          <a:p>
            <a:r>
              <a:rPr lang="ru-RU" sz="2800" b="1" i="1" dirty="0">
                <a:solidFill>
                  <a:schemeClr val="tx1">
                    <a:lumMod val="95000"/>
                    <a:lumOff val="5000"/>
                  </a:schemeClr>
                </a:solidFill>
                <a:effectLst>
                  <a:outerShdw blurRad="63500" dist="38100" dir="5400000" algn="t" rotWithShape="0">
                    <a:prstClr val="black">
                      <a:alpha val="25000"/>
                    </a:prstClr>
                  </a:outerShdw>
                </a:effectLst>
                <a:latin typeface="Palatino Linotype"/>
                <a:ea typeface="+mj-ea"/>
                <a:cs typeface="+mj-cs"/>
              </a:rPr>
              <a:t>Доходы бюджета</a:t>
            </a:r>
            <a:endParaRPr lang="ru-RU" b="1" i="1" dirty="0">
              <a:solidFill>
                <a:schemeClr val="tx1">
                  <a:lumMod val="95000"/>
                  <a:lumOff val="5000"/>
                </a:schemeClr>
              </a:solidFill>
            </a:endParaRPr>
          </a:p>
        </p:txBody>
      </p:sp>
      <p:sp>
        <p:nvSpPr>
          <p:cNvPr id="4" name="Лента лицом вверх 3"/>
          <p:cNvSpPr/>
          <p:nvPr/>
        </p:nvSpPr>
        <p:spPr>
          <a:xfrm>
            <a:off x="395536" y="1772816"/>
            <a:ext cx="2592288" cy="1026114"/>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Лента лицом вверх 4"/>
          <p:cNvSpPr/>
          <p:nvPr/>
        </p:nvSpPr>
        <p:spPr>
          <a:xfrm>
            <a:off x="298782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Лента лицом вверх 5"/>
          <p:cNvSpPr/>
          <p:nvPr/>
        </p:nvSpPr>
        <p:spPr>
          <a:xfrm>
            <a:off x="5893964" y="1772816"/>
            <a:ext cx="2880320" cy="1026113"/>
          </a:xfrm>
          <a:prstGeom prst="ribbon2">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7" name="Скругленный прямоугольник 6"/>
          <p:cNvSpPr/>
          <p:nvPr/>
        </p:nvSpPr>
        <p:spPr>
          <a:xfrm>
            <a:off x="611560" y="3429000"/>
            <a:ext cx="1948288"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федеральных, региональных и местных налогов и сборов, предусмотренных Российской Федерации</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8" name="Скругленный прямоугольник 7"/>
          <p:cNvSpPr/>
          <p:nvPr/>
        </p:nvSpPr>
        <p:spPr>
          <a:xfrm>
            <a:off x="3347864" y="3356992"/>
            <a:ext cx="2448272" cy="2592287"/>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уплаты иных платежей и сборов, установленных </a:t>
            </a:r>
            <a:r>
              <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rPr>
              <a:t>законодательством Российской Федерации</a:t>
            </a:r>
          </a:p>
        </p:txBody>
      </p:sp>
      <p:sp>
        <p:nvSpPr>
          <p:cNvPr id="9" name="Скругленный прямоугольник 8"/>
          <p:cNvSpPr/>
          <p:nvPr/>
        </p:nvSpPr>
        <p:spPr>
          <a:xfrm>
            <a:off x="6228184" y="3140968"/>
            <a:ext cx="2448272" cy="3600400"/>
          </a:xfrm>
          <a:prstGeom prst="roundRect">
            <a:avLst/>
          </a:prstGeom>
          <a:solidFill>
            <a:srgbClr val="6076B4"/>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ysClr val="window" lastClr="FFFFFF"/>
                </a:solidFill>
                <a:effectLst/>
                <a:uLnTx/>
                <a:uFillTx/>
                <a:latin typeface="Palatino Linotype"/>
                <a:ea typeface="+mn-ea"/>
                <a:cs typeface="+mn-cs"/>
              </a:rPr>
              <a:t>Поступления от других бюджетов бюджетной системы Российской Федерации (межбюджетные трансферты в виде дотаций, субсидий и субвенций). Поступления от организаций и граждан (кроме налоговых и неналоговых доходов)</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Tree>
    <p:extLst>
      <p:ext uri="{BB962C8B-B14F-4D97-AF65-F5344CB8AC3E}">
        <p14:creationId xmlns:p14="http://schemas.microsoft.com/office/powerpoint/2010/main" val="25056541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36655"/>
            <a:ext cx="8229600" cy="1002440"/>
          </a:xfrm>
        </p:spPr>
        <p:txBody>
          <a:bodyPr>
            <a:normAutofit fontScale="90000"/>
          </a:bodyPr>
          <a:lstStyle/>
          <a:p>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Виды доходов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бюджета Мглинского  </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муниципального </a:t>
            </a:r>
            <a:r>
              <a:rPr lang="ru-RU" sz="2000" b="1" dirty="0" smtClean="0">
                <a:solidFill>
                  <a:schemeClr val="tx1">
                    <a:lumMod val="95000"/>
                    <a:lumOff val="5000"/>
                  </a:schemeClr>
                </a:solidFill>
                <a:effectLst>
                  <a:outerShdw blurRad="63500" dist="38100" dir="5400000" algn="t" rotWithShape="0">
                    <a:prstClr val="black">
                      <a:alpha val="25000"/>
                    </a:prstClr>
                  </a:outerShdw>
                </a:effectLst>
                <a:latin typeface="Palatino Linotype"/>
              </a:rPr>
              <a:t>района  Брянской области</a:t>
            </a:r>
            <a: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t/>
            </a:r>
            <a:br>
              <a:rPr lang="ru-RU" sz="2000" b="1" dirty="0">
                <a:solidFill>
                  <a:schemeClr val="tx1">
                    <a:lumMod val="95000"/>
                    <a:lumOff val="5000"/>
                  </a:schemeClr>
                </a:solidFill>
                <a:effectLst>
                  <a:outerShdw blurRad="63500" dist="38100" dir="5400000" algn="t" rotWithShape="0">
                    <a:prstClr val="black">
                      <a:alpha val="25000"/>
                    </a:prstClr>
                  </a:outerShdw>
                </a:effectLst>
                <a:latin typeface="Palatino Linotype"/>
              </a:rPr>
            </a:br>
            <a:endParaRPr lang="ru-RU" dirty="0">
              <a:solidFill>
                <a:schemeClr val="tx1">
                  <a:lumMod val="95000"/>
                  <a:lumOff val="5000"/>
                </a:schemeClr>
              </a:solidFill>
            </a:endParaRPr>
          </a:p>
        </p:txBody>
      </p:sp>
      <p:grpSp>
        <p:nvGrpSpPr>
          <p:cNvPr id="47" name="Группа 46"/>
          <p:cNvGrpSpPr/>
          <p:nvPr/>
        </p:nvGrpSpPr>
        <p:grpSpPr>
          <a:xfrm>
            <a:off x="145124" y="1052736"/>
            <a:ext cx="8853753" cy="5786785"/>
            <a:chOff x="290247" y="548680"/>
            <a:chExt cx="8853753" cy="5487181"/>
          </a:xfrm>
        </p:grpSpPr>
        <p:sp>
          <p:nvSpPr>
            <p:cNvPr id="48" name="Лента лицом вверх 47"/>
            <p:cNvSpPr/>
            <p:nvPr/>
          </p:nvSpPr>
          <p:spPr>
            <a:xfrm>
              <a:off x="290247" y="548680"/>
              <a:ext cx="2880320" cy="792088"/>
            </a:xfrm>
            <a:prstGeom prst="ribbon2">
              <a:avLst/>
            </a:prstGeom>
            <a:solidFill>
              <a:srgbClr val="0070C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9" name="Лента лицом вверх 48"/>
            <p:cNvSpPr/>
            <p:nvPr/>
          </p:nvSpPr>
          <p:spPr>
            <a:xfrm>
              <a:off x="3203848" y="548680"/>
              <a:ext cx="2880320" cy="792088"/>
            </a:xfrm>
            <a:prstGeom prst="ribbon2">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Неналоговые доходы</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0" name="Лента лицом вверх 49"/>
            <p:cNvSpPr/>
            <p:nvPr/>
          </p:nvSpPr>
          <p:spPr>
            <a:xfrm>
              <a:off x="6263680" y="548680"/>
              <a:ext cx="2880320" cy="792088"/>
            </a:xfrm>
            <a:prstGeom prst="ribbon2">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sysClr val="window" lastClr="FFFFFF"/>
                  </a:solidFill>
                  <a:effectLst/>
                  <a:uLnTx/>
                  <a:uFillTx/>
                  <a:latin typeface="Palatino Linotype"/>
                  <a:ea typeface="+mn-ea"/>
                  <a:cs typeface="+mn-cs"/>
                </a:rPr>
                <a:t>Безвозмездные поступления</a:t>
              </a:r>
              <a:endParaRPr kumimoji="0" lang="ru-RU" sz="14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1" name="Скругленный прямоугольник 50"/>
            <p:cNvSpPr/>
            <p:nvPr/>
          </p:nvSpPr>
          <p:spPr>
            <a:xfrm>
              <a:off x="899593" y="1484784"/>
              <a:ext cx="2016224"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доходы физических лиц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2" name="Скругленный прямоугольник 51"/>
            <p:cNvSpPr/>
            <p:nvPr/>
          </p:nvSpPr>
          <p:spPr>
            <a:xfrm>
              <a:off x="872953" y="1991544"/>
              <a:ext cx="2016224" cy="42934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Акцизы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 нефтепродукты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3" name="Скругленный прямоугольник 52"/>
            <p:cNvSpPr/>
            <p:nvPr/>
          </p:nvSpPr>
          <p:spPr>
            <a:xfrm>
              <a:off x="872140" y="3140968"/>
              <a:ext cx="201703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сельскохозяйственный налог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4" name="Скругленный прямоугольник 53"/>
            <p:cNvSpPr/>
            <p:nvPr/>
          </p:nvSpPr>
          <p:spPr>
            <a:xfrm>
              <a:off x="872139" y="2479576"/>
              <a:ext cx="2012458" cy="576064"/>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Единый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 на вменный доход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5" name="Скругленный прямоугольник 54"/>
            <p:cNvSpPr/>
            <p:nvPr/>
          </p:nvSpPr>
          <p:spPr>
            <a:xfrm>
              <a:off x="863793" y="3789040"/>
              <a:ext cx="2016224" cy="79208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Налог</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 взимаемый в связи с применением патентной системы налогообложения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6" name="Скругленный прямоугольник 55"/>
            <p:cNvSpPr/>
            <p:nvPr/>
          </p:nvSpPr>
          <p:spPr>
            <a:xfrm>
              <a:off x="3707904" y="1484784"/>
              <a:ext cx="1872208" cy="115212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использования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7" name="Скругленный прямоугольник 56"/>
            <p:cNvSpPr/>
            <p:nvPr/>
          </p:nvSpPr>
          <p:spPr>
            <a:xfrm>
              <a:off x="895774" y="5151251"/>
              <a:ext cx="2012458" cy="459432"/>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8" name="Скругленный прямоугольник 57"/>
            <p:cNvSpPr/>
            <p:nvPr/>
          </p:nvSpPr>
          <p:spPr>
            <a:xfrm>
              <a:off x="3707904" y="4581128"/>
              <a:ext cx="1872208" cy="417997"/>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оказания платных услуг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9" name="Скругленный прямоугольник 58"/>
            <p:cNvSpPr/>
            <p:nvPr/>
          </p:nvSpPr>
          <p:spPr>
            <a:xfrm>
              <a:off x="894010" y="4658839"/>
              <a:ext cx="2003298" cy="432048"/>
            </a:xfrm>
            <a:prstGeom prst="roundRect">
              <a:avLst/>
            </a:prstGeom>
            <a:solidFill>
              <a:srgbClr val="0070C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Государственная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пошлина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0" name="Скругленный прямоугольник 59"/>
            <p:cNvSpPr/>
            <p:nvPr/>
          </p:nvSpPr>
          <p:spPr>
            <a:xfrm>
              <a:off x="3707904" y="2708920"/>
              <a:ext cx="1872208" cy="929673"/>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Доходы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от продажи имущества, находящегося в муниципальной собственности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1" name="Скругленный прямоугольник 60"/>
            <p:cNvSpPr/>
            <p:nvPr/>
          </p:nvSpPr>
          <p:spPr>
            <a:xfrm>
              <a:off x="3707904" y="3717032"/>
              <a:ext cx="1872208" cy="80089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Платежи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за пользование природными ресурсами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2" name="Скругленный прямоугольник 61"/>
            <p:cNvSpPr/>
            <p:nvPr/>
          </p:nvSpPr>
          <p:spPr>
            <a:xfrm>
              <a:off x="3707904" y="5085184"/>
              <a:ext cx="1872208" cy="425178"/>
            </a:xfrm>
            <a:prstGeom prst="roundRect">
              <a:avLst/>
            </a:prstGeom>
            <a:solidFill>
              <a:srgbClr val="00B05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Штрафы, санкции, возмещение ущерба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3" name="Скругленный прямоугольник 62"/>
            <p:cNvSpPr/>
            <p:nvPr/>
          </p:nvSpPr>
          <p:spPr>
            <a:xfrm>
              <a:off x="3707904" y="5610683"/>
              <a:ext cx="1872208" cy="425178"/>
            </a:xfrm>
            <a:prstGeom prst="roundRect">
              <a:avLst/>
            </a:prstGeom>
            <a:solidFill>
              <a:srgbClr val="00B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неналоговые доходы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4" name="Скругленный прямоугольник 63"/>
            <p:cNvSpPr/>
            <p:nvPr/>
          </p:nvSpPr>
          <p:spPr>
            <a:xfrm>
              <a:off x="6732240" y="2101803"/>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Субсидии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5" name="Скругленный прямоугольник 64"/>
            <p:cNvSpPr/>
            <p:nvPr/>
          </p:nvSpPr>
          <p:spPr>
            <a:xfrm>
              <a:off x="6713647" y="2846641"/>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Субвенции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6" name="Скругленный прямоугольник 65"/>
            <p:cNvSpPr/>
            <p:nvPr/>
          </p:nvSpPr>
          <p:spPr>
            <a:xfrm>
              <a:off x="6713647" y="3717032"/>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Иные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межбюджетные 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67" name="Прямая соединительная линия 66"/>
            <p:cNvCxnSpPr/>
            <p:nvPr/>
          </p:nvCxnSpPr>
          <p:spPr>
            <a:xfrm>
              <a:off x="539552" y="1340768"/>
              <a:ext cx="0" cy="4040199"/>
            </a:xfrm>
            <a:prstGeom prst="line">
              <a:avLst/>
            </a:prstGeom>
            <a:noFill/>
            <a:ln w="9525" cap="flat" cmpd="sng" algn="ctr">
              <a:solidFill>
                <a:srgbClr val="6076B4">
                  <a:shade val="95000"/>
                  <a:satMod val="105000"/>
                </a:srgbClr>
              </a:solidFill>
              <a:prstDash val="solid"/>
            </a:ln>
            <a:effectLst/>
          </p:spPr>
        </p:cxnSp>
        <p:cxnSp>
          <p:nvCxnSpPr>
            <p:cNvPr id="68" name="Прямая со стрелкой 67"/>
            <p:cNvCxnSpPr>
              <a:endCxn id="51" idx="1"/>
            </p:cNvCxnSpPr>
            <p:nvPr/>
          </p:nvCxnSpPr>
          <p:spPr>
            <a:xfrm>
              <a:off x="539552" y="17008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69" name="Прямая со стрелкой 68"/>
            <p:cNvCxnSpPr/>
            <p:nvPr/>
          </p:nvCxnSpPr>
          <p:spPr>
            <a:xfrm>
              <a:off x="539552" y="220621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0" name="Прямая со стрелкой 69"/>
            <p:cNvCxnSpPr/>
            <p:nvPr/>
          </p:nvCxnSpPr>
          <p:spPr>
            <a:xfrm>
              <a:off x="512912" y="2767608"/>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1" name="Прямая со стрелкой 70"/>
            <p:cNvCxnSpPr/>
            <p:nvPr/>
          </p:nvCxnSpPr>
          <p:spPr>
            <a:xfrm>
              <a:off x="539551" y="3429000"/>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2" name="Прямая со стрелкой 71"/>
            <p:cNvCxnSpPr/>
            <p:nvPr/>
          </p:nvCxnSpPr>
          <p:spPr>
            <a:xfrm>
              <a:off x="539551" y="4185084"/>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3" name="Прямая со стрелкой 72"/>
            <p:cNvCxnSpPr/>
            <p:nvPr/>
          </p:nvCxnSpPr>
          <p:spPr>
            <a:xfrm>
              <a:off x="539552" y="487486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4" name="Прямая со стрелкой 73"/>
            <p:cNvCxnSpPr/>
            <p:nvPr/>
          </p:nvCxnSpPr>
          <p:spPr>
            <a:xfrm>
              <a:off x="539551" y="5377397"/>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5" name="Прямая соединительная линия 74"/>
            <p:cNvCxnSpPr/>
            <p:nvPr/>
          </p:nvCxnSpPr>
          <p:spPr>
            <a:xfrm>
              <a:off x="3347864" y="1333922"/>
              <a:ext cx="0" cy="4489350"/>
            </a:xfrm>
            <a:prstGeom prst="line">
              <a:avLst/>
            </a:prstGeom>
            <a:noFill/>
            <a:ln w="9525" cap="flat" cmpd="sng" algn="ctr">
              <a:solidFill>
                <a:srgbClr val="6076B4">
                  <a:shade val="95000"/>
                  <a:satMod val="105000"/>
                </a:srgbClr>
              </a:solidFill>
              <a:prstDash val="solid"/>
            </a:ln>
            <a:effectLst/>
          </p:spPr>
        </p:cxnSp>
        <p:cxnSp>
          <p:nvCxnSpPr>
            <p:cNvPr id="76" name="Прямая со стрелкой 75"/>
            <p:cNvCxnSpPr/>
            <p:nvPr/>
          </p:nvCxnSpPr>
          <p:spPr>
            <a:xfrm>
              <a:off x="3347864" y="2068809"/>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7" name="Прямая со стрелкой 76"/>
            <p:cNvCxnSpPr/>
            <p:nvPr/>
          </p:nvCxnSpPr>
          <p:spPr>
            <a:xfrm>
              <a:off x="3347864" y="317375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8" name="Прямая со стрелкой 77"/>
            <p:cNvCxnSpPr/>
            <p:nvPr/>
          </p:nvCxnSpPr>
          <p:spPr>
            <a:xfrm>
              <a:off x="3347863" y="41127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79" name="Прямая со стрелкой 78"/>
            <p:cNvCxnSpPr/>
            <p:nvPr/>
          </p:nvCxnSpPr>
          <p:spPr>
            <a:xfrm>
              <a:off x="3347864" y="4790126"/>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0" name="Прямая со стрелкой 79"/>
            <p:cNvCxnSpPr/>
            <p:nvPr/>
          </p:nvCxnSpPr>
          <p:spPr>
            <a:xfrm>
              <a:off x="3333692" y="529777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1" name="Прямая со стрелкой 80"/>
            <p:cNvCxnSpPr/>
            <p:nvPr/>
          </p:nvCxnSpPr>
          <p:spPr>
            <a:xfrm>
              <a:off x="3347864" y="582327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2" name="Прямая соединительная линия 81"/>
            <p:cNvCxnSpPr/>
            <p:nvPr/>
          </p:nvCxnSpPr>
          <p:spPr>
            <a:xfrm flipH="1">
              <a:off x="6372199" y="1333922"/>
              <a:ext cx="1" cy="2751861"/>
            </a:xfrm>
            <a:prstGeom prst="line">
              <a:avLst/>
            </a:prstGeom>
            <a:noFill/>
            <a:ln w="9525" cap="flat" cmpd="sng" algn="ctr">
              <a:solidFill>
                <a:srgbClr val="6076B4">
                  <a:shade val="95000"/>
                  <a:satMod val="105000"/>
                </a:srgbClr>
              </a:solidFill>
              <a:prstDash val="solid"/>
            </a:ln>
            <a:effectLst/>
          </p:spPr>
        </p:cxnSp>
        <p:cxnSp>
          <p:nvCxnSpPr>
            <p:cNvPr id="83" name="Прямая со стрелкой 82"/>
            <p:cNvCxnSpPr/>
            <p:nvPr/>
          </p:nvCxnSpPr>
          <p:spPr>
            <a:xfrm>
              <a:off x="6372199" y="1707833"/>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4" name="Прямая со стрелкой 83"/>
            <p:cNvCxnSpPr/>
            <p:nvPr/>
          </p:nvCxnSpPr>
          <p:spPr>
            <a:xfrm>
              <a:off x="6372200" y="2310802"/>
              <a:ext cx="360041" cy="0"/>
            </a:xfrm>
            <a:prstGeom prst="straightConnector1">
              <a:avLst/>
            </a:prstGeom>
            <a:noFill/>
            <a:ln w="9525" cap="flat" cmpd="sng" algn="ctr">
              <a:solidFill>
                <a:srgbClr val="6076B4">
                  <a:shade val="95000"/>
                  <a:satMod val="105000"/>
                </a:srgbClr>
              </a:solidFill>
              <a:prstDash val="solid"/>
              <a:tailEnd type="arrow"/>
            </a:ln>
            <a:effectLst/>
          </p:spPr>
        </p:cxnSp>
        <p:cxnSp>
          <p:nvCxnSpPr>
            <p:cNvPr id="85" name="Прямая со стрелкой 84"/>
            <p:cNvCxnSpPr/>
            <p:nvPr/>
          </p:nvCxnSpPr>
          <p:spPr>
            <a:xfrm>
              <a:off x="6372199" y="3055639"/>
              <a:ext cx="360042" cy="1"/>
            </a:xfrm>
            <a:prstGeom prst="straightConnector1">
              <a:avLst/>
            </a:prstGeom>
            <a:noFill/>
            <a:ln w="9525" cap="flat" cmpd="sng" algn="ctr">
              <a:solidFill>
                <a:srgbClr val="6076B4">
                  <a:shade val="95000"/>
                  <a:satMod val="105000"/>
                </a:srgbClr>
              </a:solidFill>
              <a:prstDash val="solid"/>
              <a:tailEnd type="arrow"/>
            </a:ln>
            <a:effectLst/>
          </p:spPr>
        </p:cxnSp>
        <p:sp>
          <p:nvSpPr>
            <p:cNvPr id="86" name="Скругленный прямоугольник 85"/>
            <p:cNvSpPr/>
            <p:nvPr/>
          </p:nvSpPr>
          <p:spPr>
            <a:xfrm>
              <a:off x="6754079" y="1491809"/>
              <a:ext cx="1872208" cy="417997"/>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Дотации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87" name="Прямая со стрелкой 86"/>
            <p:cNvCxnSpPr/>
            <p:nvPr/>
          </p:nvCxnSpPr>
          <p:spPr>
            <a:xfrm>
              <a:off x="6372200" y="4085782"/>
              <a:ext cx="360042" cy="1"/>
            </a:xfrm>
            <a:prstGeom prst="straightConnector1">
              <a:avLst/>
            </a:prstGeom>
            <a:noFill/>
            <a:ln w="9525" cap="flat" cmpd="sng" algn="ctr">
              <a:solidFill>
                <a:srgbClr val="6076B4">
                  <a:shade val="95000"/>
                  <a:satMod val="105000"/>
                </a:srgbClr>
              </a:solidFill>
              <a:prstDash val="solid"/>
              <a:tailEnd type="arrow"/>
            </a:ln>
            <a:effectLst/>
          </p:spPr>
        </p:cxnSp>
      </p:grpSp>
      <p:sp>
        <p:nvSpPr>
          <p:cNvPr id="89" name="Скругленный прямоугольник 88"/>
          <p:cNvSpPr/>
          <p:nvPr/>
        </p:nvSpPr>
        <p:spPr>
          <a:xfrm>
            <a:off x="6541708" y="5633023"/>
            <a:ext cx="1872208" cy="737502"/>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200" b="1" i="0" u="none" strike="noStrike" kern="1200" cap="none" spc="0" normalizeH="0" baseline="0" noProof="0" dirty="0" smtClean="0">
                <a:ln>
                  <a:noFill/>
                </a:ln>
                <a:solidFill>
                  <a:sysClr val="window" lastClr="FFFFFF"/>
                </a:solidFill>
                <a:effectLst/>
                <a:uLnTx/>
                <a:uFillTx/>
                <a:latin typeface="Palatino Linotype"/>
                <a:ea typeface="+mn-ea"/>
                <a:cs typeface="+mn-cs"/>
              </a:rPr>
              <a:t>Прочие межбюджетные </a:t>
            </a:r>
            <a:r>
              <a:rPr kumimoji="0" lang="ru-RU" sz="1200" b="1" i="0" u="none" strike="noStrike" kern="1200" cap="none" spc="0" normalizeH="0" baseline="0" noProof="0" dirty="0">
                <a:ln>
                  <a:noFill/>
                </a:ln>
                <a:solidFill>
                  <a:sysClr val="window" lastClr="FFFFFF"/>
                </a:solidFill>
                <a:effectLst/>
                <a:uLnTx/>
                <a:uFillTx/>
                <a:latin typeface="Palatino Linotype"/>
                <a:ea typeface="+mn-ea"/>
                <a:cs typeface="+mn-cs"/>
              </a:rPr>
              <a:t>трансферты </a:t>
            </a: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cxnSp>
        <p:nvCxnSpPr>
          <p:cNvPr id="96" name="Прямая соединительная линия 95"/>
          <p:cNvCxnSpPr/>
          <p:nvPr/>
        </p:nvCxnSpPr>
        <p:spPr>
          <a:xfrm>
            <a:off x="6227077" y="4782966"/>
            <a:ext cx="0" cy="1123645"/>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Прямая со стрелкой 97"/>
          <p:cNvCxnSpPr/>
          <p:nvPr/>
        </p:nvCxnSpPr>
        <p:spPr>
          <a:xfrm>
            <a:off x="6227077" y="5906611"/>
            <a:ext cx="314631"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31476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229600" cy="1656184"/>
          </a:xfrm>
        </p:spPr>
        <p:txBody>
          <a:bodyPr>
            <a:noAutofit/>
          </a:bodyPr>
          <a:lstStyle/>
          <a:p>
            <a:r>
              <a:rPr lang="ru-RU" sz="1600" b="1" dirty="0" err="1">
                <a:solidFill>
                  <a:srgbClr val="333333"/>
                </a:solidFill>
                <a:latin typeface="Arial"/>
              </a:rPr>
              <a:t>Нало́г</a:t>
            </a:r>
            <a:r>
              <a:rPr lang="ru-RU" sz="1600" dirty="0">
                <a:solidFill>
                  <a:srgbClr val="333333"/>
                </a:solidFill>
                <a:latin typeface="Arial"/>
              </a:rPr>
              <a:t>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a:t>
            </a:r>
            <a:endParaRPr lang="ru-RU" sz="1600" dirty="0">
              <a:solidFill>
                <a:schemeClr val="tx1">
                  <a:lumMod val="95000"/>
                  <a:lumOff val="5000"/>
                </a:schemeClr>
              </a:solidFill>
            </a:endParaRPr>
          </a:p>
        </p:txBody>
      </p:sp>
      <p:sp>
        <p:nvSpPr>
          <p:cNvPr id="3" name="Скругленный прямоугольник 2"/>
          <p:cNvSpPr/>
          <p:nvPr/>
        </p:nvSpPr>
        <p:spPr>
          <a:xfrm>
            <a:off x="179512"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ФЕДЕРАЛЬНЫЕ </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4" name="Скругленный прямоугольник 3"/>
          <p:cNvSpPr/>
          <p:nvPr/>
        </p:nvSpPr>
        <p:spPr>
          <a:xfrm>
            <a:off x="3462386" y="1844824"/>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РЕГИОНАЛЬНЫЕ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5" name="Скругленный прямоугольник 4"/>
          <p:cNvSpPr/>
          <p:nvPr/>
        </p:nvSpPr>
        <p:spPr>
          <a:xfrm>
            <a:off x="6444208" y="1787910"/>
            <a:ext cx="2160240" cy="490006"/>
          </a:xfrm>
          <a:prstGeom prst="roundRect">
            <a:avLst/>
          </a:prstGeom>
          <a:solidFill>
            <a:srgbClr val="7030A0"/>
          </a:solidFill>
          <a:ln w="28575" cap="flat" cmpd="sng" algn="ctr">
            <a:solidFill>
              <a:srgbClr val="6076B4">
                <a:shade val="50000"/>
              </a:srgbClr>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smtClean="0">
                <a:ln>
                  <a:noFill/>
                </a:ln>
                <a:solidFill>
                  <a:sysClr val="window" lastClr="FFFFFF"/>
                </a:solidFill>
                <a:effectLst/>
                <a:uLnTx/>
                <a:uFillTx/>
                <a:latin typeface="Palatino Linotype"/>
                <a:ea typeface="+mn-ea"/>
                <a:cs typeface="+mn-cs"/>
              </a:rPr>
              <a:t>МЕСТНЫЕ</a:t>
            </a:r>
            <a:endParaRPr kumimoji="0" lang="ru-RU" sz="1600" b="0" i="0" u="none" strike="noStrike" kern="1200" cap="none" spc="0" normalizeH="0" baseline="0" noProof="0" dirty="0">
              <a:ln>
                <a:noFill/>
              </a:ln>
              <a:solidFill>
                <a:sysClr val="window" lastClr="FFFFFF"/>
              </a:solidFill>
              <a:effectLst/>
              <a:uLnTx/>
              <a:uFillTx/>
              <a:latin typeface="Palatino Linotype"/>
              <a:ea typeface="+mn-ea"/>
              <a:cs typeface="+mn-cs"/>
            </a:endParaRPr>
          </a:p>
        </p:txBody>
      </p:sp>
      <p:sp>
        <p:nvSpPr>
          <p:cNvPr id="6" name="Скругленный прямоугольник 5"/>
          <p:cNvSpPr/>
          <p:nvPr/>
        </p:nvSpPr>
        <p:spPr>
          <a:xfrm>
            <a:off x="1063477" y="2492896"/>
            <a:ext cx="6958058" cy="432048"/>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smtClean="0">
                <a:ln>
                  <a:noFill/>
                </a:ln>
                <a:solidFill>
                  <a:sysClr val="windowText" lastClr="000000"/>
                </a:solidFill>
                <a:effectLst/>
                <a:uLnTx/>
                <a:uFillTx/>
                <a:latin typeface="Palatino Linotype"/>
                <a:ea typeface="+mn-ea"/>
                <a:cs typeface="+mn-cs"/>
              </a:rPr>
              <a:t>Установлены Налоговым кодексом  РФ</a:t>
            </a:r>
            <a:endParaRPr kumimoji="0" lang="ru-RU" sz="2000" b="0" i="0" u="none" strike="noStrike" kern="1200" cap="none" spc="0" normalizeH="0" baseline="0" noProof="0" dirty="0">
              <a:ln>
                <a:noFill/>
              </a:ln>
              <a:solidFill>
                <a:sysClr val="windowText" lastClr="000000"/>
              </a:solidFill>
              <a:effectLst/>
              <a:uLnTx/>
              <a:uFillTx/>
              <a:latin typeface="Palatino Linotype"/>
              <a:ea typeface="+mn-ea"/>
              <a:cs typeface="+mn-cs"/>
            </a:endParaRPr>
          </a:p>
        </p:txBody>
      </p:sp>
      <p:sp>
        <p:nvSpPr>
          <p:cNvPr id="7" name="Скругленный прямоугольник 6"/>
          <p:cNvSpPr/>
          <p:nvPr/>
        </p:nvSpPr>
        <p:spPr>
          <a:xfrm>
            <a:off x="323528" y="3403900"/>
            <a:ext cx="2376264" cy="3133796"/>
          </a:xfrm>
          <a:prstGeom prst="roundRect">
            <a:avLst/>
          </a:prstGeom>
          <a:solidFill>
            <a:srgbClr val="92D050"/>
          </a:solidFill>
          <a:ln w="28575" cap="flat" cmpd="sng" algn="ctr">
            <a:solidFill>
              <a:srgbClr val="002060"/>
            </a:solidFill>
            <a:prstDash val="solid"/>
          </a:ln>
          <a:effectLst/>
        </p:spPr>
        <p:txBody>
          <a:bodyPr rtlCol="0" anchor="ct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sysClr val="window" lastClr="FFFFFF"/>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и обязательны к уплате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всей территории РФ,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доходы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физических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лиц;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прибыль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государственная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пошлина</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акцизы</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водный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0"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8" name="Подзаголовок 10"/>
          <p:cNvSpPr>
            <a:spLocks noGrp="1"/>
          </p:cNvSpPr>
          <p:nvPr/>
        </p:nvSpPr>
        <p:spPr>
          <a:xfrm>
            <a:off x="2915816" y="3368285"/>
            <a:ext cx="2476872" cy="3193452"/>
          </a:xfrm>
          <a:prstGeom prst="roundRect">
            <a:avLst/>
          </a:prstGeom>
          <a:solidFill>
            <a:srgbClr val="92D050"/>
          </a:solidFill>
          <a:ln w="28575" cap="flat" cmpd="sng" algn="ctr">
            <a:solidFill>
              <a:srgbClr val="002060"/>
            </a:solidFill>
            <a:prstDash val="solid"/>
          </a:ln>
          <a:effectLst/>
        </p:spPr>
        <p:txBody>
          <a:bodyPr vert="horz" lIns="91440" tIns="45720" rIns="91440" bIns="45720" rtlCol="0" anchor="ctr">
            <a:normAutofit/>
          </a:bodyPr>
          <a:lstStyle>
            <a:lvl1pPr marL="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Courier New" pitchFamily="49"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и </a:t>
            </a: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законами субъектов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Российской Федерации и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обязательны к уплате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территориях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соответствующих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субъектов РФ,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например: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налог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 имущество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организаций</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транспортный </a:t>
            </a:r>
            <a:r>
              <a:rPr kumimoji="0" lang="ru-RU" sz="1400" b="1" i="1"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rPr>
              <a:t>налог;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1400" b="1" i="1"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патенты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
        <p:nvSpPr>
          <p:cNvPr id="9" name="Подзаголовок 10"/>
          <p:cNvSpPr txBox="1">
            <a:spLocks/>
          </p:cNvSpPr>
          <p:nvPr/>
        </p:nvSpPr>
        <p:spPr>
          <a:xfrm>
            <a:off x="5704307" y="3344245"/>
            <a:ext cx="2857407" cy="3193451"/>
          </a:xfrm>
          <a:prstGeom prst="roundRect">
            <a:avLst/>
          </a:prstGeom>
          <a:solidFill>
            <a:srgbClr val="92D050"/>
          </a:solidFill>
          <a:ln w="28575" cap="flat" cmpd="sng" algn="ctr">
            <a:solidFill>
              <a:srgbClr val="00206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ru-RU"/>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smtClean="0">
                <a:ln>
                  <a:noFill/>
                </a:ln>
                <a:solidFill>
                  <a:sysClr val="windowText" lastClr="000000"/>
                </a:solidFill>
                <a:effectLst/>
                <a:uLnTx/>
                <a:uFillTx/>
                <a:latin typeface="Palatino Linotype"/>
                <a:ea typeface="+mn-ea"/>
                <a:cs typeface="+mn-cs"/>
              </a:rPr>
              <a:t>и </a:t>
            </a: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нормативными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правовыми актами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представительных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органов 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обязательны к уплате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 территориях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соответствующих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муниципальных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образований,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rPr>
              <a:t>например: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земельный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налог;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налог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на имущество </a:t>
            </a:r>
            <a:endParaRPr kumimoji="0" lang="ru-RU" sz="1400" b="1" i="0" u="none" strike="noStrike" kern="1200" cap="none" spc="0" normalizeH="0" baseline="0" noProof="0" dirty="0">
              <a:ln>
                <a:noFill/>
              </a:ln>
              <a:solidFill>
                <a:sysClr val="windowText" lastClr="000000"/>
              </a:solidFill>
              <a:effectLst/>
              <a:uLnTx/>
              <a:uFillTx/>
              <a:latin typeface="Palatino Linotyp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400" b="1" i="1" u="none" strike="noStrike" kern="1200" cap="none" spc="0" normalizeH="0" baseline="0" noProof="0" dirty="0" smtClean="0">
                <a:ln>
                  <a:noFill/>
                </a:ln>
                <a:solidFill>
                  <a:sysClr val="windowText" lastClr="000000"/>
                </a:solidFill>
                <a:effectLst/>
                <a:uLnTx/>
                <a:uFillTx/>
                <a:latin typeface="Palatino Linotype"/>
                <a:ea typeface="+mn-ea"/>
                <a:cs typeface="+mn-cs"/>
              </a:rPr>
              <a:t>      физических </a:t>
            </a:r>
            <a:r>
              <a:rPr kumimoji="0" lang="ru-RU" sz="1400" b="1" i="1" u="none" strike="noStrike" kern="1200" cap="none" spc="0" normalizeH="0" baseline="0" noProof="0" dirty="0">
                <a:ln>
                  <a:noFill/>
                </a:ln>
                <a:solidFill>
                  <a:sysClr val="windowText" lastClr="000000"/>
                </a:solidFill>
                <a:effectLst/>
                <a:uLnTx/>
                <a:uFillTx/>
                <a:latin typeface="Palatino Linotype"/>
                <a:ea typeface="+mn-ea"/>
                <a:cs typeface="+mn-cs"/>
              </a:rPr>
              <a:t>лиц </a:t>
            </a:r>
            <a:endParaRPr kumimoji="0" lang="ru-RU" sz="14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843397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36327166"/>
              </p:ext>
            </p:extLst>
          </p:nvPr>
        </p:nvGraphicFramePr>
        <p:xfrm>
          <a:off x="251520" y="1484784"/>
          <a:ext cx="4320480" cy="381642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a:xfrm>
            <a:off x="539552" y="332656"/>
            <a:ext cx="8229600" cy="1434488"/>
          </a:xfrm>
        </p:spPr>
        <p:txBody>
          <a:bodyPr>
            <a:normAutofit/>
          </a:bodyPr>
          <a:lstStyle/>
          <a:p>
            <a:r>
              <a:rPr lang="ru-RU" sz="2000" b="1" dirty="0" smtClean="0">
                <a:solidFill>
                  <a:srgbClr val="2F5897"/>
                </a:solidFill>
                <a:effectLst>
                  <a:outerShdw blurRad="63500" dist="38100" dir="5400000" algn="t" rotWithShape="0">
                    <a:prstClr val="black">
                      <a:alpha val="25000"/>
                    </a:prstClr>
                  </a:outerShdw>
                </a:effectLst>
                <a:latin typeface="Palatino Linotype"/>
              </a:rPr>
              <a:t>Динамика основных параметров </a:t>
            </a:r>
            <a:r>
              <a:rPr lang="ru-RU" sz="2000" b="1" dirty="0">
                <a:solidFill>
                  <a:srgbClr val="2F5897"/>
                </a:solidFill>
                <a:effectLst>
                  <a:outerShdw blurRad="63500" dist="38100" dir="5400000" algn="t" rotWithShape="0">
                    <a:prstClr val="black">
                      <a:alpha val="25000"/>
                    </a:prstClr>
                  </a:outerShdw>
                </a:effectLst>
                <a:latin typeface="Palatino Linotype"/>
              </a:rPr>
              <a:t>бюджета </a:t>
            </a:r>
            <a:r>
              <a:rPr lang="ru-RU" sz="2000" b="1" dirty="0" smtClean="0">
                <a:solidFill>
                  <a:srgbClr val="2F5897"/>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2024-2025 годах </a:t>
            </a:r>
            <a:br>
              <a:rPr lang="ru-RU" sz="2000" b="1" dirty="0" smtClean="0">
                <a:solidFill>
                  <a:srgbClr val="2F5897"/>
                </a:solidFill>
                <a:effectLst>
                  <a:outerShdw blurRad="63500" dist="38100" dir="5400000" algn="t" rotWithShape="0">
                    <a:prstClr val="black">
                      <a:alpha val="25000"/>
                    </a:prstClr>
                  </a:outerShdw>
                </a:effectLst>
                <a:latin typeface="Palatino Linotype"/>
              </a:rPr>
            </a:br>
            <a:r>
              <a:rPr lang="ru-RU" sz="1300" b="1" dirty="0" smtClean="0">
                <a:solidFill>
                  <a:srgbClr val="2F5897"/>
                </a:solidFill>
                <a:effectLst>
                  <a:outerShdw blurRad="63500" dist="38100" dir="5400000" algn="t" rotWithShape="0">
                    <a:prstClr val="black">
                      <a:alpha val="25000"/>
                    </a:prstClr>
                  </a:outerShdw>
                </a:effectLst>
                <a:latin typeface="Palatino Linotype"/>
              </a:rPr>
              <a:t>                                                                                                                                                                             (тыс. руб.)</a:t>
            </a:r>
            <a:endParaRPr lang="ru-RU" sz="1300" dirty="0"/>
          </a:p>
        </p:txBody>
      </p:sp>
      <p:graphicFrame>
        <p:nvGraphicFramePr>
          <p:cNvPr id="2" name="Диаграмма 1"/>
          <p:cNvGraphicFramePr/>
          <p:nvPr>
            <p:extLst>
              <p:ext uri="{D42A27DB-BD31-4B8C-83A1-F6EECF244321}">
                <p14:modId xmlns:p14="http://schemas.microsoft.com/office/powerpoint/2010/main" val="2102574998"/>
              </p:ext>
            </p:extLst>
          </p:nvPr>
        </p:nvGraphicFramePr>
        <p:xfrm>
          <a:off x="4644008" y="1412776"/>
          <a:ext cx="4248472" cy="525658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177091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338328"/>
            <a:ext cx="8229600" cy="1002440"/>
          </a:xfrm>
        </p:spPr>
        <p:txBody>
          <a:bodyPr>
            <a:normAutofit fontScale="90000"/>
          </a:bodyPr>
          <a:lstStyle/>
          <a:p>
            <a:r>
              <a:rPr lang="ru-RU" sz="2000" b="1" dirty="0" smtClean="0">
                <a:solidFill>
                  <a:schemeClr val="tx1"/>
                </a:solidFill>
                <a:effectLst>
                  <a:outerShdw blurRad="63500" dist="38100" dir="5400000" algn="t" rotWithShape="0">
                    <a:prstClr val="black">
                      <a:alpha val="25000"/>
                    </a:prstClr>
                  </a:outerShdw>
                </a:effectLst>
                <a:latin typeface="Palatino Linotype"/>
              </a:rPr>
              <a:t>Исполнение </a:t>
            </a:r>
            <a:r>
              <a:rPr lang="ru-RU" sz="2000" b="1" dirty="0">
                <a:solidFill>
                  <a:schemeClr val="tx1"/>
                </a:solidFill>
                <a:effectLst>
                  <a:outerShdw blurRad="63500" dist="38100" dir="5400000" algn="t" rotWithShape="0">
                    <a:prstClr val="black">
                      <a:alpha val="25000"/>
                    </a:prstClr>
                  </a:outerShdw>
                </a:effectLst>
                <a:latin typeface="Palatino Linotype"/>
              </a:rPr>
              <a:t>доходов </a:t>
            </a:r>
            <a:r>
              <a:rPr lang="ru-RU" sz="2000" b="1" dirty="0" smtClean="0">
                <a:solidFill>
                  <a:schemeClr val="tx1"/>
                </a:solidFill>
                <a:effectLst>
                  <a:outerShdw blurRad="63500" dist="38100" dir="5400000" algn="t" rotWithShape="0">
                    <a:prstClr val="black">
                      <a:alpha val="25000"/>
                    </a:prstClr>
                  </a:outerShdw>
                </a:effectLst>
                <a:latin typeface="Palatino Linotype"/>
              </a:rPr>
              <a:t>бюджета </a:t>
            </a:r>
            <a:r>
              <a:rPr lang="ru-RU" sz="2000" b="1" dirty="0">
                <a:solidFill>
                  <a:schemeClr val="tx1"/>
                </a:solidFill>
                <a:effectLst>
                  <a:outerShdw blurRad="63500" dist="38100" dir="5400000" algn="t" rotWithShape="0">
                    <a:prstClr val="black">
                      <a:alpha val="25000"/>
                    </a:prstClr>
                  </a:outerShdw>
                </a:effectLst>
                <a:latin typeface="Palatino Linotype"/>
              </a:rPr>
              <a:t>Мглинского муниципального района </a:t>
            </a:r>
            <a:r>
              <a:rPr lang="ru-RU" sz="2000" b="1" dirty="0" smtClean="0">
                <a:solidFill>
                  <a:schemeClr val="tx1"/>
                </a:solidFill>
                <a:effectLst>
                  <a:outerShdw blurRad="63500" dist="38100" dir="5400000" algn="t" rotWithShape="0">
                    <a:prstClr val="black">
                      <a:alpha val="25000"/>
                    </a:prstClr>
                  </a:outerShdw>
                </a:effectLst>
                <a:latin typeface="Palatino Linotype"/>
              </a:rPr>
              <a:t>                           Брянской области в 2025 году</a:t>
            </a:r>
            <a:r>
              <a:rPr lang="ru-RU" sz="2400" b="1" dirty="0" smtClean="0">
                <a:solidFill>
                  <a:schemeClr val="tx1"/>
                </a:solidFill>
                <a:effectLst>
                  <a:outerShdw blurRad="63500" dist="38100" dir="5400000" algn="t" rotWithShape="0">
                    <a:prstClr val="black">
                      <a:alpha val="25000"/>
                    </a:prstClr>
                  </a:outerShdw>
                </a:effectLst>
                <a:latin typeface="Palatino Linotype"/>
              </a:rPr>
              <a:t/>
            </a:r>
            <a:br>
              <a:rPr lang="ru-RU" sz="2400" b="1" dirty="0" smtClean="0">
                <a:solidFill>
                  <a:schemeClr val="tx1"/>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a:t>
            </a:r>
            <a:endParaRPr lang="ru-RU" sz="1600" dirty="0"/>
          </a:p>
        </p:txBody>
      </p:sp>
      <p:graphicFrame>
        <p:nvGraphicFramePr>
          <p:cNvPr id="7" name="Объект 6"/>
          <p:cNvGraphicFramePr>
            <a:graphicFrameLocks noGrp="1"/>
          </p:cNvGraphicFramePr>
          <p:nvPr>
            <p:ph idx="1"/>
            <p:extLst>
              <p:ext uri="{D42A27DB-BD31-4B8C-83A1-F6EECF244321}">
                <p14:modId xmlns:p14="http://schemas.microsoft.com/office/powerpoint/2010/main" val="1511765207"/>
              </p:ext>
            </p:extLst>
          </p:nvPr>
        </p:nvGraphicFramePr>
        <p:xfrm>
          <a:off x="395536" y="1052736"/>
          <a:ext cx="7992887" cy="4817230"/>
        </p:xfrm>
        <a:graphic>
          <a:graphicData uri="http://schemas.openxmlformats.org/drawingml/2006/table">
            <a:tbl>
              <a:tblPr firstRow="1" bandRow="1">
                <a:tableStyleId>{5C22544A-7EE6-4342-B048-85BDC9FD1C3A}</a:tableStyleId>
              </a:tblPr>
              <a:tblGrid>
                <a:gridCol w="4296177"/>
                <a:gridCol w="1176431"/>
                <a:gridCol w="1368152"/>
                <a:gridCol w="1152127"/>
              </a:tblGrid>
              <a:tr h="571783">
                <a:tc>
                  <a:txBody>
                    <a:bodyPr/>
                    <a:lstStyle/>
                    <a:p>
                      <a:pPr algn="ctr"/>
                      <a:r>
                        <a:rPr lang="ru-RU" sz="1000" dirty="0" smtClean="0"/>
                        <a:t>Наименование</a:t>
                      </a:r>
                      <a:endParaRPr lang="ru-RU" sz="1000" dirty="0"/>
                    </a:p>
                  </a:txBody>
                  <a:tcPr/>
                </a:tc>
                <a:tc>
                  <a:txBody>
                    <a:bodyPr/>
                    <a:lstStyle/>
                    <a:p>
                      <a:pPr algn="ctr"/>
                      <a:r>
                        <a:rPr lang="ru-RU" sz="1000" dirty="0" smtClean="0"/>
                        <a:t>Назначено</a:t>
                      </a:r>
                    </a:p>
                    <a:p>
                      <a:pPr algn="ctr"/>
                      <a:r>
                        <a:rPr kumimoji="0" lang="ru-RU" sz="800" b="1" i="0" u="none" strike="noStrike" kern="1200" cap="none" spc="0" normalizeH="0" baseline="0" noProof="0" dirty="0" smtClean="0">
                          <a:ln>
                            <a:noFill/>
                          </a:ln>
                          <a:solidFill>
                            <a:schemeClr val="bg1"/>
                          </a:solidFill>
                          <a:effectLst>
                            <a:outerShdw blurRad="63500" dist="38100" dir="5400000" algn="t" rotWithShape="0">
                              <a:prstClr val="black">
                                <a:alpha val="25000"/>
                              </a:prstClr>
                            </a:outerShdw>
                          </a:effectLst>
                          <a:uLnTx/>
                          <a:uFillTx/>
                          <a:latin typeface="Palatino Linotype"/>
                          <a:ea typeface="+mj-ea"/>
                          <a:cs typeface="+mj-cs"/>
                        </a:rPr>
                        <a:t>(тыс.руб.)</a:t>
                      </a:r>
                      <a:endParaRPr lang="ru-RU" sz="800" dirty="0">
                        <a:solidFill>
                          <a:schemeClr val="bg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000" b="1" i="0" u="none" strike="noStrike" kern="1200" cap="none" spc="0" normalizeH="0" baseline="0" noProof="0" dirty="0" smtClean="0">
                          <a:ln>
                            <a:noFill/>
                          </a:ln>
                          <a:solidFill>
                            <a:prstClr val="white"/>
                          </a:solidFill>
                          <a:effectLst/>
                          <a:uLnTx/>
                          <a:uFillTx/>
                          <a:latin typeface="+mn-lt"/>
                          <a:ea typeface="+mn-ea"/>
                          <a:cs typeface="+mn-cs"/>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endParaRPr lang="ru-RU" sz="1000" dirty="0"/>
                    </a:p>
                  </a:txBody>
                  <a:tcPr/>
                </a:tc>
                <a:tc>
                  <a:txBody>
                    <a:bodyPr/>
                    <a:lstStyle/>
                    <a:p>
                      <a:pPr algn="ctr"/>
                      <a:r>
                        <a:rPr lang="ru-RU" sz="1000" dirty="0" smtClean="0"/>
                        <a:t>% Исполнения </a:t>
                      </a:r>
                      <a:endParaRPr lang="ru-RU" sz="1000" dirty="0"/>
                    </a:p>
                  </a:txBody>
                  <a:tcPr/>
                </a:tc>
              </a:tr>
              <a:tr h="403808">
                <a:tc>
                  <a:txBody>
                    <a:bodyPr/>
                    <a:lstStyle/>
                    <a:p>
                      <a:r>
                        <a:rPr lang="ru-RU" sz="1000" b="1" i="0" u="none" strike="noStrike" kern="1200" baseline="0" dirty="0" smtClean="0">
                          <a:solidFill>
                            <a:schemeClr val="dk1"/>
                          </a:solidFill>
                          <a:latin typeface="+mn-lt"/>
                          <a:ea typeface="+mn-ea"/>
                          <a:cs typeface="+mn-cs"/>
                        </a:rPr>
                        <a:t>Налоговые доходы, (всего)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135 051,3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141</a:t>
                      </a:r>
                      <a:r>
                        <a:rPr lang="ru-RU" sz="1000" baseline="0" dirty="0" smtClean="0">
                          <a:solidFill>
                            <a:schemeClr val="tx1"/>
                          </a:solidFill>
                          <a:latin typeface="Candara" panose="020E0502030303020204" pitchFamily="34" charset="0"/>
                          <a:cs typeface="Times New Roman" panose="02020603050405020304" pitchFamily="18" charset="0"/>
                        </a:rPr>
                        <a:t> 853,0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105,0</a:t>
                      </a:r>
                      <a:endParaRPr lang="ru-RU" sz="1000" dirty="0">
                        <a:solidFill>
                          <a:schemeClr val="tx1"/>
                        </a:solidFill>
                        <a:latin typeface="Candara" panose="020E0502030303020204" pitchFamily="34" charset="0"/>
                        <a:cs typeface="Times New Roman" panose="02020603050405020304" pitchFamily="18" charset="0"/>
                      </a:endParaRPr>
                    </a:p>
                  </a:txBody>
                  <a:tcPr/>
                </a:tc>
              </a:tr>
              <a:tr h="392561">
                <a:tc>
                  <a:txBody>
                    <a:bodyPr/>
                    <a:lstStyle/>
                    <a:p>
                      <a:r>
                        <a:rPr lang="ru-RU" sz="1000" b="0" i="0" u="none" strike="noStrike" kern="1200" baseline="0" dirty="0" smtClean="0">
                          <a:solidFill>
                            <a:schemeClr val="dk1"/>
                          </a:solidFill>
                          <a:latin typeface="+mn-lt"/>
                          <a:ea typeface="+mn-ea"/>
                          <a:cs typeface="+mn-cs"/>
                        </a:rPr>
                        <a:t>Налоги на доходы (НДФЛ)</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108 564,5</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114 824,3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105,8</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dirty="0" smtClean="0">
                          <a:latin typeface="+mn-lt"/>
                        </a:rPr>
                        <a:t>Акцизы на нефтепродукты</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20 </a:t>
                      </a:r>
                      <a:r>
                        <a:rPr lang="ru-RU" sz="1000" dirty="0" smtClean="0">
                          <a:solidFill>
                            <a:schemeClr val="tx1"/>
                          </a:solidFill>
                          <a:latin typeface="Candara" panose="020E0502030303020204" pitchFamily="34" charset="0"/>
                          <a:cs typeface="Times New Roman" panose="02020603050405020304" pitchFamily="18" charset="0"/>
                        </a:rPr>
                        <a:t>725,8</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20 461,6</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98,7</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Налоги на совокупный доход (ЕНВД, с/х, патенты)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a:t>
                      </a:r>
                      <a:r>
                        <a:rPr lang="ru-RU" sz="1000" baseline="0" dirty="0" smtClean="0">
                          <a:solidFill>
                            <a:schemeClr val="tx1"/>
                          </a:solidFill>
                          <a:latin typeface="Candara" panose="020E0502030303020204" pitchFamily="34" charset="0"/>
                          <a:cs typeface="Times New Roman" panose="02020603050405020304" pitchFamily="18" charset="0"/>
                        </a:rPr>
                        <a:t> 711,0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3 485,3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128,6</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0" i="0" u="none" strike="noStrike" kern="1200" baseline="0" dirty="0" smtClean="0">
                          <a:solidFill>
                            <a:schemeClr val="dk1"/>
                          </a:solidFill>
                          <a:latin typeface="+mn-lt"/>
                          <a:ea typeface="+mn-ea"/>
                          <a:cs typeface="+mn-cs"/>
                        </a:rPr>
                        <a:t>Прочие налоги  (госпошлина)</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3 050,0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3 081,8</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101</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Неналоговые доходы, (всего) </a:t>
                      </a:r>
                      <a:r>
                        <a:rPr lang="ru-RU" sz="1000" b="0" i="0" u="none" strike="noStrike" kern="1200" baseline="0" dirty="0" smtClean="0">
                          <a:solidFill>
                            <a:schemeClr val="dk1"/>
                          </a:solidFill>
                          <a:latin typeface="+mn-lt"/>
                          <a:ea typeface="+mn-ea"/>
                          <a:cs typeface="+mn-cs"/>
                        </a:rPr>
                        <a:t>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17 667,0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5</a:t>
                      </a:r>
                      <a:r>
                        <a:rPr lang="ru-RU" sz="1000" baseline="0" dirty="0" smtClean="0">
                          <a:solidFill>
                            <a:schemeClr val="tx1"/>
                          </a:solidFill>
                          <a:latin typeface="Candara" panose="020E0502030303020204" pitchFamily="34" charset="0"/>
                          <a:cs typeface="Times New Roman" panose="02020603050405020304" pitchFamily="18" charset="0"/>
                        </a:rPr>
                        <a:t> 690,1</a:t>
                      </a:r>
                      <a:endParaRPr lang="ru-RU" sz="1000" dirty="0" smtClean="0">
                        <a:solidFill>
                          <a:schemeClr val="tx1"/>
                        </a:solidFill>
                        <a:latin typeface="Candara" panose="020E0502030303020204" pitchFamily="34" charset="0"/>
                        <a:cs typeface="Times New Roman" panose="02020603050405020304" pitchFamily="18" charset="0"/>
                      </a:endParaRPr>
                    </a:p>
                    <a:p>
                      <a:pPr algn="r"/>
                      <a:endParaRPr lang="ru-RU" sz="1000" dirty="0">
                        <a:solidFill>
                          <a:srgbClr val="FF0000"/>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32,2</a:t>
                      </a:r>
                      <a:endParaRPr lang="ru-RU" sz="1000" dirty="0">
                        <a:solidFill>
                          <a:schemeClr val="tx1"/>
                        </a:solidFill>
                        <a:latin typeface="Candara" panose="020E0502030303020204" pitchFamily="34" charset="0"/>
                        <a:cs typeface="Times New Roman" panose="02020603050405020304" pitchFamily="18" charset="0"/>
                      </a:endParaRPr>
                    </a:p>
                  </a:txBody>
                  <a:tcPr/>
                </a:tc>
              </a:tr>
              <a:tr h="571783">
                <a:tc>
                  <a:txBody>
                    <a:bodyPr/>
                    <a:lstStyle/>
                    <a:p>
                      <a:r>
                        <a:rPr lang="ru-RU" sz="1000" b="0" i="0" u="none" strike="noStrike" kern="1200" baseline="0" dirty="0" smtClean="0">
                          <a:solidFill>
                            <a:schemeClr val="dk1"/>
                          </a:solidFill>
                          <a:latin typeface="+mn-lt"/>
                          <a:ea typeface="+mn-ea"/>
                          <a:cs typeface="+mn-cs"/>
                        </a:rPr>
                        <a:t>Доходы от использования имущества, </a:t>
                      </a:r>
                    </a:p>
                    <a:p>
                      <a:r>
                        <a:rPr lang="ru-RU" sz="1000" b="0" i="0" u="none" strike="noStrike" kern="1200" baseline="0" dirty="0" smtClean="0">
                          <a:solidFill>
                            <a:schemeClr val="dk1"/>
                          </a:solidFill>
                          <a:latin typeface="+mn-lt"/>
                          <a:ea typeface="+mn-ea"/>
                          <a:cs typeface="+mn-cs"/>
                        </a:rPr>
                        <a:t>находящегося в муниципальной </a:t>
                      </a:r>
                    </a:p>
                    <a:p>
                      <a:r>
                        <a:rPr lang="ru-RU" sz="1000" b="0" i="0" u="none" strike="noStrike" kern="1200" baseline="0" dirty="0" smtClean="0">
                          <a:solidFill>
                            <a:schemeClr val="dk1"/>
                          </a:solidFill>
                          <a:latin typeface="+mn-lt"/>
                          <a:ea typeface="+mn-ea"/>
                          <a:cs typeface="+mn-cs"/>
                        </a:rPr>
                        <a:t>собственности </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2 527,0</a:t>
                      </a:r>
                      <a:endParaRPr lang="ru-RU" sz="1000" dirty="0" smtClean="0">
                        <a:solidFill>
                          <a:schemeClr val="tx1"/>
                        </a:solidFill>
                        <a:latin typeface="Candara" panose="020E0502030303020204" pitchFamily="34" charset="0"/>
                        <a:cs typeface="Times New Roman" panose="02020603050405020304" pitchFamily="18" charset="0"/>
                      </a:endParaRPr>
                    </a:p>
                    <a:p>
                      <a:pPr algn="r"/>
                      <a:endParaRPr lang="ru-RU" sz="1000" dirty="0">
                        <a:solidFill>
                          <a:srgbClr val="FF0000"/>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2 867,0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113,4</a:t>
                      </a:r>
                      <a:endParaRPr lang="ru-RU" sz="1000" dirty="0">
                        <a:solidFill>
                          <a:schemeClr val="tx1"/>
                        </a:solidFill>
                        <a:latin typeface="Candara" panose="020E0502030303020204" pitchFamily="34" charset="0"/>
                        <a:cs typeface="Times New Roman" panose="02020603050405020304" pitchFamily="18" charset="0"/>
                      </a:endParaRPr>
                    </a:p>
                  </a:txBody>
                  <a:tcPr/>
                </a:tc>
              </a:tr>
              <a:tr h="546581">
                <a:tc>
                  <a:txBody>
                    <a:bodyPr/>
                    <a:lstStyle/>
                    <a:p>
                      <a:r>
                        <a:rPr lang="ru-RU" sz="1000" b="0" i="0" u="none" strike="noStrike" kern="1200" baseline="0" dirty="0" smtClean="0">
                          <a:solidFill>
                            <a:schemeClr val="dk1"/>
                          </a:solidFill>
                          <a:latin typeface="+mn-lt"/>
                          <a:ea typeface="+mn-ea"/>
                          <a:cs typeface="+mn-cs"/>
                        </a:rPr>
                        <a:t>Прочие неналоговые доходы (доходы от оказания платных услуг, штрафные санкции, плата за негативное воздействие на окружающую </a:t>
                      </a:r>
                      <a:r>
                        <a:rPr lang="ru-RU" sz="1000" b="0" i="0" u="none" strike="noStrike" kern="1200" baseline="0" dirty="0" err="1" smtClean="0">
                          <a:solidFill>
                            <a:schemeClr val="dk1"/>
                          </a:solidFill>
                          <a:latin typeface="+mn-lt"/>
                          <a:ea typeface="+mn-ea"/>
                          <a:cs typeface="+mn-cs"/>
                        </a:rPr>
                        <a:t>среду,доходы</a:t>
                      </a:r>
                      <a:r>
                        <a:rPr lang="ru-RU" sz="1000" b="0" i="0" u="none" strike="noStrike" kern="1200" baseline="0" dirty="0" smtClean="0">
                          <a:solidFill>
                            <a:schemeClr val="dk1"/>
                          </a:solidFill>
                          <a:latin typeface="+mn-lt"/>
                          <a:ea typeface="+mn-ea"/>
                          <a:cs typeface="+mn-cs"/>
                        </a:rPr>
                        <a:t> от продажи земли)</a:t>
                      </a:r>
                      <a:endParaRPr lang="ru-RU" sz="1000" dirty="0">
                        <a:latin typeface="+mn-lt"/>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15 140,00</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2 823,1</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18,6</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Безвозмездные поступления </a:t>
                      </a:r>
                      <a:endParaRPr lang="ru-RU" sz="1000" dirty="0"/>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404 434,3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382 664,3</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94,6</a:t>
                      </a:r>
                      <a:endParaRPr lang="ru-RU" sz="1000" dirty="0">
                        <a:solidFill>
                          <a:schemeClr val="tx1"/>
                        </a:solidFill>
                        <a:latin typeface="Candara" panose="020E0502030303020204" pitchFamily="34" charset="0"/>
                        <a:cs typeface="Times New Roman" panose="02020603050405020304" pitchFamily="18" charset="0"/>
                      </a:endParaRPr>
                    </a:p>
                  </a:txBody>
                  <a:tcPr/>
                </a:tc>
              </a:tr>
              <a:tr h="386483">
                <a:tc>
                  <a:txBody>
                    <a:bodyPr/>
                    <a:lstStyle/>
                    <a:p>
                      <a:r>
                        <a:rPr lang="ru-RU" sz="1000" b="1" i="0" u="none" strike="noStrike" kern="1200" baseline="0" dirty="0" smtClean="0">
                          <a:solidFill>
                            <a:schemeClr val="dk1"/>
                          </a:solidFill>
                          <a:latin typeface="+mn-lt"/>
                          <a:ea typeface="+mn-ea"/>
                          <a:cs typeface="+mn-cs"/>
                        </a:rPr>
                        <a:t>ВСЕГО ДОХОДОВ </a:t>
                      </a:r>
                      <a:endParaRPr lang="ru-RU" sz="1000" dirty="0"/>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557 152,6</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530 207,4</a:t>
                      </a:r>
                      <a:endParaRPr lang="ru-RU" sz="1000" dirty="0">
                        <a:solidFill>
                          <a:schemeClr val="tx1"/>
                        </a:solidFill>
                        <a:latin typeface="Candara" panose="020E0502030303020204" pitchFamily="34" charset="0"/>
                        <a:cs typeface="Times New Roman" panose="02020603050405020304" pitchFamily="18" charset="0"/>
                      </a:endParaRPr>
                    </a:p>
                  </a:txBody>
                  <a:tcPr/>
                </a:tc>
                <a:tc>
                  <a:txBody>
                    <a:bodyPr/>
                    <a:lstStyle/>
                    <a:p>
                      <a:pPr algn="r"/>
                      <a:r>
                        <a:rPr lang="ru-RU" sz="1000" dirty="0" smtClean="0">
                          <a:solidFill>
                            <a:schemeClr val="tx1"/>
                          </a:solidFill>
                          <a:latin typeface="Candara" panose="020E0502030303020204" pitchFamily="34" charset="0"/>
                          <a:cs typeface="Times New Roman" panose="02020603050405020304" pitchFamily="18" charset="0"/>
                        </a:rPr>
                        <a:t>95,1</a:t>
                      </a:r>
                      <a:endParaRPr lang="ru-RU" sz="1000" dirty="0">
                        <a:solidFill>
                          <a:schemeClr val="tx1"/>
                        </a:solidFill>
                        <a:latin typeface="Candara" panose="020E050203030302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4482968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77296159"/>
              </p:ext>
            </p:extLst>
          </p:nvPr>
        </p:nvGraphicFramePr>
        <p:xfrm>
          <a:off x="971600" y="2636912"/>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a:solidFill>
                  <a:schemeClr val="tx1"/>
                </a:solidFill>
                <a:effectLst>
                  <a:outerShdw blurRad="63500" dist="38100" dir="5400000" algn="t" rotWithShape="0">
                    <a:prstClr val="black">
                      <a:alpha val="25000"/>
                    </a:prstClr>
                  </a:outerShdw>
                </a:effectLst>
                <a:latin typeface="Palatino Linotype"/>
              </a:rPr>
              <a:t>Структура</a:t>
            </a:r>
            <a:r>
              <a:rPr lang="ru-RU" sz="1600" b="1" dirty="0">
                <a:solidFill>
                  <a:schemeClr val="tx1"/>
                </a:solidFill>
                <a:effectLst>
                  <a:outerShdw blurRad="63500" dist="38100" dir="5400000" algn="t" rotWithShape="0">
                    <a:prstClr val="black">
                      <a:alpha val="25000"/>
                    </a:prstClr>
                  </a:outerShdw>
                </a:effectLst>
                <a:latin typeface="Palatino Linotype"/>
              </a:rPr>
              <a:t> налоговых 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в  2024 году </a:t>
            </a:r>
            <a:endParaRPr lang="ru-RU" sz="1600" dirty="0"/>
          </a:p>
        </p:txBody>
      </p:sp>
    </p:spTree>
    <p:extLst>
      <p:ext uri="{BB962C8B-B14F-4D97-AF65-F5344CB8AC3E}">
        <p14:creationId xmlns:p14="http://schemas.microsoft.com/office/powerpoint/2010/main" val="38306737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01910179"/>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не</a:t>
            </a:r>
            <a:r>
              <a:rPr lang="ru-RU" sz="1600" b="1" dirty="0" smtClean="0">
                <a:solidFill>
                  <a:schemeClr val="tx1"/>
                </a:solidFill>
                <a:effectLst>
                  <a:outerShdw blurRad="63500" dist="38100" dir="5400000" algn="t" rotWithShape="0">
                    <a:prstClr val="black">
                      <a:alpha val="25000"/>
                    </a:prstClr>
                  </a:outerShdw>
                </a:effectLst>
                <a:latin typeface="Palatino Linotype"/>
              </a:rPr>
              <a:t>налоговых </a:t>
            </a:r>
            <a:r>
              <a:rPr lang="ru-RU" sz="1600" b="1" dirty="0">
                <a:solidFill>
                  <a:schemeClr val="tx1"/>
                </a:solidFill>
                <a:effectLst>
                  <a:outerShdw blurRad="63500" dist="38100" dir="5400000" algn="t" rotWithShape="0">
                    <a:prstClr val="black">
                      <a:alpha val="25000"/>
                    </a:prstClr>
                  </a:outerShdw>
                </a:effectLst>
                <a:latin typeface="Palatino Linotype"/>
              </a:rPr>
              <a:t>доходов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2024 году </a:t>
            </a:r>
            <a:endParaRPr lang="ru-RU" sz="1600" dirty="0"/>
          </a:p>
        </p:txBody>
      </p:sp>
    </p:spTree>
    <p:extLst>
      <p:ext uri="{BB962C8B-B14F-4D97-AF65-F5344CB8AC3E}">
        <p14:creationId xmlns:p14="http://schemas.microsoft.com/office/powerpoint/2010/main" val="23713575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39928499"/>
              </p:ext>
            </p:extLst>
          </p:nvPr>
        </p:nvGraphicFramePr>
        <p:xfrm>
          <a:off x="467546" y="1196752"/>
          <a:ext cx="7992886" cy="4896545"/>
        </p:xfrm>
        <a:graphic>
          <a:graphicData uri="http://schemas.openxmlformats.org/drawingml/2006/table">
            <a:tbl>
              <a:tblPr firstRow="1" bandRow="1">
                <a:tableStyleId>{5C22544A-7EE6-4342-B048-85BDC9FD1C3A}</a:tableStyleId>
              </a:tblPr>
              <a:tblGrid>
                <a:gridCol w="3300364"/>
                <a:gridCol w="2028226"/>
                <a:gridCol w="1080120"/>
                <a:gridCol w="1584176"/>
              </a:tblGrid>
              <a:tr h="641133">
                <a:tc>
                  <a:txBody>
                    <a:bodyPr/>
                    <a:lstStyle/>
                    <a:p>
                      <a:pPr algn="ctr"/>
                      <a:r>
                        <a:rPr lang="ru-RU" sz="1200" dirty="0" smtClean="0"/>
                        <a:t>Наименование показателя</a:t>
                      </a:r>
                      <a:endParaRPr lang="ru-RU" sz="1200" dirty="0"/>
                    </a:p>
                  </a:txBody>
                  <a:tcPr/>
                </a:tc>
                <a:tc>
                  <a:txBody>
                    <a:bodyPr/>
                    <a:lstStyle/>
                    <a:p>
                      <a:pPr algn="ctr"/>
                      <a:r>
                        <a:rPr lang="ru-RU" sz="1200" dirty="0" smtClean="0"/>
                        <a:t>Назначено</a:t>
                      </a:r>
                    </a:p>
                    <a:p>
                      <a:pPr algn="ctr"/>
                      <a:r>
                        <a:rPr lang="ru-RU" sz="1200" dirty="0" smtClean="0"/>
                        <a:t>(тыс.</a:t>
                      </a:r>
                      <a:r>
                        <a:rPr lang="ru-RU" sz="1200" baseline="0" dirty="0" smtClean="0"/>
                        <a:t> руб.)</a:t>
                      </a:r>
                      <a:endParaRPr lang="ru-RU" sz="1200" dirty="0"/>
                    </a:p>
                  </a:txBody>
                  <a:tcPr/>
                </a:tc>
                <a:tc>
                  <a:txBody>
                    <a:bodyPr/>
                    <a:lstStyle/>
                    <a:p>
                      <a:pPr algn="ctr"/>
                      <a:r>
                        <a:rPr lang="ru-RU" sz="1200" dirty="0" smtClean="0"/>
                        <a:t>Исполнено</a:t>
                      </a:r>
                    </a:p>
                    <a:p>
                      <a:pPr algn="ctr"/>
                      <a:r>
                        <a:rPr lang="ru-RU" sz="1200" dirty="0" smtClean="0"/>
                        <a:t>(тыс. руб.)</a:t>
                      </a:r>
                      <a:endParaRPr lang="ru-RU" sz="1200" dirty="0"/>
                    </a:p>
                  </a:txBody>
                  <a:tcPr/>
                </a:tc>
                <a:tc>
                  <a:txBody>
                    <a:bodyPr/>
                    <a:lstStyle/>
                    <a:p>
                      <a:pPr algn="ctr"/>
                      <a:r>
                        <a:rPr lang="ru-RU" sz="1200" baseline="0" dirty="0" smtClean="0"/>
                        <a:t> Процент исполнения (%)</a:t>
                      </a:r>
                      <a:endParaRPr lang="ru-RU" sz="1200" dirty="0"/>
                    </a:p>
                  </a:txBody>
                  <a:tcPr/>
                </a:tc>
              </a:tr>
              <a:tr h="260581">
                <a:tc>
                  <a:txBody>
                    <a:bodyPr/>
                    <a:lstStyle/>
                    <a:p>
                      <a:r>
                        <a:rPr lang="ru-RU" sz="800" b="1" dirty="0" smtClean="0">
                          <a:latin typeface="+mn-lt"/>
                        </a:rPr>
                        <a:t>БЕЗВОЗМЕЗДНЫЕ ПОСТУПЛЕНИЯ</a:t>
                      </a:r>
                      <a:endParaRPr lang="ru-RU" sz="800" b="1" dirty="0">
                        <a:latin typeface="+mn-lt"/>
                      </a:endParaRPr>
                    </a:p>
                  </a:txBody>
                  <a:tcPr/>
                </a:tc>
                <a:tc>
                  <a:txBody>
                    <a:bodyPr/>
                    <a:lstStyle/>
                    <a:p>
                      <a:pPr algn="r"/>
                      <a:r>
                        <a:rPr lang="ru-RU" sz="1000" dirty="0" smtClean="0">
                          <a:solidFill>
                            <a:schemeClr val="tx1"/>
                          </a:solidFill>
                        </a:rPr>
                        <a:t>459 381,9</a:t>
                      </a:r>
                      <a:endParaRPr lang="ru-RU" sz="1000" dirty="0">
                        <a:solidFill>
                          <a:schemeClr val="tx1"/>
                        </a:solidFill>
                      </a:endParaRPr>
                    </a:p>
                  </a:txBody>
                  <a:tcPr/>
                </a:tc>
                <a:tc>
                  <a:txBody>
                    <a:bodyPr/>
                    <a:lstStyle/>
                    <a:p>
                      <a:pPr algn="r"/>
                      <a:r>
                        <a:rPr lang="ru-RU" sz="1000" dirty="0" smtClean="0">
                          <a:solidFill>
                            <a:schemeClr val="tx1"/>
                          </a:solidFill>
                        </a:rPr>
                        <a:t>414 517,2</a:t>
                      </a:r>
                    </a:p>
                  </a:txBody>
                  <a:tcPr/>
                </a:tc>
                <a:tc>
                  <a:txBody>
                    <a:bodyPr/>
                    <a:lstStyle/>
                    <a:p>
                      <a:pPr algn="r"/>
                      <a:r>
                        <a:rPr lang="ru-RU" sz="1000" dirty="0" smtClean="0">
                          <a:solidFill>
                            <a:schemeClr val="tx1"/>
                          </a:solidFill>
                        </a:rPr>
                        <a:t>90,2</a:t>
                      </a:r>
                      <a:endParaRPr lang="ru-RU" sz="1000" dirty="0">
                        <a:solidFill>
                          <a:schemeClr val="tx1"/>
                        </a:solidFill>
                      </a:endParaRPr>
                    </a:p>
                  </a:txBody>
                  <a:tcPr/>
                </a:tc>
              </a:tr>
              <a:tr h="396301">
                <a:tc>
                  <a:txBody>
                    <a:bodyPr/>
                    <a:lstStyle/>
                    <a:p>
                      <a:r>
                        <a:rPr lang="ru-RU" sz="800" dirty="0" smtClean="0">
                          <a:latin typeface="+mn-lt"/>
                        </a:rPr>
                        <a:t>ДОТАЦИИ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solidFill>
                            <a:schemeClr val="tx1"/>
                          </a:solidFill>
                        </a:rPr>
                        <a:t>87 469,0</a:t>
                      </a:r>
                      <a:endParaRPr lang="ru-RU" sz="1000" dirty="0">
                        <a:solidFill>
                          <a:schemeClr val="tx1"/>
                        </a:solidFill>
                      </a:endParaRPr>
                    </a:p>
                  </a:txBody>
                  <a:tcPr/>
                </a:tc>
                <a:tc>
                  <a:txBody>
                    <a:bodyPr/>
                    <a:lstStyle/>
                    <a:p>
                      <a:pPr algn="r"/>
                      <a:r>
                        <a:rPr lang="ru-RU" sz="1000" dirty="0" smtClean="0">
                          <a:solidFill>
                            <a:schemeClr val="tx1"/>
                          </a:solidFill>
                        </a:rPr>
                        <a:t>87 469,0</a:t>
                      </a:r>
                    </a:p>
                  </a:txBody>
                  <a:tcPr/>
                </a:tc>
                <a:tc>
                  <a:txBody>
                    <a:bodyPr/>
                    <a:lstStyle/>
                    <a:p>
                      <a:pPr algn="r"/>
                      <a:r>
                        <a:rPr lang="ru-RU" sz="1000" dirty="0" smtClean="0">
                          <a:solidFill>
                            <a:schemeClr val="tx1"/>
                          </a:solidFill>
                        </a:rPr>
                        <a:t>100,0</a:t>
                      </a:r>
                      <a:endParaRPr lang="ru-RU" sz="1000" dirty="0">
                        <a:solidFill>
                          <a:schemeClr val="tx1"/>
                        </a:solidFill>
                      </a:endParaRPr>
                    </a:p>
                  </a:txBody>
                  <a:tcPr/>
                </a:tc>
              </a:tr>
              <a:tr h="396301">
                <a:tc>
                  <a:txBody>
                    <a:bodyPr/>
                    <a:lstStyle/>
                    <a:p>
                      <a:pPr algn="r"/>
                      <a:r>
                        <a:rPr lang="ru-RU" sz="800" i="1" dirty="0" smtClean="0">
                          <a:latin typeface="+mn-lt"/>
                        </a:rPr>
                        <a:t>доля, %</a:t>
                      </a:r>
                      <a:endParaRPr lang="ru-RU" sz="800" i="1" dirty="0">
                        <a:latin typeface="+mn-lt"/>
                      </a:endParaRPr>
                    </a:p>
                  </a:txBody>
                  <a:tcPr/>
                </a:tc>
                <a:tc>
                  <a:txBody>
                    <a:bodyPr/>
                    <a:lstStyle/>
                    <a:p>
                      <a:pPr algn="r"/>
                      <a:r>
                        <a:rPr lang="ru-RU" sz="1000" dirty="0" smtClean="0">
                          <a:solidFill>
                            <a:srgbClr val="FF0000"/>
                          </a:solidFill>
                        </a:rPr>
                        <a:t>19,0</a:t>
                      </a:r>
                      <a:endParaRPr lang="ru-RU" sz="1000" dirty="0">
                        <a:solidFill>
                          <a:srgbClr val="FF0000"/>
                        </a:solidFill>
                      </a:endParaRPr>
                    </a:p>
                  </a:txBody>
                  <a:tcPr/>
                </a:tc>
                <a:tc>
                  <a:txBody>
                    <a:bodyPr/>
                    <a:lstStyle/>
                    <a:p>
                      <a:pPr algn="r"/>
                      <a:r>
                        <a:rPr lang="ru-RU" sz="1000" dirty="0" smtClean="0">
                          <a:solidFill>
                            <a:srgbClr val="FF0000"/>
                          </a:solidFill>
                        </a:rPr>
                        <a:t>21,0</a:t>
                      </a:r>
                      <a:endParaRPr lang="ru-RU" sz="1000" dirty="0">
                        <a:solidFill>
                          <a:srgbClr val="FF0000"/>
                        </a:solidFill>
                      </a:endParaRPr>
                    </a:p>
                  </a:txBody>
                  <a:tcPr/>
                </a:tc>
                <a:tc>
                  <a:txBody>
                    <a:bodyPr/>
                    <a:lstStyle/>
                    <a:p>
                      <a:pPr algn="r"/>
                      <a:endParaRPr lang="ru-RU" sz="1000" dirty="0">
                        <a:solidFill>
                          <a:srgbClr val="FF0000"/>
                        </a:solidFill>
                      </a:endParaRPr>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ВЫРАВНИВАНИЕ БЮДЖЕТНОЙ ОБЕСПЕЧЕННОСТИ</a:t>
                      </a:r>
                      <a:endParaRPr lang="ru-RU" sz="800" dirty="0">
                        <a:latin typeface="+mn-lt"/>
                      </a:endParaRPr>
                    </a:p>
                  </a:txBody>
                  <a:tcPr/>
                </a:tc>
                <a:tc>
                  <a:txBody>
                    <a:bodyPr/>
                    <a:lstStyle/>
                    <a:p>
                      <a:pPr algn="r"/>
                      <a:r>
                        <a:rPr lang="ru-RU" sz="1000" dirty="0" smtClean="0">
                          <a:solidFill>
                            <a:schemeClr val="tx1"/>
                          </a:solidFill>
                        </a:rPr>
                        <a:t>62 337,0</a:t>
                      </a:r>
                      <a:endParaRPr lang="ru-RU" sz="1000" dirty="0">
                        <a:solidFill>
                          <a:schemeClr val="tx1"/>
                        </a:solidFill>
                      </a:endParaRPr>
                    </a:p>
                  </a:txBody>
                  <a:tcPr/>
                </a:tc>
                <a:tc>
                  <a:txBody>
                    <a:bodyPr/>
                    <a:lstStyle/>
                    <a:p>
                      <a:pPr algn="r"/>
                      <a:r>
                        <a:rPr lang="ru-RU" sz="1000" dirty="0" smtClean="0">
                          <a:solidFill>
                            <a:schemeClr val="tx1"/>
                          </a:solidFill>
                        </a:rPr>
                        <a:t>62 337,0</a:t>
                      </a:r>
                    </a:p>
                  </a:txBody>
                  <a:tcPr/>
                </a:tc>
                <a:tc>
                  <a:txBody>
                    <a:bodyPr/>
                    <a:lstStyle/>
                    <a:p>
                      <a:pPr algn="r"/>
                      <a:r>
                        <a:rPr lang="ru-RU" sz="1000" dirty="0" smtClean="0">
                          <a:solidFill>
                            <a:schemeClr val="tx1"/>
                          </a:solidFill>
                        </a:rPr>
                        <a:t>100,0</a:t>
                      </a:r>
                      <a:endParaRPr lang="ru-RU" sz="1000" dirty="0">
                        <a:solidFill>
                          <a:schemeClr val="tx1"/>
                        </a:solidFill>
                      </a:endParaRPr>
                    </a:p>
                  </a:txBody>
                  <a:tcPr/>
                </a:tc>
              </a:tr>
              <a:tr h="4885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ДОТАЦИИ БЮДЖЕТАМ МУНИЦИПАЛЬНЫХ</a:t>
                      </a:r>
                      <a:r>
                        <a:rPr lang="ru-RU" sz="800" baseline="0" dirty="0" smtClean="0">
                          <a:latin typeface="+mn-lt"/>
                        </a:rPr>
                        <a:t> РАЙОНОВ НА ПОДДЕРЖКУ МЕР ПО ОБЕСПЕЧЕНИЮ СБАЛАНСИРОВАННОСТИ БЮДЖЕТОВ</a:t>
                      </a:r>
                      <a:endParaRPr lang="ru-RU" sz="800" dirty="0">
                        <a:latin typeface="+mn-lt"/>
                      </a:endParaRPr>
                    </a:p>
                  </a:txBody>
                  <a:tcPr/>
                </a:tc>
                <a:tc>
                  <a:txBody>
                    <a:bodyPr/>
                    <a:lstStyle/>
                    <a:p>
                      <a:pPr algn="r"/>
                      <a:r>
                        <a:rPr lang="ru-RU" sz="1000" dirty="0" smtClean="0">
                          <a:solidFill>
                            <a:schemeClr val="tx1"/>
                          </a:solidFill>
                        </a:rPr>
                        <a:t>24 575,0</a:t>
                      </a:r>
                      <a:endParaRPr lang="ru-RU" sz="1000" dirty="0">
                        <a:solidFill>
                          <a:schemeClr val="tx1"/>
                        </a:solidFill>
                      </a:endParaRPr>
                    </a:p>
                  </a:txBody>
                  <a:tcPr/>
                </a:tc>
                <a:tc>
                  <a:txBody>
                    <a:bodyPr/>
                    <a:lstStyle/>
                    <a:p>
                      <a:pPr algn="r"/>
                      <a:r>
                        <a:rPr lang="ru-RU" sz="1000" dirty="0" smtClean="0">
                          <a:solidFill>
                            <a:schemeClr val="tx1"/>
                          </a:solidFill>
                        </a:rPr>
                        <a:t>24 575,0</a:t>
                      </a:r>
                    </a:p>
                  </a:txBody>
                  <a:tcPr/>
                </a:tc>
                <a:tc>
                  <a:txBody>
                    <a:bodyPr/>
                    <a:lstStyle/>
                    <a:p>
                      <a:pPr algn="r"/>
                      <a:r>
                        <a:rPr lang="ru-RU" sz="1000" dirty="0" smtClean="0">
                          <a:solidFill>
                            <a:schemeClr val="tx1"/>
                          </a:solidFill>
                        </a:rPr>
                        <a:t>100,0</a:t>
                      </a:r>
                      <a:endParaRPr lang="ru-RU" sz="1000" dirty="0">
                        <a:solidFill>
                          <a:schemeClr val="tx1"/>
                        </a:solidFill>
                      </a:endParaRPr>
                    </a:p>
                  </a:txBody>
                  <a:tcPr/>
                </a:tc>
              </a:tr>
              <a:tr h="3963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СУБСИДИИ БЮДЖЕТАМ МУНИЦИПАЛЬНЫМ</a:t>
                      </a:r>
                      <a:r>
                        <a:rPr lang="ru-RU" sz="800" baseline="0" dirty="0" smtClean="0">
                          <a:latin typeface="+mn-lt"/>
                        </a:rPr>
                        <a:t> ОБРАЗОВАНИЙ</a:t>
                      </a:r>
                      <a:endParaRPr lang="ru-RU" sz="800" dirty="0">
                        <a:latin typeface="+mn-lt"/>
                      </a:endParaRPr>
                    </a:p>
                  </a:txBody>
                  <a:tcPr/>
                </a:tc>
                <a:tc>
                  <a:txBody>
                    <a:bodyPr/>
                    <a:lstStyle/>
                    <a:p>
                      <a:pPr algn="r"/>
                      <a:r>
                        <a:rPr lang="ru-RU" sz="1000" dirty="0" smtClean="0">
                          <a:solidFill>
                            <a:schemeClr val="tx1"/>
                          </a:solidFill>
                        </a:rPr>
                        <a:t>150 837,9</a:t>
                      </a:r>
                      <a:endParaRPr lang="ru-RU" sz="1000" dirty="0">
                        <a:solidFill>
                          <a:schemeClr val="tx1"/>
                        </a:solidFill>
                      </a:endParaRPr>
                    </a:p>
                  </a:txBody>
                  <a:tcPr/>
                </a:tc>
                <a:tc>
                  <a:txBody>
                    <a:bodyPr/>
                    <a:lstStyle/>
                    <a:p>
                      <a:pPr algn="r"/>
                      <a:r>
                        <a:rPr lang="ru-RU" sz="1000" dirty="0" smtClean="0">
                          <a:solidFill>
                            <a:schemeClr val="tx1"/>
                          </a:solidFill>
                        </a:rPr>
                        <a:t>110 373,0</a:t>
                      </a:r>
                      <a:endParaRPr lang="ru-RU" sz="1000" dirty="0">
                        <a:solidFill>
                          <a:schemeClr val="tx1"/>
                        </a:solidFill>
                      </a:endParaRPr>
                    </a:p>
                  </a:txBody>
                  <a:tcPr/>
                </a:tc>
                <a:tc>
                  <a:txBody>
                    <a:bodyPr/>
                    <a:lstStyle/>
                    <a:p>
                      <a:pPr algn="r"/>
                      <a:r>
                        <a:rPr lang="ru-RU" sz="1000" dirty="0" smtClean="0">
                          <a:solidFill>
                            <a:schemeClr val="tx1"/>
                          </a:solidFill>
                        </a:rPr>
                        <a:t>73 2</a:t>
                      </a:r>
                      <a:endParaRPr lang="ru-RU" sz="1000" dirty="0">
                        <a:solidFill>
                          <a:schemeClr val="tx1"/>
                        </a:solidFill>
                      </a:endParaRPr>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latin typeface="+mn-lt"/>
                      </a:endParaRPr>
                    </a:p>
                  </a:txBody>
                  <a:tcPr/>
                </a:tc>
                <a:tc>
                  <a:txBody>
                    <a:bodyPr/>
                    <a:lstStyle/>
                    <a:p>
                      <a:pPr algn="r"/>
                      <a:r>
                        <a:rPr lang="ru-RU" sz="1000" dirty="0" smtClean="0">
                          <a:solidFill>
                            <a:srgbClr val="FF0000"/>
                          </a:solidFill>
                        </a:rPr>
                        <a:t>32,8</a:t>
                      </a:r>
                      <a:endParaRPr lang="ru-RU" sz="1000" dirty="0">
                        <a:solidFill>
                          <a:srgbClr val="FF0000"/>
                        </a:solidFill>
                      </a:endParaRPr>
                    </a:p>
                  </a:txBody>
                  <a:tcPr/>
                </a:tc>
                <a:tc>
                  <a:txBody>
                    <a:bodyPr/>
                    <a:lstStyle/>
                    <a:p>
                      <a:pPr algn="r"/>
                      <a:r>
                        <a:rPr lang="ru-RU" sz="1000" dirty="0" smtClean="0">
                          <a:solidFill>
                            <a:srgbClr val="FF0000"/>
                          </a:solidFill>
                        </a:rPr>
                        <a:t>26,6</a:t>
                      </a:r>
                    </a:p>
                    <a:p>
                      <a:pPr algn="r"/>
                      <a:endParaRPr lang="ru-RU" sz="1000" dirty="0">
                        <a:solidFill>
                          <a:srgbClr val="FF0000"/>
                        </a:solidFill>
                      </a:endParaRPr>
                    </a:p>
                  </a:txBody>
                  <a:tcPr/>
                </a:tc>
                <a:tc>
                  <a:txBody>
                    <a:bodyPr/>
                    <a:lstStyle/>
                    <a:p>
                      <a:pPr algn="r"/>
                      <a:endParaRPr lang="ru-RU" sz="1000" dirty="0">
                        <a:solidFill>
                          <a:srgbClr val="FF0000"/>
                        </a:solidFill>
                      </a:endParaRPr>
                    </a:p>
                  </a:txBody>
                  <a:tcPr/>
                </a:tc>
              </a:tr>
              <a:tr h="3358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800" dirty="0" smtClean="0">
                          <a:latin typeface="+mn-lt"/>
                        </a:rPr>
                        <a:t>СУБВЕНЦИИ БЮДЖЕТАМ МУНИЦИПАЛЬНЫМ</a:t>
                      </a:r>
                      <a:r>
                        <a:rPr lang="ru-RU" sz="800" baseline="0" dirty="0" smtClean="0">
                          <a:latin typeface="+mn-lt"/>
                        </a:rPr>
                        <a:t> ОБРАЗОВАНИЙ</a:t>
                      </a:r>
                      <a:endParaRPr lang="ru-RU" sz="800" dirty="0"/>
                    </a:p>
                  </a:txBody>
                  <a:tcPr/>
                </a:tc>
                <a:tc>
                  <a:txBody>
                    <a:bodyPr/>
                    <a:lstStyle/>
                    <a:p>
                      <a:pPr algn="r"/>
                      <a:r>
                        <a:rPr lang="ru-RU" sz="1000" dirty="0" smtClean="0">
                          <a:solidFill>
                            <a:schemeClr val="tx1"/>
                          </a:solidFill>
                        </a:rPr>
                        <a:t>199 804,7</a:t>
                      </a:r>
                      <a:endParaRPr lang="ru-RU" sz="1000" dirty="0">
                        <a:solidFill>
                          <a:schemeClr val="tx1"/>
                        </a:solidFill>
                      </a:endParaRPr>
                    </a:p>
                  </a:txBody>
                  <a:tcPr/>
                </a:tc>
                <a:tc>
                  <a:txBody>
                    <a:bodyPr/>
                    <a:lstStyle/>
                    <a:p>
                      <a:pPr algn="r"/>
                      <a:r>
                        <a:rPr lang="ru-RU" sz="1000" dirty="0" smtClean="0">
                          <a:solidFill>
                            <a:schemeClr val="tx1"/>
                          </a:solidFill>
                        </a:rPr>
                        <a:t>195 604,4</a:t>
                      </a:r>
                    </a:p>
                  </a:txBody>
                  <a:tcPr/>
                </a:tc>
                <a:tc>
                  <a:txBody>
                    <a:bodyPr/>
                    <a:lstStyle/>
                    <a:p>
                      <a:pPr algn="r"/>
                      <a:r>
                        <a:rPr lang="ru-RU" sz="1000" dirty="0" smtClean="0">
                          <a:solidFill>
                            <a:schemeClr val="tx1"/>
                          </a:solidFill>
                        </a:rPr>
                        <a:t>97,9</a:t>
                      </a:r>
                      <a:endParaRPr lang="ru-RU" sz="1000" dirty="0">
                        <a:solidFill>
                          <a:schemeClr val="tx1"/>
                        </a:solidFill>
                      </a:endParaRPr>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solidFill>
                            <a:srgbClr val="FF0000"/>
                          </a:solidFill>
                        </a:rPr>
                        <a:t>43,5</a:t>
                      </a:r>
                      <a:endParaRPr lang="ru-RU" sz="1000" dirty="0">
                        <a:solidFill>
                          <a:srgbClr val="FF0000"/>
                        </a:solidFill>
                      </a:endParaRPr>
                    </a:p>
                  </a:txBody>
                  <a:tcPr/>
                </a:tc>
                <a:tc>
                  <a:txBody>
                    <a:bodyPr/>
                    <a:lstStyle/>
                    <a:p>
                      <a:pPr algn="r"/>
                      <a:r>
                        <a:rPr lang="ru-RU" sz="1000" dirty="0" smtClean="0">
                          <a:solidFill>
                            <a:srgbClr val="FF0000"/>
                          </a:solidFill>
                        </a:rPr>
                        <a:t>47,2</a:t>
                      </a:r>
                      <a:endParaRPr lang="ru-RU" sz="1000" dirty="0">
                        <a:solidFill>
                          <a:srgbClr val="FF0000"/>
                        </a:solidFill>
                      </a:endParaRPr>
                    </a:p>
                  </a:txBody>
                  <a:tcPr/>
                </a:tc>
                <a:tc>
                  <a:txBody>
                    <a:bodyPr/>
                    <a:lstStyle/>
                    <a:p>
                      <a:pPr algn="r"/>
                      <a:endParaRPr lang="ru-RU" sz="1000" dirty="0">
                        <a:solidFill>
                          <a:srgbClr val="FF0000"/>
                        </a:solidFill>
                      </a:endParaRPr>
                    </a:p>
                  </a:txBody>
                  <a:tcPr/>
                </a:tc>
              </a:tr>
              <a:tr h="396301">
                <a:tc>
                  <a:txBody>
                    <a:bodyPr/>
                    <a:lstStyle/>
                    <a:p>
                      <a:r>
                        <a:rPr lang="ru-RU" sz="800" dirty="0" smtClean="0"/>
                        <a:t>ИНЫЕ МЕЖБЮДЖЕТНЫЕ ТРАНСФЕРТЫ</a:t>
                      </a:r>
                      <a:endParaRPr lang="ru-RU" sz="800" dirty="0"/>
                    </a:p>
                  </a:txBody>
                  <a:tcPr/>
                </a:tc>
                <a:tc>
                  <a:txBody>
                    <a:bodyPr/>
                    <a:lstStyle/>
                    <a:p>
                      <a:pPr algn="r"/>
                      <a:r>
                        <a:rPr lang="ru-RU" sz="1000" dirty="0" smtClean="0">
                          <a:solidFill>
                            <a:schemeClr val="tx1"/>
                          </a:solidFill>
                        </a:rPr>
                        <a:t>21 270,3</a:t>
                      </a:r>
                      <a:endParaRPr lang="ru-RU" sz="1000" dirty="0">
                        <a:solidFill>
                          <a:schemeClr val="tx1"/>
                        </a:solidFill>
                      </a:endParaRPr>
                    </a:p>
                  </a:txBody>
                  <a:tcPr/>
                </a:tc>
                <a:tc>
                  <a:txBody>
                    <a:bodyPr/>
                    <a:lstStyle/>
                    <a:p>
                      <a:pPr algn="r"/>
                      <a:r>
                        <a:rPr lang="ru-RU" sz="1000" dirty="0" smtClean="0">
                          <a:solidFill>
                            <a:schemeClr val="tx1"/>
                          </a:solidFill>
                        </a:rPr>
                        <a:t>21 070,9</a:t>
                      </a:r>
                      <a:endParaRPr lang="ru-RU" sz="1000" dirty="0">
                        <a:solidFill>
                          <a:schemeClr val="tx1"/>
                        </a:solidFill>
                      </a:endParaRPr>
                    </a:p>
                  </a:txBody>
                  <a:tcPr/>
                </a:tc>
                <a:tc>
                  <a:txBody>
                    <a:bodyPr/>
                    <a:lstStyle/>
                    <a:p>
                      <a:pPr algn="r"/>
                      <a:r>
                        <a:rPr lang="ru-RU" sz="1000" dirty="0" smtClean="0">
                          <a:solidFill>
                            <a:schemeClr val="tx1"/>
                          </a:solidFill>
                        </a:rPr>
                        <a:t>99,0</a:t>
                      </a:r>
                    </a:p>
                    <a:p>
                      <a:pPr algn="r"/>
                      <a:endParaRPr lang="ru-RU" sz="1000" dirty="0">
                        <a:solidFill>
                          <a:schemeClr val="tx1"/>
                        </a:solidFill>
                      </a:endParaRPr>
                    </a:p>
                  </a:txBody>
                  <a:tcPr/>
                </a:tc>
              </a:tr>
              <a:tr h="396301">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800" i="1" dirty="0" smtClean="0">
                          <a:latin typeface="+mn-lt"/>
                        </a:rPr>
                        <a:t>доля, %</a:t>
                      </a:r>
                      <a:endParaRPr lang="ru-RU" sz="800" dirty="0"/>
                    </a:p>
                  </a:txBody>
                  <a:tcPr/>
                </a:tc>
                <a:tc>
                  <a:txBody>
                    <a:bodyPr/>
                    <a:lstStyle/>
                    <a:p>
                      <a:pPr algn="r"/>
                      <a:r>
                        <a:rPr lang="ru-RU" sz="1000" dirty="0" smtClean="0">
                          <a:solidFill>
                            <a:srgbClr val="FF0000"/>
                          </a:solidFill>
                        </a:rPr>
                        <a:t>4,7</a:t>
                      </a:r>
                    </a:p>
                    <a:p>
                      <a:pPr algn="r"/>
                      <a:endParaRPr lang="ru-RU" sz="1000" dirty="0">
                        <a:solidFill>
                          <a:srgbClr val="FF0000"/>
                        </a:solidFill>
                      </a:endParaRPr>
                    </a:p>
                  </a:txBody>
                  <a:tcPr/>
                </a:tc>
                <a:tc>
                  <a:txBody>
                    <a:bodyPr/>
                    <a:lstStyle/>
                    <a:p>
                      <a:pPr algn="r"/>
                      <a:r>
                        <a:rPr lang="ru-RU" sz="1000" dirty="0" smtClean="0">
                          <a:solidFill>
                            <a:srgbClr val="FF0000"/>
                          </a:solidFill>
                        </a:rPr>
                        <a:t>5,2</a:t>
                      </a:r>
                      <a:endParaRPr lang="ru-RU" sz="1000" dirty="0">
                        <a:solidFill>
                          <a:srgbClr val="FF0000"/>
                        </a:solidFill>
                      </a:endParaRPr>
                    </a:p>
                  </a:txBody>
                  <a:tcPr/>
                </a:tc>
                <a:tc>
                  <a:txBody>
                    <a:bodyPr/>
                    <a:lstStyle/>
                    <a:p>
                      <a:pPr algn="r"/>
                      <a:endParaRPr lang="ru-RU" sz="1000" dirty="0">
                        <a:solidFill>
                          <a:srgbClr val="FF0000"/>
                        </a:solidFill>
                      </a:endParaRPr>
                    </a:p>
                  </a:txBody>
                  <a:tcPr/>
                </a:tc>
              </a:tr>
            </a:tbl>
          </a:graphicData>
        </a:graphic>
      </p:graphicFrame>
      <p:sp>
        <p:nvSpPr>
          <p:cNvPr id="3" name="Заголовок 2"/>
          <p:cNvSpPr>
            <a:spLocks noGrp="1"/>
          </p:cNvSpPr>
          <p:nvPr>
            <p:ph type="title"/>
          </p:nvPr>
        </p:nvSpPr>
        <p:spPr>
          <a:xfrm>
            <a:off x="457200" y="338328"/>
            <a:ext cx="8229600" cy="930432"/>
          </a:xfrm>
        </p:spPr>
        <p:txBody>
          <a:bodyPr>
            <a:normAutofit/>
          </a:bodyPr>
          <a:lstStyle/>
          <a:p>
            <a:r>
              <a:rPr lang="ru-RU" sz="1400" b="1" dirty="0">
                <a:solidFill>
                  <a:schemeClr val="tx1"/>
                </a:solidFill>
                <a:effectLst>
                  <a:outerShdw blurRad="63500" dist="38100" dir="5400000" algn="t" rotWithShape="0">
                    <a:prstClr val="black">
                      <a:alpha val="25000"/>
                    </a:prstClr>
                  </a:outerShdw>
                </a:effectLst>
                <a:latin typeface="Palatino Linotype"/>
              </a:rPr>
              <a:t>Безвозмездные поступления в </a:t>
            </a:r>
            <a:r>
              <a:rPr lang="ru-RU" sz="1400" b="1" dirty="0" smtClean="0">
                <a:solidFill>
                  <a:schemeClr val="tx1"/>
                </a:solidFill>
                <a:effectLst>
                  <a:outerShdw blurRad="63500" dist="38100" dir="5400000" algn="t" rotWithShape="0">
                    <a:prstClr val="black">
                      <a:alpha val="25000"/>
                    </a:prstClr>
                  </a:outerShdw>
                </a:effectLst>
                <a:latin typeface="Palatino Linotype"/>
              </a:rPr>
              <a:t>бюджет Мглинского </a:t>
            </a:r>
            <a:r>
              <a:rPr lang="ru-RU" sz="1400" b="1" dirty="0">
                <a:solidFill>
                  <a:schemeClr val="tx1"/>
                </a:solidFill>
                <a:effectLst>
                  <a:outerShdw blurRad="63500" dist="38100" dir="5400000" algn="t" rotWithShape="0">
                    <a:prstClr val="black">
                      <a:alpha val="25000"/>
                    </a:prstClr>
                  </a:outerShdw>
                </a:effectLst>
                <a:latin typeface="Palatino Linotype"/>
              </a:rPr>
              <a:t>муниципального </a:t>
            </a:r>
            <a:r>
              <a:rPr lang="ru-RU" sz="1400" b="1" dirty="0" smtClean="0">
                <a:solidFill>
                  <a:schemeClr val="tx1"/>
                </a:solidFill>
                <a:effectLst>
                  <a:outerShdw blurRad="63500" dist="38100" dir="5400000" algn="t" rotWithShape="0">
                    <a:prstClr val="black">
                      <a:alpha val="25000"/>
                    </a:prstClr>
                  </a:outerShdw>
                </a:effectLst>
                <a:latin typeface="Palatino Linotype"/>
              </a:rPr>
              <a:t>района Брянской области в 2024 году</a:t>
            </a:r>
            <a:endParaRPr lang="ru-RU" sz="1400" dirty="0">
              <a:solidFill>
                <a:schemeClr val="tx1"/>
              </a:solidFill>
            </a:endParaRPr>
          </a:p>
        </p:txBody>
      </p:sp>
    </p:spTree>
    <p:extLst>
      <p:ext uri="{BB962C8B-B14F-4D97-AF65-F5344CB8AC3E}">
        <p14:creationId xmlns:p14="http://schemas.microsoft.com/office/powerpoint/2010/main" val="5592793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90755924"/>
              </p:ext>
            </p:extLst>
          </p:nvPr>
        </p:nvGraphicFramePr>
        <p:xfrm>
          <a:off x="871538" y="2674938"/>
          <a:ext cx="7408862" cy="3451225"/>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a:bodyPr>
          <a:lstStyle/>
          <a:p>
            <a:r>
              <a:rPr lang="ru-RU" sz="1600" b="1" spc="10" dirty="0" smtClean="0">
                <a:solidFill>
                  <a:schemeClr val="tx1"/>
                </a:solidFill>
                <a:effectLst>
                  <a:outerShdw blurRad="63500" dist="38100" dir="5400000" algn="t" rotWithShape="0">
                    <a:prstClr val="black">
                      <a:alpha val="25000"/>
                    </a:prstClr>
                  </a:outerShdw>
                </a:effectLst>
                <a:latin typeface="Palatino Linotype"/>
              </a:rPr>
              <a:t>Структура безвозмездных поступлений </a:t>
            </a:r>
            <a:r>
              <a:rPr lang="ru-RU" sz="1600" b="1" dirty="0" smtClean="0">
                <a:solidFill>
                  <a:schemeClr val="tx1"/>
                </a:solidFill>
                <a:effectLst>
                  <a:outerShdw blurRad="63500" dist="38100" dir="5400000" algn="t" rotWithShape="0">
                    <a:prstClr val="black">
                      <a:alpha val="25000"/>
                    </a:prstClr>
                  </a:outerShdw>
                </a:effectLst>
                <a:latin typeface="Palatino Linotype"/>
              </a:rPr>
              <a:t>бюджета Мглинского </a:t>
            </a:r>
            <a:r>
              <a:rPr lang="ru-RU" sz="1600" b="1" dirty="0">
                <a:solidFill>
                  <a:schemeClr val="tx1"/>
                </a:solidFill>
                <a:effectLst>
                  <a:outerShdw blurRad="63500" dist="38100" dir="5400000" algn="t" rotWithShape="0">
                    <a:prstClr val="black">
                      <a:alpha val="25000"/>
                    </a:prstClr>
                  </a:outerShdw>
                </a:effectLst>
                <a:latin typeface="Palatino Linotype"/>
              </a:rPr>
              <a:t>муниципального района Брянской </a:t>
            </a:r>
            <a:r>
              <a:rPr lang="ru-RU" sz="1600" b="1" dirty="0" smtClean="0">
                <a:solidFill>
                  <a:schemeClr val="tx1"/>
                </a:solidFill>
                <a:effectLst>
                  <a:outerShdw blurRad="63500" dist="38100" dir="5400000" algn="t" rotWithShape="0">
                    <a:prstClr val="black">
                      <a:alpha val="25000"/>
                    </a:prstClr>
                  </a:outerShdw>
                </a:effectLst>
                <a:latin typeface="Palatino Linotype"/>
              </a:rPr>
              <a:t>области </a:t>
            </a:r>
            <a:r>
              <a:rPr lang="ru-RU" sz="1600" b="1" dirty="0">
                <a:solidFill>
                  <a:schemeClr val="tx1"/>
                </a:solidFill>
                <a:effectLst>
                  <a:outerShdw blurRad="63500" dist="38100" dir="5400000" algn="t" rotWithShape="0">
                    <a:prstClr val="black">
                      <a:alpha val="25000"/>
                    </a:prstClr>
                  </a:outerShdw>
                </a:effectLst>
                <a:latin typeface="Palatino Linotype"/>
              </a:rPr>
              <a:t>в</a:t>
            </a:r>
            <a:r>
              <a:rPr lang="ru-RU" sz="1600" b="1" dirty="0" smtClean="0">
                <a:solidFill>
                  <a:schemeClr val="tx1"/>
                </a:solidFill>
                <a:effectLst>
                  <a:outerShdw blurRad="63500" dist="38100" dir="5400000" algn="t" rotWithShape="0">
                    <a:prstClr val="black">
                      <a:alpha val="25000"/>
                    </a:prstClr>
                  </a:outerShdw>
                </a:effectLst>
                <a:latin typeface="Palatino Linotype"/>
              </a:rPr>
              <a:t> 2024 году </a:t>
            </a:r>
            <a:endParaRPr lang="ru-RU" sz="1600" dirty="0"/>
          </a:p>
        </p:txBody>
      </p:sp>
    </p:spTree>
    <p:extLst>
      <p:ext uri="{BB962C8B-B14F-4D97-AF65-F5344CB8AC3E}">
        <p14:creationId xmlns:p14="http://schemas.microsoft.com/office/powerpoint/2010/main" val="5341574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61562329"/>
              </p:ext>
            </p:extLst>
          </p:nvPr>
        </p:nvGraphicFramePr>
        <p:xfrm>
          <a:off x="395536" y="1393742"/>
          <a:ext cx="8352928" cy="5275617"/>
        </p:xfrm>
        <a:graphic>
          <a:graphicData uri="http://schemas.openxmlformats.org/drawingml/2006/table">
            <a:tbl>
              <a:tblPr firstRow="1" bandRow="1">
                <a:tableStyleId>{5C22544A-7EE6-4342-B048-85BDC9FD1C3A}</a:tableStyleId>
              </a:tblPr>
              <a:tblGrid>
                <a:gridCol w="2815595"/>
                <a:gridCol w="1877060"/>
                <a:gridCol w="1970916"/>
                <a:gridCol w="1689357"/>
              </a:tblGrid>
              <a:tr h="812948">
                <a:tc>
                  <a:txBody>
                    <a:bodyPr/>
                    <a:lstStyle/>
                    <a:p>
                      <a:pPr algn="ctr">
                        <a:lnSpc>
                          <a:spcPct val="107000"/>
                        </a:lnSpc>
                        <a:spcAft>
                          <a:spcPts val="800"/>
                        </a:spcAft>
                      </a:pPr>
                      <a:r>
                        <a:rPr lang="ru-RU" sz="1000" b="1" dirty="0">
                          <a:effectLst/>
                          <a:latin typeface="+mj-lt"/>
                        </a:rPr>
                        <a:t>Наименование</a:t>
                      </a: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1000" b="1" dirty="0" smtClean="0">
                          <a:effectLst/>
                          <a:latin typeface="+mj-lt"/>
                        </a:rPr>
                        <a:t>Назначено</a:t>
                      </a: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lang="ru-RU" sz="1000" b="1" baseline="0" dirty="0" smtClean="0">
                        <a:effectLst/>
                        <a:latin typeface="+mj-lt"/>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Исполнено</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(тыс.руб.)</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1" dirty="0" smtClean="0">
                          <a:effectLst/>
                          <a:latin typeface="+mj-lt"/>
                        </a:rPr>
                        <a:t>Процент исполнения</a:t>
                      </a:r>
                      <a:r>
                        <a:rPr lang="ru-RU" sz="1000" b="1" baseline="0" dirty="0" smtClean="0">
                          <a:effectLst/>
                          <a:latin typeface="+mj-lt"/>
                        </a:rPr>
                        <a:t> </a:t>
                      </a:r>
                      <a:endParaRPr lang="ru-RU" sz="1000" b="1" dirty="0" smtClean="0">
                        <a:effectLst/>
                        <a:latin typeface="+mj-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800" b="1" i="0" u="none" strike="noStrike" kern="1200" cap="none" spc="0" normalizeH="0" baseline="0" noProof="0" dirty="0" smtClean="0">
                          <a:ln>
                            <a:noFill/>
                          </a:ln>
                          <a:solidFill>
                            <a:prstClr val="white"/>
                          </a:solidFill>
                          <a:effectLst>
                            <a:outerShdw blurRad="63500" dist="38100" dir="5400000" algn="t" rotWithShape="0">
                              <a:prstClr val="black">
                                <a:alpha val="25000"/>
                              </a:prstClr>
                            </a:outerShdw>
                          </a:effectLst>
                          <a:uLnTx/>
                          <a:uFillTx/>
                          <a:latin typeface="Palatino Linotype"/>
                          <a:ea typeface="+mn-ea"/>
                          <a:cs typeface="+mn-cs"/>
                        </a:rPr>
                        <a:t>(%)</a:t>
                      </a:r>
                      <a:endParaRPr kumimoji="0" lang="ru-RU" sz="800" b="1" i="0" u="none" strike="noStrike" kern="1200" cap="none" spc="0" normalizeH="0" baseline="0" noProof="0" dirty="0" smtClean="0">
                        <a:ln>
                          <a:noFill/>
                        </a:ln>
                        <a:solidFill>
                          <a:prstClr val="white"/>
                        </a:solidFill>
                        <a:effectLst/>
                        <a:uLnTx/>
                        <a:uFillTx/>
                        <a:latin typeface="+mn-lt"/>
                        <a:ea typeface="+mn-ea"/>
                        <a:cs typeface="+mn-cs"/>
                      </a:endParaRPr>
                    </a:p>
                    <a:p>
                      <a:pPr algn="ct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Общегосударственные  вопросы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58 991,6</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56 766,1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96,2</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a:t>
                      </a:r>
                      <a:r>
                        <a:rPr lang="ru-RU" sz="1000" b="1" baseline="0" dirty="0" smtClean="0">
                          <a:effectLst/>
                          <a:latin typeface="+mj-lt"/>
                          <a:ea typeface="Calibri" panose="020F0502020204030204" pitchFamily="34" charset="0"/>
                          <a:cs typeface="Times New Roman" panose="02020603050405020304" pitchFamily="18" charset="0"/>
                        </a:rPr>
                        <a:t> оборона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820,8</a:t>
                      </a: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820,8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100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Национальная безопасность и правоохранительная деятельность</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6 060,5</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5 838,5</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96,3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Национальная экономика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43 077,1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34 256,3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79,5</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ЖКХ</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20 272,5</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19 829,1</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97,8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480229">
                <a:tc>
                  <a:txBody>
                    <a:bodyPr/>
                    <a:lstStyle/>
                    <a:p>
                      <a:pPr>
                        <a:lnSpc>
                          <a:spcPct val="107000"/>
                        </a:lnSpc>
                        <a:spcAft>
                          <a:spcPts val="800"/>
                        </a:spcAft>
                      </a:pPr>
                      <a:r>
                        <a:rPr lang="ru-RU" sz="1000" b="1" dirty="0" smtClean="0">
                          <a:effectLst/>
                          <a:latin typeface="+mj-lt"/>
                          <a:ea typeface="Calibri" panose="020F0502020204030204" pitchFamily="34" charset="0"/>
                          <a:cs typeface="Times New Roman" panose="02020603050405020304" pitchFamily="18" charset="0"/>
                        </a:rPr>
                        <a:t>Охрана</a:t>
                      </a:r>
                      <a:r>
                        <a:rPr lang="ru-RU" sz="1000" b="1" baseline="0" dirty="0" smtClean="0">
                          <a:effectLst/>
                          <a:latin typeface="+mj-lt"/>
                          <a:ea typeface="Calibri" panose="020F0502020204030204" pitchFamily="34" charset="0"/>
                          <a:cs typeface="Times New Roman" panose="02020603050405020304" pitchFamily="18" charset="0"/>
                        </a:rPr>
                        <a:t> окружающей среды</a:t>
                      </a:r>
                    </a:p>
                    <a:p>
                      <a:pPr>
                        <a:lnSpc>
                          <a:spcPct val="107000"/>
                        </a:lnSpc>
                        <a:spcAft>
                          <a:spcPts val="800"/>
                        </a:spcAft>
                      </a:pP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3 378,8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438,5</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13,0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Образование</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344 719,6</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337 339,0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97,9</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80792">
                <a:tc>
                  <a:txBody>
                    <a:bodyPr/>
                    <a:lstStyle/>
                    <a:p>
                      <a:pPr>
                        <a:lnSpc>
                          <a:spcPct val="107000"/>
                        </a:lnSpc>
                        <a:spcAft>
                          <a:spcPts val="800"/>
                        </a:spcAft>
                      </a:pPr>
                      <a:r>
                        <a:rPr lang="ru-RU" sz="1000" b="1" dirty="0">
                          <a:effectLst/>
                          <a:latin typeface="+mj-lt"/>
                        </a:rPr>
                        <a:t>Культура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48 232,0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47</a:t>
                      </a:r>
                      <a:r>
                        <a:rPr lang="ru-RU" sz="1000" b="0" baseline="0" dirty="0" smtClean="0">
                          <a:solidFill>
                            <a:schemeClr val="tx1"/>
                          </a:solidFill>
                          <a:effectLst/>
                          <a:latin typeface="+mj-lt"/>
                          <a:ea typeface="Calibri" panose="020F0502020204030204" pitchFamily="34" charset="0"/>
                          <a:cs typeface="Times New Roman" panose="02020603050405020304" pitchFamily="18" charset="0"/>
                        </a:rPr>
                        <a:t> 768,4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99,0</a:t>
                      </a:r>
                    </a:p>
                  </a:txBody>
                  <a:tcPr marL="82927" marR="82927" marT="41473" marB="41473"/>
                </a:tc>
              </a:tr>
              <a:tr h="378520">
                <a:tc>
                  <a:txBody>
                    <a:bodyPr/>
                    <a:lstStyle/>
                    <a:p>
                      <a:pPr>
                        <a:lnSpc>
                          <a:spcPct val="107000"/>
                        </a:lnSpc>
                        <a:spcAft>
                          <a:spcPts val="800"/>
                        </a:spcAft>
                      </a:pPr>
                      <a:r>
                        <a:rPr lang="ru-RU" sz="1000" b="1" dirty="0">
                          <a:effectLst/>
                          <a:latin typeface="+mj-lt"/>
                        </a:rPr>
                        <a:t>Социальная политика</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42 097,4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25 944,7</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61,6</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a:effectLst/>
                          <a:latin typeface="+mj-lt"/>
                        </a:rPr>
                        <a:t>Физкультура и спорт</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12 990,8</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12 898,3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99,3</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378520">
                <a:tc>
                  <a:txBody>
                    <a:bodyPr/>
                    <a:lstStyle/>
                    <a:p>
                      <a:pPr>
                        <a:lnSpc>
                          <a:spcPct val="107000"/>
                        </a:lnSpc>
                        <a:spcAft>
                          <a:spcPts val="800"/>
                        </a:spcAft>
                      </a:pPr>
                      <a:r>
                        <a:rPr lang="ru-RU" sz="1000" b="1" dirty="0" smtClean="0">
                          <a:effectLst/>
                          <a:latin typeface="+mj-lt"/>
                        </a:rPr>
                        <a:t>Межбюджетные трансферты</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901,4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901,4</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c>
                  <a:txBody>
                    <a:bodyPr/>
                    <a:lstStyle/>
                    <a:p>
                      <a:pPr algn="ctr">
                        <a:lnSpc>
                          <a:spcPct val="107000"/>
                        </a:lnSpc>
                        <a:spcAft>
                          <a:spcPts val="800"/>
                        </a:spcAft>
                      </a:pPr>
                      <a:r>
                        <a:rPr lang="ru-RU" sz="1000" b="0" dirty="0" smtClean="0">
                          <a:solidFill>
                            <a:schemeClr val="tx1"/>
                          </a:solidFill>
                          <a:effectLst/>
                          <a:latin typeface="+mj-lt"/>
                          <a:ea typeface="Calibri" panose="020F0502020204030204" pitchFamily="34" charset="0"/>
                          <a:cs typeface="Times New Roman" panose="02020603050405020304" pitchFamily="18" charset="0"/>
                        </a:rPr>
                        <a:t>100</a:t>
                      </a:r>
                      <a:endParaRPr lang="ru-RU" sz="1000" b="0" dirty="0">
                        <a:solidFill>
                          <a:schemeClr val="tx1"/>
                        </a:solidFill>
                        <a:effectLst/>
                        <a:latin typeface="+mj-lt"/>
                        <a:ea typeface="Calibri" panose="020F0502020204030204" pitchFamily="34" charset="0"/>
                        <a:cs typeface="Times New Roman" panose="02020603050405020304" pitchFamily="18" charset="0"/>
                      </a:endParaRPr>
                    </a:p>
                  </a:txBody>
                  <a:tcPr marL="82927" marR="82927" marT="41473" marB="41473"/>
                </a:tc>
              </a:tr>
              <a:tr h="194968">
                <a:tc>
                  <a:txBody>
                    <a:bodyPr/>
                    <a:lstStyle/>
                    <a:p>
                      <a:pPr>
                        <a:lnSpc>
                          <a:spcPct val="107000"/>
                        </a:lnSpc>
                        <a:spcAft>
                          <a:spcPts val="800"/>
                        </a:spcAft>
                      </a:pPr>
                      <a:r>
                        <a:rPr lang="ru-RU" sz="1000" b="1" dirty="0" smtClean="0">
                          <a:effectLst/>
                          <a:latin typeface="+mj-lt"/>
                        </a:rPr>
                        <a:t>ВСЕГО</a:t>
                      </a:r>
                      <a:endParaRPr lang="ru-RU" sz="1000" b="1" dirty="0">
                        <a:effectLst/>
                        <a:latin typeface="+mj-lt"/>
                        <a:ea typeface="Calibri" panose="020F0502020204030204" pitchFamily="34" charset="0"/>
                        <a:cs typeface="Times New Roman" panose="02020603050405020304" pitchFamily="18" charset="0"/>
                      </a:endParaRPr>
                    </a:p>
                  </a:txBody>
                  <a:tcPr marL="8638" marR="8638" marT="8641" marB="0"/>
                </a:tc>
                <a:tc>
                  <a:txBody>
                    <a:bodyPr/>
                    <a:lstStyle/>
                    <a:p>
                      <a:pPr algn="ctr" fontAlgn="b"/>
                      <a:r>
                        <a:rPr lang="ru-RU" sz="1100" b="0" i="0" u="none" strike="noStrike" dirty="0" smtClean="0">
                          <a:solidFill>
                            <a:schemeClr val="tx1"/>
                          </a:solidFill>
                          <a:effectLst/>
                          <a:latin typeface="+mj-lt"/>
                        </a:rPr>
                        <a:t>581 542,5</a:t>
                      </a:r>
                      <a:endParaRPr lang="ru-RU" sz="1100" b="0" i="0" u="none" strike="noStrike" dirty="0">
                        <a:solidFill>
                          <a:schemeClr val="tx1"/>
                        </a:solidFill>
                        <a:effectLst/>
                        <a:latin typeface="+mj-lt"/>
                      </a:endParaRPr>
                    </a:p>
                  </a:txBody>
                  <a:tcPr marL="9525" marR="9525" marT="9525" marB="0" anchor="b"/>
                </a:tc>
                <a:tc>
                  <a:txBody>
                    <a:bodyPr/>
                    <a:lstStyle/>
                    <a:p>
                      <a:pPr algn="ctr" fontAlgn="b"/>
                      <a:r>
                        <a:rPr lang="ru-RU" sz="1100" b="0" i="0" u="none" strike="noStrike" dirty="0" smtClean="0">
                          <a:solidFill>
                            <a:schemeClr val="tx1"/>
                          </a:solidFill>
                          <a:effectLst/>
                          <a:latin typeface="+mj-lt"/>
                        </a:rPr>
                        <a:t>542 801,1</a:t>
                      </a:r>
                      <a:endParaRPr lang="ru-RU" sz="1100" b="0" i="0" u="none" strike="noStrike" dirty="0">
                        <a:solidFill>
                          <a:schemeClr val="tx1"/>
                        </a:solidFill>
                        <a:effectLst/>
                        <a:latin typeface="+mj-lt"/>
                      </a:endParaRPr>
                    </a:p>
                  </a:txBody>
                  <a:tcPr marL="9525" marR="9525" marT="9525" marB="0" anchor="b"/>
                </a:tc>
                <a:tc>
                  <a:txBody>
                    <a:bodyPr/>
                    <a:lstStyle/>
                    <a:p>
                      <a:pPr algn="ctr" fontAlgn="b"/>
                      <a:r>
                        <a:rPr lang="ru-RU" sz="1100" b="0" i="0" u="none" strike="noStrike" dirty="0" smtClean="0">
                          <a:solidFill>
                            <a:schemeClr val="tx1"/>
                          </a:solidFill>
                          <a:effectLst/>
                          <a:latin typeface="+mj-lt"/>
                        </a:rPr>
                        <a:t>93,3</a:t>
                      </a:r>
                    </a:p>
                  </a:txBody>
                  <a:tcPr marL="9525" marR="9525" marT="9525" marB="0" anchor="b"/>
                </a:tc>
              </a:tr>
            </a:tbl>
          </a:graphicData>
        </a:graphic>
      </p:graphicFrame>
      <p:sp>
        <p:nvSpPr>
          <p:cNvPr id="3" name="Заголовок 2"/>
          <p:cNvSpPr>
            <a:spLocks noGrp="1"/>
          </p:cNvSpPr>
          <p:nvPr>
            <p:ph type="title"/>
          </p:nvPr>
        </p:nvSpPr>
        <p:spPr>
          <a:xfrm>
            <a:off x="467544" y="332656"/>
            <a:ext cx="8280920" cy="864096"/>
          </a:xfrm>
        </p:spPr>
        <p:txBody>
          <a:bodyPr>
            <a:noAutofit/>
          </a:bodyPr>
          <a:lstStyle/>
          <a:p>
            <a:r>
              <a:rPr lang="ru-RU" sz="1600" b="1" dirty="0" smtClean="0">
                <a:solidFill>
                  <a:prstClr val="black"/>
                </a:solidFill>
                <a:effectLst>
                  <a:outerShdw blurRad="63500" dist="38100" dir="5400000" algn="t" rotWithShape="0">
                    <a:prstClr val="black">
                      <a:alpha val="25000"/>
                    </a:prstClr>
                  </a:outerShdw>
                </a:effectLst>
                <a:latin typeface="Palatino Linotype"/>
              </a:rPr>
              <a:t/>
            </a:r>
            <a:br>
              <a:rPr lang="ru-RU" sz="1600" b="1" dirty="0" smtClean="0">
                <a:solidFill>
                  <a:prstClr val="black"/>
                </a:solidFill>
                <a:effectLst>
                  <a:outerShdw blurRad="63500" dist="38100" dir="5400000" algn="t" rotWithShape="0">
                    <a:prstClr val="black">
                      <a:alpha val="25000"/>
                    </a:prstClr>
                  </a:outerShdw>
                </a:effectLst>
                <a:latin typeface="Palatino Linotype"/>
              </a:rPr>
            </a:br>
            <a:r>
              <a:rPr lang="ru-RU" sz="1600" b="1" dirty="0">
                <a:solidFill>
                  <a:prstClr val="black"/>
                </a:solidFill>
                <a:effectLst>
                  <a:outerShdw blurRad="63500" dist="38100" dir="5400000" algn="t" rotWithShape="0">
                    <a:prstClr val="black">
                      <a:alpha val="25000"/>
                    </a:prstClr>
                  </a:outerShdw>
                </a:effectLst>
                <a:latin typeface="Palatino Linotype"/>
              </a:rPr>
              <a:t/>
            </a:r>
            <a:br>
              <a:rPr lang="ru-RU" sz="1600" b="1" dirty="0">
                <a:solidFill>
                  <a:prstClr val="black"/>
                </a:solidFill>
                <a:effectLst>
                  <a:outerShdw blurRad="63500" dist="38100" dir="5400000" algn="t" rotWithShape="0">
                    <a:prstClr val="black">
                      <a:alpha val="25000"/>
                    </a:prstClr>
                  </a:outerShdw>
                </a:effectLst>
                <a:latin typeface="Palatino Linotype"/>
              </a:rPr>
            </a:br>
            <a:r>
              <a:rPr lang="ru-RU" sz="1600" b="1" dirty="0" smtClean="0">
                <a:solidFill>
                  <a:prstClr val="black"/>
                </a:solidFill>
                <a:effectLst>
                  <a:outerShdw blurRad="63500" dist="38100" dir="5400000" algn="t" rotWithShape="0">
                    <a:prstClr val="black">
                      <a:alpha val="25000"/>
                    </a:prstClr>
                  </a:outerShdw>
                </a:effectLst>
                <a:latin typeface="Palatino Linotype"/>
              </a:rPr>
              <a:t>Расходы бюджета </a:t>
            </a:r>
            <a:r>
              <a:rPr lang="ru-RU" sz="1600" b="1" dirty="0">
                <a:solidFill>
                  <a:prstClr val="black"/>
                </a:solidFill>
                <a:effectLst>
                  <a:outerShdw blurRad="63500" dist="38100" dir="5400000" algn="t" rotWithShape="0">
                    <a:prstClr val="black">
                      <a:alpha val="25000"/>
                    </a:prstClr>
                  </a:outerShdw>
                </a:effectLst>
                <a:latin typeface="Palatino Linotype"/>
              </a:rPr>
              <a:t>Мглинского муниципального района Брянской области </a:t>
            </a:r>
            <a:r>
              <a:rPr lang="ru-RU" sz="1600" b="1" dirty="0" smtClean="0">
                <a:solidFill>
                  <a:schemeClr val="tx1"/>
                </a:solidFill>
                <a:latin typeface="Times New Roman"/>
                <a:ea typeface="+mn-ea"/>
                <a:cs typeface="+mn-cs"/>
              </a:rPr>
              <a:t>в 2025 году              </a:t>
            </a:r>
            <a:br>
              <a:rPr lang="ru-RU" sz="1600" b="1" dirty="0" smtClean="0">
                <a:solidFill>
                  <a:schemeClr val="tx1"/>
                </a:solidFill>
                <a:latin typeface="Times New Roman"/>
                <a:ea typeface="+mn-ea"/>
                <a:cs typeface="+mn-cs"/>
              </a:rPr>
            </a:br>
            <a:endParaRPr lang="ru-RU" sz="1600" dirty="0">
              <a:solidFill>
                <a:schemeClr val="tx1"/>
              </a:solidFill>
            </a:endParaRPr>
          </a:p>
        </p:txBody>
      </p:sp>
    </p:spTree>
    <p:extLst>
      <p:ext uri="{BB962C8B-B14F-4D97-AF65-F5344CB8AC3E}">
        <p14:creationId xmlns:p14="http://schemas.microsoft.com/office/powerpoint/2010/main" val="31927572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95478565"/>
              </p:ext>
            </p:extLst>
          </p:nvPr>
        </p:nvGraphicFramePr>
        <p:xfrm>
          <a:off x="611560" y="1412776"/>
          <a:ext cx="7488832" cy="4176464"/>
        </p:xfrm>
        <a:graphic>
          <a:graphicData uri="http://schemas.openxmlformats.org/drawingml/2006/chart">
            <c:chart xmlns:c="http://schemas.openxmlformats.org/drawingml/2006/chart" xmlns:r="http://schemas.openxmlformats.org/officeDocument/2006/relationships" r:id="rId2"/>
          </a:graphicData>
        </a:graphic>
      </p:graphicFrame>
      <p:sp>
        <p:nvSpPr>
          <p:cNvPr id="3" name="Заголовок 2"/>
          <p:cNvSpPr>
            <a:spLocks noGrp="1"/>
          </p:cNvSpPr>
          <p:nvPr>
            <p:ph type="title"/>
          </p:nvPr>
        </p:nvSpPr>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Структура расходов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a:t>
            </a:r>
            <a:r>
              <a:rPr lang="ru-RU" sz="2400" b="1" dirty="0" smtClean="0">
                <a:solidFill>
                  <a:srgbClr val="2F5897"/>
                </a:solidFill>
                <a:effectLst>
                  <a:outerShdw blurRad="63500" dist="38100" dir="5400000" algn="t" rotWithShape="0">
                    <a:prstClr val="black">
                      <a:alpha val="25000"/>
                    </a:prstClr>
                  </a:outerShdw>
                </a:effectLst>
                <a:latin typeface="Palatino Linotype"/>
              </a:rPr>
              <a:t>области за 2025</a:t>
            </a:r>
            <a:br>
              <a:rPr lang="ru-RU" sz="2400" b="1" dirty="0" smtClean="0">
                <a:solidFill>
                  <a:srgbClr val="2F5897"/>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год</a:t>
            </a:r>
            <a:br>
              <a:rPr lang="ru-RU" sz="2400" b="1" dirty="0" smtClean="0">
                <a:solidFill>
                  <a:srgbClr val="2F5897"/>
                </a:solidFill>
                <a:effectLst>
                  <a:outerShdw blurRad="63500" dist="38100" dir="5400000" algn="t" rotWithShape="0">
                    <a:prstClr val="black">
                      <a:alpha val="25000"/>
                    </a:prstClr>
                  </a:outerShdw>
                </a:effectLst>
                <a:latin typeface="Palatino Linotype"/>
              </a:rPr>
            </a:br>
            <a:endParaRPr lang="ru-RU" dirty="0"/>
          </a:p>
        </p:txBody>
      </p:sp>
    </p:spTree>
    <p:extLst>
      <p:ext uri="{BB962C8B-B14F-4D97-AF65-F5344CB8AC3E}">
        <p14:creationId xmlns:p14="http://schemas.microsoft.com/office/powerpoint/2010/main" val="14289062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49603628"/>
              </p:ext>
            </p:extLst>
          </p:nvPr>
        </p:nvGraphicFramePr>
        <p:xfrm>
          <a:off x="251520" y="1484784"/>
          <a:ext cx="8424936" cy="5269864"/>
        </p:xfrm>
        <a:graphic>
          <a:graphicData uri="http://schemas.openxmlformats.org/drawingml/2006/table">
            <a:tbl>
              <a:tblPr firstRow="1" bandRow="1">
                <a:tableStyleId>{5C22544A-7EE6-4342-B048-85BDC9FD1C3A}</a:tableStyleId>
              </a:tblPr>
              <a:tblGrid>
                <a:gridCol w="3096344"/>
                <a:gridCol w="1584176"/>
                <a:gridCol w="1656184"/>
                <a:gridCol w="2088232"/>
              </a:tblGrid>
              <a:tr h="504056">
                <a:tc>
                  <a:txBody>
                    <a:bodyPr/>
                    <a:lstStyle/>
                    <a:p>
                      <a:pPr>
                        <a:spcAft>
                          <a:spcPts val="0"/>
                        </a:spcAft>
                      </a:pPr>
                      <a:r>
                        <a:rPr lang="ru-RU" sz="1100" b="1" dirty="0">
                          <a:effectLst/>
                        </a:rPr>
                        <a:t>  </a:t>
                      </a:r>
                      <a:r>
                        <a:rPr lang="ru-RU" sz="1100" b="1" dirty="0" smtClean="0">
                          <a:effectLst/>
                        </a:rPr>
                        <a:t>Наименование  муниципальной программы</a:t>
                      </a:r>
                      <a:endParaRPr lang="ru-RU" sz="1100" b="1" dirty="0">
                        <a:effectLst/>
                      </a:endParaRPr>
                    </a:p>
                    <a:p>
                      <a:pPr>
                        <a:spcAft>
                          <a:spcPts val="0"/>
                        </a:spcAft>
                      </a:pPr>
                      <a:r>
                        <a:rPr lang="ru-RU" sz="1100" b="1" dirty="0">
                          <a:effectLst/>
                        </a:rPr>
                        <a:t>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a:effectLst/>
                        </a:rPr>
                        <a:t> </a:t>
                      </a:r>
                      <a:r>
                        <a:rPr lang="ru-RU" sz="1100" b="1" dirty="0" smtClean="0">
                          <a:effectLst/>
                        </a:rPr>
                        <a:t>Назначено</a:t>
                      </a:r>
                    </a:p>
                    <a:p>
                      <a:pPr algn="ctr">
                        <a:spcAft>
                          <a:spcPts val="0"/>
                        </a:spcAft>
                      </a:pPr>
                      <a:r>
                        <a:rPr lang="ru-RU" sz="1100" b="1" dirty="0" smtClean="0">
                          <a:effectLst/>
                        </a:rPr>
                        <a:t>(тыс.руб.)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Исполнено</a:t>
                      </a:r>
                    </a:p>
                    <a:p>
                      <a:pPr algn="ctr">
                        <a:spcAft>
                          <a:spcPts val="0"/>
                        </a:spcAft>
                      </a:pPr>
                      <a:r>
                        <a:rPr lang="ru-RU" sz="1100" b="1" dirty="0" smtClean="0">
                          <a:effectLst/>
                        </a:rPr>
                        <a:t> (тыс. руб.)</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effectLst/>
                        </a:rPr>
                        <a:t>Процент исполнения</a:t>
                      </a:r>
                    </a:p>
                    <a:p>
                      <a:pPr algn="ctr">
                        <a:spcAft>
                          <a:spcPts val="0"/>
                        </a:spcAft>
                      </a:pPr>
                      <a:r>
                        <a:rPr lang="ru-RU" sz="1100" b="1" dirty="0" smtClean="0">
                          <a:effectLst/>
                        </a:rPr>
                        <a:t>(%)</a:t>
                      </a:r>
                      <a:endParaRPr lang="ru-RU" sz="1100" b="1" dirty="0">
                        <a:effectLst/>
                        <a:latin typeface="Times New Roman"/>
                        <a:ea typeface="Times New Roman"/>
                      </a:endParaRPr>
                    </a:p>
                  </a:txBody>
                  <a:tcPr marL="34734" marR="34734" marT="0" marB="0"/>
                </a:tc>
              </a:tr>
              <a:tr h="433184">
                <a:tc>
                  <a:txBody>
                    <a:bodyPr/>
                    <a:lstStyle/>
                    <a:p>
                      <a:pPr>
                        <a:spcAft>
                          <a:spcPts val="0"/>
                        </a:spcAft>
                      </a:pPr>
                      <a:r>
                        <a:rPr lang="ru-RU" sz="800" dirty="0">
                          <a:effectLst/>
                          <a:latin typeface="+mj-lt"/>
                        </a:rPr>
                        <a:t> </a:t>
                      </a:r>
                      <a:r>
                        <a:rPr lang="ru-RU" sz="800" b="0" dirty="0" smtClean="0">
                          <a:effectLst/>
                          <a:latin typeface="+mj-lt"/>
                          <a:ea typeface="Times New Roman"/>
                        </a:rPr>
                        <a:t>РЕАЛИЗАЦИЯ ПОЛНОМОЧИЙ ИСПОЛНИТЕЛЬНО-РАСПОРЯДИТЕЛЬНОГО ОРГАНА МГЛИНСКОГО РАЙОНА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105 577,7</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84 460,6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80,0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СТРОИТЕЛЬСТВО И АРХИТЕКТУРА В МГЛИНСКОМ РАЙОНЕ</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64</a:t>
                      </a:r>
                      <a:r>
                        <a:rPr lang="ru-RU" sz="1000" baseline="0" dirty="0" smtClean="0">
                          <a:solidFill>
                            <a:schemeClr val="tx1"/>
                          </a:solidFill>
                          <a:effectLst/>
                          <a:latin typeface="+mj-lt"/>
                          <a:ea typeface="Times New Roman"/>
                        </a:rPr>
                        <a:t> 185,7</a:t>
                      </a:r>
                      <a:endParaRPr lang="ru-RU" sz="1000" dirty="0" smtClean="0">
                        <a:solidFill>
                          <a:schemeClr val="tx1"/>
                        </a:solidFill>
                        <a:effectLst/>
                        <a:latin typeface="+mj-lt"/>
                        <a:ea typeface="Times New Roman"/>
                      </a:endParaRPr>
                    </a:p>
                    <a:p>
                      <a:pPr algn="ctr">
                        <a:spcAft>
                          <a:spcPts val="0"/>
                        </a:spcAft>
                      </a:pP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55 033,2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85,7</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УСТОЙЧИВОЕ РАЗВИТИЕ СЕЛЬСКИХ ТЕРРИТОРИЙ МГЛИНСКОГО РАЙОНА БРЯНСКОЙ ОБЛАСТИ</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0,0</a:t>
                      </a:r>
                      <a:endParaRPr lang="ru-RU" sz="1000" dirty="0">
                        <a:solidFill>
                          <a:schemeClr val="tx1"/>
                        </a:solidFill>
                        <a:effectLst/>
                        <a:latin typeface="+mj-lt"/>
                        <a:ea typeface="Times New Roman"/>
                      </a:endParaRPr>
                    </a:p>
                  </a:txBody>
                  <a:tcPr marL="34734" marR="34734" marT="0" marB="0"/>
                </a:tc>
              </a:tr>
              <a:tr h="337304">
                <a:tc>
                  <a:txBody>
                    <a:bodyPr/>
                    <a:lstStyle/>
                    <a:p>
                      <a:pPr>
                        <a:spcAft>
                          <a:spcPts val="0"/>
                        </a:spcAft>
                      </a:pPr>
                      <a:r>
                        <a:rPr lang="ru-RU" sz="800" b="0" dirty="0" smtClean="0">
                          <a:effectLst/>
                          <a:latin typeface="+mj-lt"/>
                          <a:ea typeface="Times New Roman"/>
                        </a:rPr>
                        <a:t>ОБЕСПЕЧЕНИЕ ПРАВОПОРЯДКА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128,5</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31 ,2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24,3</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УПРАВЛЕНИЕ МУНИЦИПАЛЬНОЙ СОБСТВЕННОСТЬЮ МГЛИНСКОГО РАЙОНА</a:t>
                      </a:r>
                      <a:r>
                        <a:rPr lang="ru-RU" sz="800" b="0" dirty="0" smtClean="0">
                          <a:effectLst/>
                          <a:latin typeface="+mj-lt"/>
                        </a:rPr>
                        <a:t> </a:t>
                      </a:r>
                      <a:endParaRPr lang="ru-RU" sz="800" b="0" dirty="0">
                        <a:effectLst/>
                        <a:latin typeface="+mj-lt"/>
                      </a:endParaRPr>
                    </a:p>
                    <a:p>
                      <a:pPr>
                        <a:spcAft>
                          <a:spcPts val="0"/>
                        </a:spcAft>
                      </a:pPr>
                      <a:r>
                        <a:rPr lang="ru-RU" sz="800" b="0" dirty="0">
                          <a:effectLst/>
                          <a:latin typeface="+mj-lt"/>
                        </a:rPr>
                        <a:t> </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3 130,0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2 926,4</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93,5</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РАЗВИТИЕ ОБРАЗОВАНИЯ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346</a:t>
                      </a:r>
                      <a:r>
                        <a:rPr lang="ru-RU" sz="1000" baseline="0" dirty="0" smtClean="0">
                          <a:solidFill>
                            <a:schemeClr val="tx1"/>
                          </a:solidFill>
                          <a:effectLst/>
                          <a:latin typeface="+mj-lt"/>
                          <a:ea typeface="Times New Roman"/>
                        </a:rPr>
                        <a:t> 998,3</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339 676,1</a:t>
                      </a:r>
                    </a:p>
                    <a:p>
                      <a:pPr algn="ctr">
                        <a:spcAft>
                          <a:spcPts val="0"/>
                        </a:spcAft>
                      </a:pP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97,9</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РАЗВИТИЕ КУЛЬТУРЫ И СОХРАНЕНИЕ КУЛЬТУРНОГО НАСЛЕДИЯ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48 158,6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47 700,2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99,0</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УПРАВЛЕНИЕ МУНИЦИПАЛЬНЫМИ ФИНАНСАМИ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8 000,9</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7 900,7</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98,7</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ПРОВЕДЕНИЕ КАПИТАЛЬНОГО РЕМОНТА МНОГОКВАРТИРНЫХ ДОМОВ НА ТЕРРИТОРИИ МГЛИНСКОГО РАЙОНА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121,8</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121,6</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99,8</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ЭНЕРГОСБЕРЕЖЕНИЕ И ПОВЫШЕНИЕ ЭНЕРГЕТИЧЕСКОЙ ЭФФЕКТИВНОСТИ В МГЛИНСКОМ РАЙОНЕ</a:t>
                      </a:r>
                    </a:p>
                    <a:p>
                      <a:pPr>
                        <a:spcAft>
                          <a:spcPts val="0"/>
                        </a:spcAft>
                      </a:pP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50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45,2</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90,4</a:t>
                      </a:r>
                      <a:endParaRPr lang="ru-RU" sz="1000" dirty="0">
                        <a:solidFill>
                          <a:schemeClr val="tx1"/>
                        </a:solidFill>
                        <a:effectLst/>
                        <a:latin typeface="+mj-lt"/>
                        <a:ea typeface="Times New Roman"/>
                      </a:endParaRPr>
                    </a:p>
                  </a:txBody>
                  <a:tcPr marL="34734" marR="34734" marT="0" marB="0"/>
                </a:tc>
              </a:tr>
              <a:tr h="370840">
                <a:tc>
                  <a:txBody>
                    <a:bodyPr/>
                    <a:lstStyle/>
                    <a:p>
                      <a:pPr>
                        <a:spcAft>
                          <a:spcPts val="0"/>
                        </a:spcAft>
                      </a:pPr>
                      <a:r>
                        <a:rPr lang="ru-RU" sz="800" b="0" dirty="0" smtClean="0">
                          <a:effectLst/>
                          <a:latin typeface="+mj-lt"/>
                          <a:ea typeface="Times New Roman"/>
                        </a:rPr>
                        <a:t>Строительство, реконструкция, модернизация объектов питьевого водоснабжения</a:t>
                      </a:r>
                      <a:r>
                        <a:rPr lang="ru-RU" sz="800" b="0" baseline="0" dirty="0" smtClean="0">
                          <a:effectLst/>
                          <a:latin typeface="+mj-lt"/>
                          <a:ea typeface="Times New Roman"/>
                        </a:rPr>
                        <a:t> Мглинского района в рамках реализации регионального проекта «Чистая вода»</a:t>
                      </a:r>
                      <a:endParaRPr lang="ru-RU" sz="800" b="0" dirty="0">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a:t>
                      </a:r>
                      <a:endParaRPr lang="ru-RU" sz="1000" dirty="0">
                        <a:solidFill>
                          <a:schemeClr val="tx1"/>
                        </a:solidFill>
                        <a:effectLst/>
                        <a:latin typeface="+mj-lt"/>
                        <a:ea typeface="Times New Roman"/>
                      </a:endParaRPr>
                    </a:p>
                  </a:txBody>
                  <a:tcPr marL="34734" marR="34734" marT="0" marB="0"/>
                </a:tc>
                <a:tc>
                  <a:txBody>
                    <a:bodyPr/>
                    <a:lstStyle/>
                    <a:p>
                      <a:pPr algn="ctr">
                        <a:spcAft>
                          <a:spcPts val="0"/>
                        </a:spcAft>
                      </a:pPr>
                      <a:r>
                        <a:rPr lang="ru-RU" sz="1000" dirty="0" smtClean="0">
                          <a:solidFill>
                            <a:schemeClr val="tx1"/>
                          </a:solidFill>
                          <a:effectLst/>
                          <a:latin typeface="+mj-lt"/>
                          <a:ea typeface="Times New Roman"/>
                        </a:rPr>
                        <a:t>0</a:t>
                      </a:r>
                      <a:endParaRPr lang="ru-RU" sz="1000" dirty="0">
                        <a:solidFill>
                          <a:schemeClr val="tx1"/>
                        </a:solidFill>
                        <a:effectLst/>
                        <a:latin typeface="+mj-lt"/>
                        <a:ea typeface="Times New Roman"/>
                      </a:endParaRPr>
                    </a:p>
                  </a:txBody>
                  <a:tcPr marL="34734" marR="34734" marT="0" marB="0"/>
                </a:tc>
              </a:tr>
              <a:tr h="428456">
                <a:tc>
                  <a:txBody>
                    <a:bodyPr/>
                    <a:lstStyle/>
                    <a:p>
                      <a:pPr algn="l">
                        <a:lnSpc>
                          <a:spcPct val="95000"/>
                        </a:lnSpc>
                        <a:spcAft>
                          <a:spcPts val="0"/>
                        </a:spcAft>
                      </a:pPr>
                      <a:r>
                        <a:rPr lang="ru-RU" sz="800" b="0" dirty="0" smtClean="0">
                          <a:effectLst/>
                          <a:latin typeface="+mj-lt"/>
                          <a:ea typeface="Times New Roman"/>
                        </a:rPr>
                        <a:t>НЕПРОГРАММНАЯ ЧАСТЬ РАСХОДОВ БЮДЖЕТА МГЛИНСКОГО МУНИЦИПАЛЬНОГО РАЙОНА</a:t>
                      </a:r>
                    </a:p>
                    <a:p>
                      <a:pPr>
                        <a:spcAft>
                          <a:spcPts val="0"/>
                        </a:spcAft>
                      </a:pPr>
                      <a:endParaRPr lang="ru-RU" sz="800" b="1" dirty="0">
                        <a:effectLst/>
                        <a:latin typeface="+mj-lt"/>
                        <a:ea typeface="Times New Roman"/>
                      </a:endParaRPr>
                    </a:p>
                  </a:txBody>
                  <a:tcPr marL="34734" marR="34734" marT="0" marB="0"/>
                </a:tc>
                <a:tc>
                  <a:txBody>
                    <a:bodyPr/>
                    <a:lstStyle/>
                    <a:p>
                      <a:pPr algn="ctr">
                        <a:spcAft>
                          <a:spcPts val="0"/>
                        </a:spcAft>
                      </a:pPr>
                      <a:r>
                        <a:rPr lang="ru-RU" sz="1000" b="0" dirty="0" smtClean="0">
                          <a:solidFill>
                            <a:schemeClr val="tx1"/>
                          </a:solidFill>
                          <a:effectLst/>
                          <a:latin typeface="+mj-lt"/>
                          <a:ea typeface="Times New Roman"/>
                        </a:rPr>
                        <a:t>5 191,0</a:t>
                      </a:r>
                      <a:endParaRPr lang="ru-RU" sz="1000" b="0" dirty="0">
                        <a:solidFill>
                          <a:schemeClr val="tx1"/>
                        </a:solidFill>
                        <a:effectLst/>
                        <a:latin typeface="+mj-lt"/>
                        <a:ea typeface="Times New Roman"/>
                      </a:endParaRPr>
                    </a:p>
                  </a:txBody>
                  <a:tcPr marL="34734" marR="34734" marT="0" marB="0"/>
                </a:tc>
                <a:tc>
                  <a:txBody>
                    <a:bodyPr/>
                    <a:lstStyle/>
                    <a:p>
                      <a:pPr algn="ctr">
                        <a:spcAft>
                          <a:spcPts val="0"/>
                        </a:spcAft>
                      </a:pPr>
                      <a:r>
                        <a:rPr lang="ru-RU" sz="1000" b="0" dirty="0" smtClean="0">
                          <a:solidFill>
                            <a:schemeClr val="tx1"/>
                          </a:solidFill>
                          <a:effectLst/>
                          <a:latin typeface="+mj-lt"/>
                          <a:ea typeface="Times New Roman"/>
                        </a:rPr>
                        <a:t>4</a:t>
                      </a:r>
                      <a:r>
                        <a:rPr lang="ru-RU" sz="1000" b="0" baseline="0" dirty="0" smtClean="0">
                          <a:solidFill>
                            <a:schemeClr val="tx1"/>
                          </a:solidFill>
                          <a:effectLst/>
                          <a:latin typeface="+mj-lt"/>
                          <a:ea typeface="Times New Roman"/>
                        </a:rPr>
                        <a:t> 905,9</a:t>
                      </a:r>
                      <a:endParaRPr lang="ru-RU" sz="1000" b="0" dirty="0">
                        <a:solidFill>
                          <a:schemeClr val="tx1"/>
                        </a:solidFill>
                        <a:effectLst/>
                        <a:latin typeface="+mj-lt"/>
                        <a:ea typeface="Times New Roman"/>
                      </a:endParaRPr>
                    </a:p>
                  </a:txBody>
                  <a:tcPr marL="34734" marR="34734" marT="0" marB="0"/>
                </a:tc>
                <a:tc>
                  <a:txBody>
                    <a:bodyPr/>
                    <a:lstStyle/>
                    <a:p>
                      <a:pPr algn="ctr">
                        <a:spcAft>
                          <a:spcPts val="0"/>
                        </a:spcAft>
                      </a:pPr>
                      <a:r>
                        <a:rPr lang="ru-RU" sz="1000" b="0" dirty="0" smtClean="0">
                          <a:solidFill>
                            <a:schemeClr val="tx1"/>
                          </a:solidFill>
                          <a:effectLst/>
                          <a:latin typeface="+mj-lt"/>
                          <a:ea typeface="Times New Roman"/>
                        </a:rPr>
                        <a:t>94,5</a:t>
                      </a:r>
                      <a:endParaRPr lang="ru-RU" sz="1000" b="0" dirty="0">
                        <a:solidFill>
                          <a:schemeClr val="tx1"/>
                        </a:solidFill>
                        <a:effectLst/>
                        <a:latin typeface="+mj-lt"/>
                        <a:ea typeface="Times New Roman"/>
                      </a:endParaRPr>
                    </a:p>
                  </a:txBody>
                  <a:tcPr marL="34734" marR="34734" marT="0" marB="0"/>
                </a:tc>
              </a:tr>
              <a:tr h="229304">
                <a:tc>
                  <a:txBody>
                    <a:bodyPr/>
                    <a:lstStyle/>
                    <a:p>
                      <a:pPr>
                        <a:spcAft>
                          <a:spcPts val="0"/>
                        </a:spcAft>
                      </a:pPr>
                      <a:r>
                        <a:rPr lang="ru-RU" sz="1100" b="1" dirty="0" smtClean="0">
                          <a:effectLst/>
                          <a:latin typeface="Times New Roman"/>
                          <a:ea typeface="Times New Roman"/>
                        </a:rPr>
                        <a:t>Итого :</a:t>
                      </a:r>
                      <a:endParaRPr lang="ru-RU" sz="1100" b="1" dirty="0">
                        <a:effectLst/>
                        <a:latin typeface="Times New Roman"/>
                        <a:ea typeface="Times New Roman"/>
                      </a:endParaRPr>
                    </a:p>
                  </a:txBody>
                  <a:tcPr marL="34734" marR="34734" marT="0" marB="0"/>
                </a:tc>
                <a:tc>
                  <a:txBody>
                    <a:bodyPr/>
                    <a:lstStyle/>
                    <a:p>
                      <a:pPr algn="ctr">
                        <a:spcAft>
                          <a:spcPts val="0"/>
                        </a:spcAft>
                      </a:pPr>
                      <a:r>
                        <a:rPr lang="ru-RU" sz="1100" b="1" dirty="0" smtClean="0">
                          <a:solidFill>
                            <a:schemeClr val="tx1"/>
                          </a:solidFill>
                          <a:effectLst/>
                          <a:latin typeface="Times New Roman"/>
                          <a:ea typeface="Times New Roman"/>
                        </a:rPr>
                        <a:t>581 542,5</a:t>
                      </a:r>
                      <a:endParaRPr lang="ru-RU" sz="1100" b="1" dirty="0">
                        <a:solidFill>
                          <a:schemeClr val="tx1"/>
                        </a:solidFill>
                        <a:effectLst/>
                        <a:latin typeface="Times New Roman"/>
                        <a:ea typeface="Times New Roman"/>
                      </a:endParaRPr>
                    </a:p>
                  </a:txBody>
                  <a:tcPr marL="34734" marR="34734" marT="0" marB="0"/>
                </a:tc>
                <a:tc>
                  <a:txBody>
                    <a:bodyPr/>
                    <a:lstStyle/>
                    <a:p>
                      <a:pPr algn="ctr">
                        <a:spcAft>
                          <a:spcPts val="0"/>
                        </a:spcAft>
                      </a:pPr>
                      <a:r>
                        <a:rPr lang="ru-RU" sz="1100" b="1" dirty="0" smtClean="0">
                          <a:solidFill>
                            <a:schemeClr val="tx1"/>
                          </a:solidFill>
                          <a:effectLst/>
                          <a:latin typeface="Times New Roman"/>
                          <a:ea typeface="Times New Roman"/>
                        </a:rPr>
                        <a:t>542 801,1</a:t>
                      </a:r>
                      <a:endParaRPr lang="ru-RU" sz="1100" b="1" dirty="0">
                        <a:solidFill>
                          <a:schemeClr val="tx1"/>
                        </a:solidFill>
                        <a:effectLst/>
                        <a:latin typeface="Times New Roman"/>
                        <a:ea typeface="Times New Roman"/>
                      </a:endParaRPr>
                    </a:p>
                  </a:txBody>
                  <a:tcPr marL="34734" marR="34734" marT="0" marB="0"/>
                </a:tc>
                <a:tc>
                  <a:txBody>
                    <a:bodyPr/>
                    <a:lstStyle/>
                    <a:p>
                      <a:pPr algn="ctr">
                        <a:spcAft>
                          <a:spcPts val="0"/>
                        </a:spcAft>
                      </a:pPr>
                      <a:r>
                        <a:rPr lang="ru-RU" sz="1100" b="1" dirty="0" smtClean="0">
                          <a:solidFill>
                            <a:schemeClr val="tx1"/>
                          </a:solidFill>
                          <a:effectLst/>
                          <a:latin typeface="Times New Roman"/>
                          <a:ea typeface="Times New Roman"/>
                        </a:rPr>
                        <a:t>93,3</a:t>
                      </a:r>
                    </a:p>
                  </a:txBody>
                  <a:tcPr marL="34734" marR="34734" marT="0" marB="0"/>
                </a:tc>
              </a:tr>
            </a:tbl>
          </a:graphicData>
        </a:graphic>
      </p:graphicFrame>
      <p:sp>
        <p:nvSpPr>
          <p:cNvPr id="3" name="Заголовок 2"/>
          <p:cNvSpPr>
            <a:spLocks noGrp="1"/>
          </p:cNvSpPr>
          <p:nvPr>
            <p:ph type="title"/>
          </p:nvPr>
        </p:nvSpPr>
        <p:spPr>
          <a:xfrm>
            <a:off x="395536" y="188640"/>
            <a:ext cx="8229600" cy="1224136"/>
          </a:xfrm>
        </p:spPr>
        <p:txBody>
          <a:bodyPr>
            <a:normAutofit fontScale="90000"/>
          </a:bodyPr>
          <a:lstStyle/>
          <a:p>
            <a:r>
              <a:rPr lang="ru-RU" sz="2400" b="1" dirty="0">
                <a:solidFill>
                  <a:srgbClr val="2F5897"/>
                </a:solidFill>
                <a:effectLst>
                  <a:outerShdw blurRad="63500" dist="38100" dir="5400000" algn="t" rotWithShape="0">
                    <a:prstClr val="black">
                      <a:alpha val="25000"/>
                    </a:prstClr>
                  </a:outerShdw>
                </a:effectLst>
                <a:latin typeface="Palatino Linotype"/>
              </a:rPr>
              <a:t>Расходы бюджета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a:t>
            </a:r>
            <a:r>
              <a:rPr lang="ru-RU" sz="2400" b="1" dirty="0">
                <a:solidFill>
                  <a:srgbClr val="2F5897"/>
                </a:solidFill>
                <a:effectLst>
                  <a:outerShdw blurRad="63500" dist="38100" dir="5400000" algn="t" rotWithShape="0">
                    <a:prstClr val="black">
                      <a:alpha val="25000"/>
                    </a:prstClr>
                  </a:outerShdw>
                </a:effectLst>
                <a:latin typeface="Palatino Linotype"/>
              </a:rPr>
              <a:t>муниципального района Брянской области на реализацию муниципальных программ </a:t>
            </a:r>
            <a:r>
              <a:rPr lang="ru-RU" sz="2400" b="1" dirty="0" smtClean="0">
                <a:solidFill>
                  <a:srgbClr val="2F5897"/>
                </a:solidFill>
                <a:effectLst>
                  <a:outerShdw blurRad="63500" dist="38100" dir="5400000" algn="t" rotWithShape="0">
                    <a:prstClr val="black">
                      <a:alpha val="25000"/>
                    </a:prstClr>
                  </a:outerShdw>
                </a:effectLst>
                <a:latin typeface="Palatino Linotype"/>
              </a:rPr>
              <a:t>Мглинского района за 2025</a:t>
            </a:r>
            <a:br>
              <a:rPr lang="ru-RU" sz="2400" b="1" dirty="0" smtClean="0">
                <a:solidFill>
                  <a:srgbClr val="2F5897"/>
                </a:solidFill>
                <a:effectLst>
                  <a:outerShdw blurRad="63500" dist="38100" dir="5400000" algn="t" rotWithShape="0">
                    <a:prstClr val="black">
                      <a:alpha val="25000"/>
                    </a:prstClr>
                  </a:outerShdw>
                </a:effectLst>
                <a:latin typeface="Palatino Linotype"/>
              </a:rPr>
            </a:br>
            <a:r>
              <a:rPr lang="ru-RU" sz="2400" b="1" dirty="0" smtClean="0">
                <a:solidFill>
                  <a:srgbClr val="2F5897"/>
                </a:solidFill>
                <a:effectLst>
                  <a:outerShdw blurRad="63500" dist="38100" dir="5400000" algn="t" rotWithShape="0">
                    <a:prstClr val="black">
                      <a:alpha val="25000"/>
                    </a:prstClr>
                  </a:outerShdw>
                </a:effectLst>
                <a:latin typeface="Palatino Linotype"/>
              </a:rPr>
              <a:t> год, </a:t>
            </a:r>
            <a:r>
              <a:rPr lang="ru-RU" sz="2400" b="1" dirty="0">
                <a:solidFill>
                  <a:srgbClr val="2F5897"/>
                </a:solidFill>
                <a:effectLst>
                  <a:outerShdw blurRad="63500" dist="38100" dir="5400000" algn="t" rotWithShape="0">
                    <a:prstClr val="black">
                      <a:alpha val="25000"/>
                    </a:prstClr>
                  </a:outerShdw>
                </a:effectLst>
                <a:latin typeface="Palatino Linotype"/>
              </a:rPr>
              <a:t>тыс. </a:t>
            </a:r>
            <a:r>
              <a:rPr lang="ru-RU" sz="2400" b="1" dirty="0" err="1">
                <a:solidFill>
                  <a:srgbClr val="2F5897"/>
                </a:solidFill>
                <a:effectLst>
                  <a:outerShdw blurRad="63500" dist="38100" dir="5400000" algn="t" rotWithShape="0">
                    <a:prstClr val="black">
                      <a:alpha val="25000"/>
                    </a:prstClr>
                  </a:outerShdw>
                </a:effectLst>
                <a:latin typeface="Palatino Linotype"/>
              </a:rPr>
              <a:t>руб</a:t>
            </a:r>
            <a:endParaRPr lang="ru-RU" sz="1400" dirty="0"/>
          </a:p>
        </p:txBody>
      </p:sp>
    </p:spTree>
    <p:extLst>
      <p:ext uri="{BB962C8B-B14F-4D97-AF65-F5344CB8AC3E}">
        <p14:creationId xmlns:p14="http://schemas.microsoft.com/office/powerpoint/2010/main" val="14658367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340768"/>
            <a:ext cx="8424936" cy="4464496"/>
          </a:xfrm>
        </p:spPr>
        <p:txBody>
          <a:bodyPr>
            <a:normAutofit/>
          </a:bodyPr>
          <a:lstStyle/>
          <a:p>
            <a:pPr fontAlgn="t">
              <a:spcBef>
                <a:spcPts val="0"/>
              </a:spcBef>
            </a:pPr>
            <a:endParaRPr lang="ru-RU" sz="900" dirty="0">
              <a:solidFill>
                <a:schemeClr val="tx1"/>
              </a:solidFill>
            </a:endParaRPr>
          </a:p>
        </p:txBody>
      </p:sp>
      <p:sp>
        <p:nvSpPr>
          <p:cNvPr id="3" name="Подзаголовок 2"/>
          <p:cNvSpPr>
            <a:spLocks noGrp="1"/>
          </p:cNvSpPr>
          <p:nvPr>
            <p:ph type="subTitle" idx="1"/>
          </p:nvPr>
        </p:nvSpPr>
        <p:spPr>
          <a:xfrm>
            <a:off x="971600" y="476672"/>
            <a:ext cx="7653536" cy="708495"/>
          </a:xfrm>
        </p:spPr>
        <p:txBody>
          <a:bodyPr>
            <a:normAutofit fontScale="25000" lnSpcReduction="20000"/>
          </a:bodyPr>
          <a:lstStyle/>
          <a:p>
            <a:pPr lvl="0">
              <a:buClrTx/>
              <a:buSzTx/>
            </a:pP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РЕАЛИЗАЦИЯ УКАЗОВ ПРЕЗИДЕНТА РОССИЙСКОЙ ФЕДЕРАЦИИ ПО ПОВЫШЕНИЮ ЗАРАБОТНОЙ ПЛАТЫ ОТДЕЛЬНЫМ КАТЕГОРИЯМ РАБОТНИКОВ В </a:t>
            </a:r>
            <a:r>
              <a:rPr lang="ru-RU" sz="5600" b="1" dirty="0" smtClean="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2024 </a:t>
            </a:r>
            <a:r>
              <a:rPr lang="ru-RU" sz="5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t>ГОДУ</a:t>
            </a:r>
          </a:p>
          <a:p>
            <a:endParaRPr lang="ru-RU" dirty="0"/>
          </a:p>
        </p:txBody>
      </p:sp>
      <p:sp>
        <p:nvSpPr>
          <p:cNvPr id="4" name="Заголовок 1"/>
          <p:cNvSpPr txBox="1">
            <a:spLocks/>
          </p:cNvSpPr>
          <p:nvPr/>
        </p:nvSpPr>
        <p:spPr>
          <a:xfrm>
            <a:off x="395536" y="188640"/>
            <a:ext cx="8229600" cy="835496"/>
          </a:xfrm>
          <a:prstGeom prst="rect">
            <a:avLst/>
          </a:prstGeom>
        </p:spPr>
        <p:txBody>
          <a:bodyPr vert="horz" lIns="91440" tIns="45720" rIns="91440" bIns="45720" rtlCol="0" anchor="b">
            <a:noAutofit/>
          </a:bodyPr>
          <a:lst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2000" b="0" i="0" u="none" strike="noStrike" kern="1200" cap="none" spc="0" normalizeH="0" baseline="0" noProof="0" dirty="0">
              <a:ln>
                <a:noFill/>
              </a:ln>
              <a:solidFill>
                <a:schemeClr val="tx1"/>
              </a:solidFill>
              <a:effectLst>
                <a:outerShdw blurRad="63500" dist="38100" dir="5400000" algn="t" rotWithShape="0">
                  <a:prstClr val="black">
                    <a:alpha val="25000"/>
                  </a:prstClr>
                </a:outerShdw>
              </a:effectLst>
              <a:uLnTx/>
              <a:uFillTx/>
              <a:latin typeface="Palatino Linotype"/>
              <a:ea typeface="+mj-ea"/>
              <a:cs typeface="+mj-cs"/>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215916556"/>
              </p:ext>
            </p:extLst>
          </p:nvPr>
        </p:nvGraphicFramePr>
        <p:xfrm>
          <a:off x="611560" y="1412777"/>
          <a:ext cx="8064895" cy="4150056"/>
        </p:xfrm>
        <a:graphic>
          <a:graphicData uri="http://schemas.openxmlformats.org/drawingml/2006/table">
            <a:tbl>
              <a:tblPr firstRow="1" bandRow="1">
                <a:tableStyleId>{5C22544A-7EE6-4342-B048-85BDC9FD1C3A}</a:tableStyleId>
              </a:tblPr>
              <a:tblGrid>
                <a:gridCol w="2971235"/>
                <a:gridCol w="1666790"/>
                <a:gridCol w="1956667"/>
                <a:gridCol w="1470203"/>
              </a:tblGrid>
              <a:tr h="685920">
                <a:tc>
                  <a:txBody>
                    <a:bodyPr/>
                    <a:lstStyle/>
                    <a:p>
                      <a:pPr algn="ctr"/>
                      <a:r>
                        <a:rPr lang="ru-RU" sz="1400" dirty="0" smtClean="0"/>
                        <a:t>Категория</a:t>
                      </a:r>
                      <a:r>
                        <a:rPr lang="ru-RU" sz="1400" baseline="0" dirty="0" smtClean="0"/>
                        <a:t> работников бюджетной сферы</a:t>
                      </a:r>
                      <a:endParaRPr lang="ru-RU" sz="1400" dirty="0"/>
                    </a:p>
                  </a:txBody>
                  <a:tcPr/>
                </a:tc>
                <a:tc>
                  <a:txBody>
                    <a:bodyPr/>
                    <a:lstStyle/>
                    <a:p>
                      <a:pPr algn="ctr"/>
                      <a:r>
                        <a:rPr lang="ru-RU" sz="1400" baseline="0" dirty="0" smtClean="0"/>
                        <a:t>2025 год установленный план</a:t>
                      </a:r>
                      <a:endParaRPr lang="ru-RU"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aseline="0" dirty="0" smtClean="0"/>
                        <a:t>2025 год фактически достигнуто</a:t>
                      </a:r>
                      <a:endParaRPr lang="ru-RU" sz="1400" dirty="0" smtClean="0"/>
                    </a:p>
                  </a:txBody>
                  <a:tcPr/>
                </a:tc>
                <a:tc>
                  <a:txBody>
                    <a:bodyPr/>
                    <a:lstStyle/>
                    <a:p>
                      <a:pPr algn="ctr"/>
                      <a:r>
                        <a:rPr lang="ru-RU" sz="1400" dirty="0" smtClean="0"/>
                        <a:t>Отклонение +,-</a:t>
                      </a:r>
                      <a:endParaRPr lang="ru-RU" sz="1400" dirty="0"/>
                    </a:p>
                  </a:txBody>
                  <a:tcPr/>
                </a:tc>
              </a:tr>
              <a:tr h="882953">
                <a:tc>
                  <a:txBody>
                    <a:bodyPr/>
                    <a:lstStyle/>
                    <a:p>
                      <a:r>
                        <a:rPr lang="ru-RU" sz="1400" dirty="0" smtClean="0"/>
                        <a:t>- педагогических работников общеобразовательных</a:t>
                      </a:r>
                      <a:r>
                        <a:rPr lang="ru-RU" sz="1400" baseline="0" dirty="0" smtClean="0"/>
                        <a:t> учреждений общего образования</a:t>
                      </a:r>
                      <a:endParaRPr lang="ru-RU" sz="1400" dirty="0"/>
                    </a:p>
                  </a:txBody>
                  <a:tcPr/>
                </a:tc>
                <a:tc>
                  <a:txBody>
                    <a:bodyPr/>
                    <a:lstStyle/>
                    <a:p>
                      <a:pPr algn="ctr"/>
                      <a:r>
                        <a:rPr lang="ru-RU" sz="1400" dirty="0" smtClean="0"/>
                        <a:t>46 890,0</a:t>
                      </a:r>
                    </a:p>
                  </a:txBody>
                  <a:tcPr/>
                </a:tc>
                <a:tc>
                  <a:txBody>
                    <a:bodyPr/>
                    <a:lstStyle/>
                    <a:p>
                      <a:pPr algn="r"/>
                      <a:r>
                        <a:rPr lang="ru-RU" sz="1400" dirty="0" smtClean="0"/>
                        <a:t>46</a:t>
                      </a:r>
                      <a:r>
                        <a:rPr lang="ru-RU" sz="1400" baseline="0" dirty="0" smtClean="0"/>
                        <a:t> 532,2</a:t>
                      </a:r>
                      <a:endParaRPr lang="ru-RU" sz="1400" dirty="0" smtClean="0"/>
                    </a:p>
                  </a:txBody>
                  <a:tcPr/>
                </a:tc>
                <a:tc>
                  <a:txBody>
                    <a:bodyPr/>
                    <a:lstStyle/>
                    <a:p>
                      <a:pPr algn="r"/>
                      <a:r>
                        <a:rPr lang="ru-RU" sz="1400" dirty="0" smtClean="0"/>
                        <a:t>-357,8</a:t>
                      </a:r>
                      <a:endParaRPr lang="ru-RU" sz="1400" dirty="0"/>
                    </a:p>
                  </a:txBody>
                  <a:tcPr/>
                </a:tc>
              </a:tr>
              <a:tr h="882953">
                <a:tc>
                  <a:txBody>
                    <a:bodyPr/>
                    <a:lstStyle/>
                    <a:p>
                      <a:r>
                        <a:rPr lang="ru-RU" sz="1400" dirty="0" smtClean="0"/>
                        <a:t>- педагогических работников учреждений дополнительного образования детей</a:t>
                      </a:r>
                      <a:endParaRPr lang="ru-RU" sz="1400" dirty="0"/>
                    </a:p>
                  </a:txBody>
                  <a:tcPr/>
                </a:tc>
                <a:tc>
                  <a:txBody>
                    <a:bodyPr/>
                    <a:lstStyle/>
                    <a:p>
                      <a:pPr algn="ctr"/>
                      <a:r>
                        <a:rPr lang="ru-RU" sz="1400" dirty="0" smtClean="0"/>
                        <a:t>46 470,0</a:t>
                      </a:r>
                    </a:p>
                  </a:txBody>
                  <a:tcPr/>
                </a:tc>
                <a:tc>
                  <a:txBody>
                    <a:bodyPr/>
                    <a:lstStyle/>
                    <a:p>
                      <a:pPr algn="r"/>
                      <a:r>
                        <a:rPr lang="ru-RU" sz="1400" dirty="0" smtClean="0"/>
                        <a:t>46 471,2</a:t>
                      </a:r>
                    </a:p>
                  </a:txBody>
                  <a:tcPr/>
                </a:tc>
                <a:tc>
                  <a:txBody>
                    <a:bodyPr/>
                    <a:lstStyle/>
                    <a:p>
                      <a:pPr algn="r"/>
                      <a:r>
                        <a:rPr lang="ru-RU" sz="1400" dirty="0" smtClean="0"/>
                        <a:t>0,2</a:t>
                      </a:r>
                      <a:endParaRPr lang="ru-RU" sz="1400" dirty="0"/>
                    </a:p>
                  </a:txBody>
                  <a:tcPr/>
                </a:tc>
              </a:tr>
              <a:tr h="720304">
                <a:tc>
                  <a:txBody>
                    <a:bodyPr/>
                    <a:lstStyle/>
                    <a:p>
                      <a:r>
                        <a:rPr lang="ru-RU" sz="1400" dirty="0" smtClean="0"/>
                        <a:t>- педагогических работников  дошкольных</a:t>
                      </a:r>
                      <a:r>
                        <a:rPr lang="ru-RU" sz="1400" baseline="0" dirty="0" smtClean="0"/>
                        <a:t> учреждений</a:t>
                      </a:r>
                      <a:endParaRPr lang="ru-RU" sz="1400" dirty="0"/>
                    </a:p>
                  </a:txBody>
                  <a:tcPr/>
                </a:tc>
                <a:tc>
                  <a:txBody>
                    <a:bodyPr/>
                    <a:lstStyle/>
                    <a:p>
                      <a:pPr algn="ctr"/>
                      <a:r>
                        <a:rPr lang="ru-RU" sz="1400" dirty="0" smtClean="0"/>
                        <a:t>46 650,0</a:t>
                      </a:r>
                    </a:p>
                  </a:txBody>
                  <a:tcPr/>
                </a:tc>
                <a:tc>
                  <a:txBody>
                    <a:bodyPr/>
                    <a:lstStyle/>
                    <a:p>
                      <a:pPr algn="r"/>
                      <a:r>
                        <a:rPr lang="ru-RU" sz="1400" dirty="0" smtClean="0"/>
                        <a:t>46 650,1</a:t>
                      </a:r>
                    </a:p>
                  </a:txBody>
                  <a:tcPr/>
                </a:tc>
                <a:tc>
                  <a:txBody>
                    <a:bodyPr/>
                    <a:lstStyle/>
                    <a:p>
                      <a:pPr algn="r"/>
                      <a:r>
                        <a:rPr lang="ru-RU" sz="1400" dirty="0" smtClean="0"/>
                        <a:t>0,1</a:t>
                      </a:r>
                      <a:endParaRPr lang="ru-RU" sz="1400" dirty="0"/>
                    </a:p>
                  </a:txBody>
                  <a:tcPr/>
                </a:tc>
              </a:tr>
              <a:tr h="932326">
                <a:tc>
                  <a:txBody>
                    <a:bodyPr/>
                    <a:lstStyle/>
                    <a:p>
                      <a:r>
                        <a:rPr lang="ru-RU" sz="1400" dirty="0" smtClean="0"/>
                        <a:t>- работники учреждений культуры</a:t>
                      </a:r>
                      <a:endParaRPr lang="ru-RU" sz="1400" dirty="0"/>
                    </a:p>
                  </a:txBody>
                  <a:tcPr/>
                </a:tc>
                <a:tc>
                  <a:txBody>
                    <a:bodyPr/>
                    <a:lstStyle/>
                    <a:p>
                      <a:pPr algn="ctr"/>
                      <a:r>
                        <a:rPr lang="ru-RU" sz="1400" dirty="0" smtClean="0"/>
                        <a:t>41 658,0</a:t>
                      </a:r>
                    </a:p>
                  </a:txBody>
                  <a:tcPr/>
                </a:tc>
                <a:tc>
                  <a:txBody>
                    <a:bodyPr/>
                    <a:lstStyle/>
                    <a:p>
                      <a:pPr algn="r"/>
                      <a:r>
                        <a:rPr lang="ru-RU" sz="1400" dirty="0" smtClean="0"/>
                        <a:t>41 658,1</a:t>
                      </a:r>
                    </a:p>
                  </a:txBody>
                  <a:tcPr/>
                </a:tc>
                <a:tc>
                  <a:txBody>
                    <a:bodyPr/>
                    <a:lstStyle/>
                    <a:p>
                      <a:pPr algn="r"/>
                      <a:r>
                        <a:rPr lang="ru-RU" sz="1400" dirty="0" smtClean="0"/>
                        <a:t>0,1</a:t>
                      </a:r>
                      <a:endParaRPr lang="ru-RU" sz="1400" dirty="0"/>
                    </a:p>
                  </a:txBody>
                  <a:tcPr/>
                </a:tc>
              </a:tr>
            </a:tbl>
          </a:graphicData>
        </a:graphic>
      </p:graphicFrame>
    </p:spTree>
    <p:extLst>
      <p:ext uri="{BB962C8B-B14F-4D97-AF65-F5344CB8AC3E}">
        <p14:creationId xmlns:p14="http://schemas.microsoft.com/office/powerpoint/2010/main" val="36469364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0032" y="1916832"/>
            <a:ext cx="7772400" cy="2736304"/>
          </a:xfrm>
        </p:spPr>
        <p:txBody>
          <a:bodyPr>
            <a:normAutofit/>
          </a:bodyPr>
          <a:lstStyle/>
          <a:p>
            <a:pPr lvl="0" eaLnBrk="0" fontAlgn="base" hangingPunct="0">
              <a:spcAft>
                <a:spcPct val="0"/>
              </a:spcAft>
              <a:defRPr/>
            </a:pPr>
            <a:r>
              <a:rPr lang="ru-RU" sz="1600" b="1" dirty="0" smtClean="0">
                <a:solidFill>
                  <a:srgbClr val="000000"/>
                </a:solidFill>
                <a:latin typeface="Times New Roman"/>
                <a:ea typeface="+mn-ea"/>
                <a:cs typeface="+mn-cs"/>
              </a:rPr>
              <a:t>Финансовый отдел </a:t>
            </a:r>
            <a:r>
              <a:rPr lang="ru-RU" sz="1600" b="1" dirty="0">
                <a:solidFill>
                  <a:srgbClr val="000000"/>
                </a:solidFill>
                <a:latin typeface="Times New Roman"/>
                <a:ea typeface="+mn-ea"/>
                <a:cs typeface="+mn-cs"/>
              </a:rPr>
              <a:t>администрации </a:t>
            </a:r>
            <a:r>
              <a:rPr lang="ru-RU" sz="1600" b="1" dirty="0" smtClean="0">
                <a:solidFill>
                  <a:srgbClr val="000000"/>
                </a:solidFill>
                <a:latin typeface="Times New Roman"/>
                <a:ea typeface="+mn-ea"/>
                <a:cs typeface="+mn-cs"/>
              </a:rPr>
              <a:t>Мглинского </a:t>
            </a:r>
            <a:r>
              <a:rPr lang="ru-RU" sz="1600" b="1" dirty="0">
                <a:solidFill>
                  <a:srgbClr val="000000"/>
                </a:solidFill>
                <a:latin typeface="Times New Roman"/>
                <a:ea typeface="+mn-ea"/>
                <a:cs typeface="+mn-cs"/>
              </a:rPr>
              <a:t>района</a:t>
            </a:r>
            <a:br>
              <a:rPr lang="ru-RU" sz="1600" b="1" dirty="0">
                <a:solidFill>
                  <a:srgbClr val="000000"/>
                </a:solidFill>
                <a:latin typeface="Times New Roman"/>
                <a:ea typeface="+mn-ea"/>
                <a:cs typeface="+mn-cs"/>
              </a:rPr>
            </a:br>
            <a:r>
              <a:rPr lang="en-US" altLang="ru-RU" sz="1600" b="1" dirty="0">
                <a:solidFill>
                  <a:srgbClr val="000000"/>
                </a:solidFill>
                <a:latin typeface="Times New Roman"/>
                <a:ea typeface="+mn-ea"/>
                <a:cs typeface="Tahoma" panose="020B0604030504040204" pitchFamily="34" charset="0"/>
              </a:rPr>
              <a:t/>
            </a:r>
            <a:br>
              <a:rPr lang="en-US"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 </a:t>
            </a:r>
            <a:r>
              <a:rPr lang="ru-RU" sz="1600" b="1" dirty="0">
                <a:solidFill>
                  <a:srgbClr val="000000"/>
                </a:solidFill>
                <a:latin typeface="Times New Roman"/>
                <a:ea typeface="+mn-ea"/>
                <a:cs typeface="+mn-cs"/>
              </a:rPr>
              <a:t>Почтовый адрес: </a:t>
            </a:r>
            <a:r>
              <a:rPr lang="ru-RU" sz="1600" b="1" dirty="0" smtClean="0">
                <a:solidFill>
                  <a:srgbClr val="000000"/>
                </a:solidFill>
                <a:latin typeface="Times New Roman"/>
                <a:ea typeface="+mn-ea"/>
                <a:cs typeface="+mn-cs"/>
              </a:rPr>
              <a:t>243220, г. Мглин, </a:t>
            </a: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r>
              <a:rPr lang="ru-RU" sz="1600" b="1" dirty="0" smtClean="0">
                <a:solidFill>
                  <a:srgbClr val="000000"/>
                </a:solidFill>
                <a:latin typeface="Times New Roman"/>
                <a:ea typeface="+mn-ea"/>
                <a:cs typeface="+mn-cs"/>
              </a:rPr>
              <a:t>пл. Советская д.6</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smtClean="0">
                <a:solidFill>
                  <a:srgbClr val="000000"/>
                </a:solidFill>
                <a:latin typeface="Times New Roman"/>
                <a:ea typeface="+mn-ea"/>
                <a:cs typeface="+mn-cs"/>
              </a:rPr>
              <a:t>Факс: (48339) 21740; </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altLang="ru-RU" sz="1600" b="1" dirty="0">
                <a:solidFill>
                  <a:srgbClr val="000000"/>
                </a:solidFill>
                <a:latin typeface="Times New Roman"/>
                <a:ea typeface="+mn-ea"/>
                <a:cs typeface="Tahoma" panose="020B0604030504040204" pitchFamily="34" charset="0"/>
              </a:rPr>
              <a:t>Тел.: </a:t>
            </a:r>
            <a:r>
              <a:rPr lang="ru-RU" sz="1600" b="1" dirty="0" smtClean="0">
                <a:solidFill>
                  <a:srgbClr val="000000"/>
                </a:solidFill>
                <a:latin typeface="Times New Roman"/>
                <a:ea typeface="+mn-ea"/>
                <a:cs typeface="+mn-cs"/>
              </a:rPr>
              <a:t>8(</a:t>
            </a:r>
            <a:r>
              <a:rPr lang="ru-RU" sz="1600" b="1" dirty="0" smtClean="0">
                <a:solidFill>
                  <a:srgbClr val="000000"/>
                </a:solidFill>
                <a:latin typeface="Times New Roman"/>
              </a:rPr>
              <a:t>48339</a:t>
            </a:r>
            <a:r>
              <a:rPr lang="ru-RU" sz="1600" b="1" dirty="0">
                <a:solidFill>
                  <a:srgbClr val="000000"/>
                </a:solidFill>
                <a:latin typeface="Times New Roman"/>
              </a:rPr>
              <a:t>) </a:t>
            </a:r>
            <a:r>
              <a:rPr lang="ru-RU" sz="1600" b="1" dirty="0" smtClean="0">
                <a:solidFill>
                  <a:srgbClr val="000000"/>
                </a:solidFill>
                <a:latin typeface="Times New Roman"/>
              </a:rPr>
              <a:t>21740</a:t>
            </a:r>
            <a:r>
              <a:rPr lang="ru-RU" sz="1600" b="1" dirty="0">
                <a:solidFill>
                  <a:srgbClr val="000000"/>
                </a:solidFill>
                <a:latin typeface="Times New Roman"/>
                <a:ea typeface="+mn-ea"/>
                <a:cs typeface="+mn-cs"/>
              </a:rPr>
              <a:t>;</a:t>
            </a:r>
            <a:br>
              <a:rPr lang="ru-RU" sz="1600" b="1" dirty="0">
                <a:solidFill>
                  <a:srgbClr val="000000"/>
                </a:solidFill>
                <a:latin typeface="Times New Roman"/>
                <a:ea typeface="+mn-ea"/>
                <a:cs typeface="+mn-cs"/>
              </a:rPr>
            </a:br>
            <a:r>
              <a:rPr lang="ru-RU" sz="1600" b="1" dirty="0">
                <a:solidFill>
                  <a:srgbClr val="000000"/>
                </a:solidFill>
                <a:latin typeface="Times New Roman"/>
                <a:ea typeface="+mn-ea"/>
                <a:cs typeface="+mn-cs"/>
              </a:rPr>
              <a:t>Официальный сайт администрации района: </a:t>
            </a:r>
            <a:r>
              <a:rPr lang="en-US" sz="1600" b="1" u="sng" dirty="0" smtClean="0">
                <a:solidFill>
                  <a:srgbClr val="000000"/>
                </a:solidFill>
                <a:latin typeface="Times New Roman"/>
                <a:ea typeface="+mn-ea"/>
                <a:cs typeface="+mn-cs"/>
              </a:rPr>
              <a:t>http</a:t>
            </a:r>
            <a:r>
              <a:rPr lang="ru-RU" sz="1600" b="1" u="sng" dirty="0" smtClean="0">
                <a:solidFill>
                  <a:srgbClr val="000000"/>
                </a:solidFill>
                <a:latin typeface="Times New Roman"/>
                <a:ea typeface="+mn-ea"/>
                <a:cs typeface="+mn-cs"/>
              </a:rPr>
              <a:t>:</a:t>
            </a:r>
            <a:r>
              <a:rPr lang="en-US" sz="1600" b="1" u="sng" dirty="0" smtClean="0">
                <a:solidFill>
                  <a:srgbClr val="000000"/>
                </a:solidFill>
                <a:latin typeface="Times New Roman"/>
                <a:ea typeface="+mn-ea"/>
                <a:cs typeface="+mn-cs"/>
              </a:rPr>
              <a:t>www.mgladm.ru</a:t>
            </a:r>
            <a:r>
              <a:rPr lang="ru-RU" altLang="ru-RU" sz="1600" b="1" dirty="0">
                <a:solidFill>
                  <a:srgbClr val="000000"/>
                </a:solidFill>
                <a:latin typeface="Times New Roman"/>
                <a:ea typeface="+mn-ea"/>
                <a:cs typeface="Tahoma" panose="020B0604030504040204" pitchFamily="34" charset="0"/>
              </a:rPr>
              <a:t/>
            </a:r>
            <a:br>
              <a:rPr lang="ru-RU" altLang="ru-RU" sz="1600" b="1" dirty="0">
                <a:solidFill>
                  <a:srgbClr val="000000"/>
                </a:solidFill>
                <a:latin typeface="Times New Roman"/>
                <a:ea typeface="+mn-ea"/>
                <a:cs typeface="Tahoma" panose="020B0604030504040204" pitchFamily="34" charset="0"/>
              </a:rPr>
            </a:br>
            <a:r>
              <a:rPr lang="ru-RU" sz="1600" b="1" dirty="0">
                <a:solidFill>
                  <a:srgbClr val="000000"/>
                </a:solidFill>
                <a:latin typeface="Times New Roman"/>
                <a:ea typeface="+mn-ea"/>
                <a:cs typeface="+mn-cs"/>
              </a:rPr>
              <a:t/>
            </a:r>
            <a:br>
              <a:rPr lang="ru-RU" sz="1600" b="1" dirty="0">
                <a:solidFill>
                  <a:srgbClr val="000000"/>
                </a:solidFill>
                <a:latin typeface="Times New Roman"/>
                <a:ea typeface="+mn-ea"/>
                <a:cs typeface="+mn-cs"/>
              </a:rPr>
            </a:br>
            <a:endParaRPr lang="ru-RU" sz="1400" dirty="0"/>
          </a:p>
        </p:txBody>
      </p:sp>
      <p:sp>
        <p:nvSpPr>
          <p:cNvPr id="3" name="Текст 2"/>
          <p:cNvSpPr>
            <a:spLocks noGrp="1"/>
          </p:cNvSpPr>
          <p:nvPr>
            <p:ph type="body" idx="1"/>
          </p:nvPr>
        </p:nvSpPr>
        <p:spPr>
          <a:xfrm>
            <a:off x="1367365" y="476673"/>
            <a:ext cx="6417734" cy="1080120"/>
          </a:xfrm>
        </p:spPr>
        <p:txBody>
          <a:bodyPr>
            <a:normAutofit/>
          </a:bodyPr>
          <a:lstStyle/>
          <a:p>
            <a:pPr lvl="0" algn="l" fontAlgn="base">
              <a:spcBef>
                <a:spcPct val="0"/>
              </a:spcBef>
              <a:spcAft>
                <a:spcPct val="0"/>
              </a:spcAft>
              <a:buClrTx/>
              <a:buSzTx/>
            </a:pPr>
            <a:r>
              <a:rPr lang="ru-RU" altLang="ru-RU" sz="4400" dirty="0">
                <a:solidFill>
                  <a:srgbClr val="C00000"/>
                </a:solidFill>
                <a:latin typeface="Times New Roman" pitchFamily="18" charset="0"/>
              </a:rPr>
              <a:t>Спасибо за внимание !</a:t>
            </a:r>
          </a:p>
          <a:p>
            <a:endParaRPr lang="ru-RU" dirty="0"/>
          </a:p>
        </p:txBody>
      </p:sp>
    </p:spTree>
    <p:extLst>
      <p:ext uri="{BB962C8B-B14F-4D97-AF65-F5344CB8AC3E}">
        <p14:creationId xmlns:p14="http://schemas.microsoft.com/office/powerpoint/2010/main" val="15304480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3072</TotalTime>
  <Words>1390</Words>
  <Application>Microsoft Office PowerPoint</Application>
  <PresentationFormat>Экран (4:3)</PresentationFormat>
  <Paragraphs>380</Paragraphs>
  <Slides>27</Slides>
  <Notes>2</Notes>
  <HiddenSlides>0</HiddenSlides>
  <MMClips>0</MMClips>
  <ScaleCrop>false</ScaleCrop>
  <HeadingPairs>
    <vt:vector size="6" baseType="variant">
      <vt:variant>
        <vt:lpstr>Тема</vt:lpstr>
      </vt:variant>
      <vt:variant>
        <vt:i4>2</vt:i4>
      </vt:variant>
      <vt:variant>
        <vt:lpstr>Заголовки слайдов</vt:lpstr>
      </vt:variant>
      <vt:variant>
        <vt:i4>27</vt:i4>
      </vt:variant>
      <vt:variant>
        <vt:lpstr>Произвольные показы</vt:lpstr>
      </vt:variant>
      <vt:variant>
        <vt:i4>1</vt:i4>
      </vt:variant>
    </vt:vector>
  </HeadingPairs>
  <TitlesOfParts>
    <vt:vector size="30" baseType="lpstr">
      <vt:lpstr>Волна</vt:lpstr>
      <vt:lpstr>Office Theme</vt:lpstr>
      <vt:lpstr>БЮДЖЕТ ДЛЯ ГРАЖДАН </vt:lpstr>
      <vt:lpstr> </vt:lpstr>
      <vt:lpstr> Что такое бюджет для граждан?  Бюджет для граждан – документ, содержащий основные положения бюджета в доступной для широкого круга заинтересованных пользователей форме, разрабатываемый в целях ознакомления граждан с основными направлениями бюджетной политики, планируемыми результатами использования бюджетных ассигнований. </vt:lpstr>
      <vt:lpstr>Цель: Реализация принципа прозрачности (открытости) и обеспечения полного  и доступного информирования граждан об исполнении бюджета Мглинского муниципального района Брянской области за 2025 год </vt:lpstr>
      <vt:lpstr>Презентация PowerPoint</vt:lpstr>
      <vt:lpstr>Бюджет – (от старонормандского bougette – кошель, сумка, кожаный мешок) – форма образования и расходования денежных средств, предназначенных для финансового обеспечения задач и функций государства и местного самоуправления.            Безвозмездные поступления – поступления, поступающие в бюджет денежные средства на безвозвратной и безвозмездной основе в виде дотаций, субсидий, субвенций из других бюджетов бюджетной системы Российской Федерации, а также перечисления от физических и юридических лиц, международных организаций и правительств иностранных государств в том числе добровольных пожертвований.          Бюджет программный – бюджет, сформированный на основе государственных (муниципальных) программ. Программный бюджет обеспечивает прямую взаимосвязь между распределением бюджетных ресурсов и результатами их использования в соответствии с установленными приоритетами государственной политики.           Бюджетная классификация – группировка доходов, расходов и источников финансирования дефицитов бюджетов бюджетной системы Российской Федерации, используемой для составления и исполнения бюджетов, составления бюджетной отчетности, обеспечивающей сопоставимость показателей бюджетов бюджетной системы Российской Федерации.           Бюджетная система Российской Федерации – совокупность всех бюджетов в Российской Федерации: федерального, региональных, местных, государственных внебюджетных фондов.           Бюджетные ассигнования – предельные объемы денежных средств, предусмотренных в соответствующем финансовом году для исполнения бюджетных обязательств.            Бюджетные обязательства – расходные обязательства, подлежащие исполнению в соответствующем финансовом году.  </vt:lpstr>
      <vt:lpstr>Бюджетный кредит – денежные средства, предоставляемые бюджетом другому бюджету бюджетной системы Российской Федерации, юридическому лицу (за исключением государственных (муниципальных) учреждений), иностранному государству, иностранному юридическому лицу на возвратной и возмездной основах.             Бюджетный процесс – регламентируемая законодательством Российской Федерации деятельность органов государственной власти, органов местного самоуправления и иных участников бюджетного процесса по составлению и рассмотрению проектов бюджетов, утверждению и исполнению бюджетов, контролю за их исполнением, осуществлению бюджетного учета, составлению, внешней проверке, рассмотрению и утверждению бюджетной отчетности.             Ведомственная структура расходов бюджета – распределение бюджетных ассигнований, предусмотренных законом (решением) о бюджете на соответствующий финансовый год главным распорядителям бюджетных средств, по кодам бюджетной классификации Российской Федерации.            Главный распорядитель бюджетных средств (ГРБС)– орган государственной власти (местного самоуправления), орган управления государственным внебюджетным фондом, или наиболее значимое учреждение науки, образования, культуры и здравоохранения, напрямую получающий (ее) средства из бюджета и наделенный правом распределять их между подведомственными распорядителями и получателями бюджетных средств.             Государственная (муниципальная) программа – система мероприятий и инструментов государственной политики, обеспечивающих в рамках реализации ключевых государственных функций достижение приоритетов и целей государственной политики в сфере социально-экономического развития и безопасности.             Дефицит бюджета – превышение расходов бюджета над его доходами.            Дотации – межбюджетные трансферты, предоставляемые на безвозмездной и безвозвратной основе без установления направлений и (или) условий их использования.   </vt:lpstr>
      <vt:lpstr>Доходы бюджета – это поступающие в бюджет денежные средства, за исключением средств, являющихся источниками финансирования дефицита бюджета.              Источники финансирования дефицита бюджета – средства, привлекаемые в бюджет для покрытия дефицита (кредиты банков, кредиты от других уровней бюджетов, кредиты финансовых международных организаций, ценные бумаги, иные источники).              Консолидированный бюджет – свод бюджетов бюджетной системы Российской Федерации на соответствующей территории (за исключением бюджетов государственных внебюджетных фондов) без учета межбюджетных трансфертов между этими бюджетами.               Межбюджетные трансферты – средства, предоставляемые одним бюджетом бюджетной системы Российской Федерации другому бюджету бюджетной системы Российской Федерации.               Налоговые доходы – доходы от предусмотренных законодательством Российской Федерации о налогах и сборах федеральных налогов и сборов, в том числе от налогов, предусмотренных специальными налоговыми режимами, региональных и местных налогов, а также пеней и штрафов по ним.               Неналоговые доходы – платежи за возмездные операции от прямого предоставления государством разных видов услуг, а также платежи в виде штрафов или иных санкций за нарушение законодательства.               Профицит бюджета – превышение доходов бюджета над его расходами.               Публично-правовое образование – Российская Федерация в целом, субъекты Российской Федерации (республики, края, области, города федерального подчинения, автономные области, автономные округа), муниципальные образования.               Сводная бюджетная роспись – документ, который составляется и ведется финансовым органом в соответствии с Бюджетным кодексом в целях организации исполнения бюджета по расходам бюджета и источникам финансирования дефицита бюджета.                Субвенции – целевой межбюджетный трансферт на обеспечение передаваемых полномочий.                Субсидия – межбюджетный трансферт, предоставляемый в целях софинансирования расходных обязательств другого бюджета.  </vt:lpstr>
      <vt:lpstr> Это совокупность федерального бюджета, бюджетов субъектов Российской Федерации, местных бюджетов и бюджетов государственных внебюджетных фондов</vt:lpstr>
      <vt:lpstr>Презентация PowerPoint</vt:lpstr>
      <vt:lpstr>Презентация PowerPoint</vt:lpstr>
      <vt:lpstr>             Основные цели, условия и особенности исполнения бюджета Мглинского муниципального района Брянской области за 2025 год. </vt:lpstr>
      <vt:lpstr>Презентация PowerPoint</vt:lpstr>
      <vt:lpstr>Доходы бюджета – поступающие в бюджет денежные средства (исключение – средства от продажи акций и кредитные ресурсы) </vt:lpstr>
      <vt:lpstr>Виды доходов бюджета Мглинского  муниципального района  Брянской области </vt:lpstr>
      <vt:lpstr>Нало́г — обязательный платёж, взимаемый с организаций и физических лиц в форме отчуждения принадлежащих им на праве собственности средств, в целях финансового обеспечения деятельности государства и муниципальных образований.</vt:lpstr>
      <vt:lpstr>Динамика основных параметров бюджета Мглинского муниципального района Брянской области  2024-2025 годах                                                                                                                                                                               (тыс. руб.)</vt:lpstr>
      <vt:lpstr>Исполнение доходов бюджета Мглинского муниципального района                            Брянской области в 2025 году                                                                                              </vt:lpstr>
      <vt:lpstr>Структура налоговых доходов бюджета Мглинского муниципального района Брянской области в  2024 году </vt:lpstr>
      <vt:lpstr>Структура неналоговых доходов бюджета Мглинского муниципального района Брянской области в 2024 году </vt:lpstr>
      <vt:lpstr>Безвозмездные поступления в бюджет Мглинского муниципального района Брянской области в 2024 году</vt:lpstr>
      <vt:lpstr>Структура безвозмездных поступлений бюджета Мглинского муниципального района Брянской области в 2024 году </vt:lpstr>
      <vt:lpstr>  Расходы бюджета Мглинского муниципального района Брянской области в 2025 году               </vt:lpstr>
      <vt:lpstr>Структура расходов бюджета Мглинского муниципального района Брянской области за 2025  год </vt:lpstr>
      <vt:lpstr>Расходы бюджета Мглинского муниципального района Брянской области на реализацию муниципальных программ Мглинского района за 2025  год, тыс. руб</vt:lpstr>
      <vt:lpstr>Презентация PowerPoint</vt:lpstr>
      <vt:lpstr>Финансовый отдел администрации Мглинского района   Почтовый адрес: 243220, г. Мглин,  пл. Советская д.6 Факс: (48339) 21740;  Тел.: 8(48339) 21740; Официальный сайт администрации района: http:www.mgladm.ru  </vt:lpstr>
      <vt:lpstr>Произвольный показ 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147</cp:revision>
  <cp:lastPrinted>2021-07-06T05:13:43Z</cp:lastPrinted>
  <dcterms:created xsi:type="dcterms:W3CDTF">2020-11-10T06:15:07Z</dcterms:created>
  <dcterms:modified xsi:type="dcterms:W3CDTF">2026-04-14T07:58:16Z</dcterms:modified>
</cp:coreProperties>
</file>