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418472.3</c:v>
                </c:pt>
                <c:pt idx="1">
                  <c:v>367709.5</c:v>
                </c:pt>
                <c:pt idx="2">
                  <c:v>374545.5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418472.3</c:v>
                </c:pt>
                <c:pt idx="1">
                  <c:v>367709.5</c:v>
                </c:pt>
                <c:pt idx="2">
                  <c:v>374545.5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06720256"/>
        <c:axId val="62010496"/>
        <c:axId val="62045248"/>
      </c:bar3DChart>
      <c:catAx>
        <c:axId val="1067202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62010496"/>
        <c:crosses val="autoZero"/>
        <c:auto val="1"/>
        <c:lblAlgn val="ctr"/>
        <c:lblOffset val="100"/>
        <c:noMultiLvlLbl val="0"/>
      </c:catAx>
      <c:valAx>
        <c:axId val="6201049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06720256"/>
        <c:crosses val="autoZero"/>
        <c:crossBetween val="between"/>
      </c:valAx>
      <c:serAx>
        <c:axId val="620452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62010496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1164</c:v>
                </c:pt>
                <c:pt idx="1">
                  <c:v>1195</c:v>
                </c:pt>
                <c:pt idx="2">
                  <c:v>1235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2166.5</c:v>
                </c:pt>
                <c:pt idx="1">
                  <c:v>2282.5</c:v>
                </c:pt>
                <c:pt idx="2">
                  <c:v>2408.9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19054.599999999999</c:v>
                </c:pt>
                <c:pt idx="1">
                  <c:v>19449.8</c:v>
                </c:pt>
                <c:pt idx="2">
                  <c:v>19561.3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82931</c:v>
                </c:pt>
                <c:pt idx="1">
                  <c:v>95628</c:v>
                </c:pt>
                <c:pt idx="2">
                  <c:v>103320.8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3234304"/>
        <c:axId val="53256576"/>
        <c:axId val="40294144"/>
      </c:bar3DChart>
      <c:catAx>
        <c:axId val="532343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3256576"/>
        <c:crosses val="autoZero"/>
        <c:auto val="1"/>
        <c:lblAlgn val="ctr"/>
        <c:lblOffset val="100"/>
        <c:noMultiLvlLbl val="0"/>
      </c:catAx>
      <c:valAx>
        <c:axId val="53256576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3234304"/>
        <c:crosses val="autoZero"/>
        <c:crossBetween val="between"/>
      </c:valAx>
      <c:serAx>
        <c:axId val="40294144"/>
        <c:scaling>
          <c:orientation val="minMax"/>
        </c:scaling>
        <c:delete val="1"/>
        <c:axPos val="b"/>
        <c:majorTickMark val="out"/>
        <c:minorTickMark val="none"/>
        <c:tickLblPos val="nextTo"/>
        <c:crossAx val="53256576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423.5</c:v>
                </c:pt>
                <c:pt idx="1">
                  <c:v>423.5</c:v>
                </c:pt>
                <c:pt idx="2">
                  <c:v>423.5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950</c:v>
                </c:pt>
                <c:pt idx="1">
                  <c:v>1007</c:v>
                </c:pt>
                <c:pt idx="2">
                  <c:v>1067.4000000000001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3812.2</c:v>
                </c:pt>
                <c:pt idx="1">
                  <c:v>3812.2</c:v>
                </c:pt>
                <c:pt idx="2">
                  <c:v>3812.2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7535.5</c:v>
                </c:pt>
                <c:pt idx="1">
                  <c:v>750</c:v>
                </c:pt>
                <c:pt idx="2">
                  <c:v>750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70</c:v>
                </c:pt>
                <c:pt idx="1">
                  <c:v>70</c:v>
                </c:pt>
                <c:pt idx="2">
                  <c:v>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10864640"/>
        <c:axId val="110874624"/>
        <c:axId val="53252992"/>
      </c:bar3DChart>
      <c:catAx>
        <c:axId val="1108646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10874624"/>
        <c:crosses val="autoZero"/>
        <c:auto val="1"/>
        <c:lblAlgn val="ctr"/>
        <c:lblOffset val="100"/>
        <c:noMultiLvlLbl val="0"/>
      </c:catAx>
      <c:valAx>
        <c:axId val="11087462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10864640"/>
        <c:crosses val="autoZero"/>
        <c:crossBetween val="between"/>
      </c:valAx>
      <c:serAx>
        <c:axId val="53252992"/>
        <c:scaling>
          <c:orientation val="minMax"/>
        </c:scaling>
        <c:delete val="1"/>
        <c:axPos val="b"/>
        <c:majorTickMark val="out"/>
        <c:minorTickMark val="none"/>
        <c:tickLblPos val="nextTo"/>
        <c:crossAx val="110874624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2981375664347015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11207.4</c:v>
                </c:pt>
                <c:pt idx="1">
                  <c:v>11207.4</c:v>
                </c:pt>
                <c:pt idx="2">
                  <c:v>11428.3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30320.3</c:v>
                </c:pt>
                <c:pt idx="1">
                  <c:v>18680</c:v>
                </c:pt>
                <c:pt idx="2">
                  <c:v>20032.099999999999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78273</c:v>
                </c:pt>
                <c:pt idx="1">
                  <c:v>24569</c:v>
                </c:pt>
                <c:pt idx="2">
                  <c:v>19185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180564.2</c:v>
                </c:pt>
                <c:pt idx="1">
                  <c:v>188635</c:v>
                </c:pt>
                <c:pt idx="2">
                  <c:v>191251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12007040"/>
        <c:axId val="112008576"/>
        <c:axId val="112021504"/>
      </c:bar3DChart>
      <c:catAx>
        <c:axId val="1120070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12008576"/>
        <c:crosses val="autoZero"/>
        <c:auto val="1"/>
        <c:lblAlgn val="ctr"/>
        <c:lblOffset val="100"/>
        <c:noMultiLvlLbl val="0"/>
      </c:catAx>
      <c:valAx>
        <c:axId val="112008576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12007040"/>
        <c:crosses val="autoZero"/>
        <c:crossBetween val="between"/>
      </c:valAx>
      <c:serAx>
        <c:axId val="112021504"/>
        <c:scaling>
          <c:orientation val="minMax"/>
        </c:scaling>
        <c:delete val="1"/>
        <c:axPos val="b"/>
        <c:majorTickMark val="out"/>
        <c:minorTickMark val="none"/>
        <c:tickLblPos val="nextTo"/>
        <c:crossAx val="112008576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238349.7</c:v>
                </c:pt>
                <c:pt idx="1">
                  <c:v>28097.599999999999</c:v>
                </c:pt>
                <c:pt idx="2">
                  <c:v>35102.1</c:v>
                </c:pt>
                <c:pt idx="3">
                  <c:v>8427.2000000000007</c:v>
                </c:pt>
                <c:pt idx="4">
                  <c:v>50657.5</c:v>
                </c:pt>
                <c:pt idx="5">
                  <c:v>57838.2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по проекту решения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2024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2025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2026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2024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2025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и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2026 годов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А. Г.  Резунов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384792439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340687587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246999307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548678464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0766539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3" y="112148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2024-2026 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386" y="1383575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90 387 ,2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93 063,6</a:t>
            </a:r>
            <a:endParaRPr lang="ru-RU" sz="800" dirty="0" smtClean="0">
              <a:solidFill>
                <a:schemeClr val="tx1"/>
              </a:solidFill>
            </a:endParaRP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2024 </a:t>
            </a:r>
            <a:r>
              <a:rPr lang="ru-RU" sz="800" b="1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28 188,6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34 624,2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36 630,4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5 876,1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</a:t>
            </a:r>
            <a:r>
              <a:rPr lang="ru-RU" sz="800" dirty="0" smtClean="0">
                <a:solidFill>
                  <a:schemeClr val="tx1"/>
                </a:solidFill>
              </a:rPr>
              <a:t>158,9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6 294,6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37" y="2576810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376876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238 081,2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191 656,2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33360" y="5974162"/>
            <a:ext cx="977410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190 363,3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56 861,1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</a:t>
            </a:r>
            <a:r>
              <a:rPr lang="ru-RU" sz="800" dirty="0" smtClean="0">
                <a:solidFill>
                  <a:schemeClr val="tx1"/>
                </a:solidFill>
              </a:rPr>
              <a:t>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30 401,8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30 399,1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179512" y="3784635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6 459,2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6 459,2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6 459,2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7 593,3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</a:t>
            </a:r>
            <a:r>
              <a:rPr lang="ru-RU" sz="800" dirty="0" smtClean="0">
                <a:solidFill>
                  <a:schemeClr val="tx1"/>
                </a:solidFill>
              </a:rPr>
              <a:t>863,6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11 455,4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87,1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87,1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</a:t>
            </a:r>
            <a:r>
              <a:rPr lang="ru-RU" sz="800" dirty="0" smtClean="0">
                <a:solidFill>
                  <a:schemeClr val="tx1"/>
                </a:solidFill>
              </a:rPr>
              <a:t>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87,1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>
                <a:solidFill>
                  <a:schemeClr val="tx1"/>
                </a:solidFill>
              </a:rPr>
              <a:t>0</a:t>
            </a:r>
            <a:r>
              <a:rPr lang="ru-RU" sz="800" dirty="0" smtClean="0">
                <a:solidFill>
                  <a:schemeClr val="tx1"/>
                </a:solidFill>
              </a:rPr>
              <a:t>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</a:t>
            </a:r>
            <a:r>
              <a:rPr lang="ru-RU" sz="800" dirty="0" smtClean="0"/>
              <a:t>82 564,0</a:t>
            </a:r>
            <a:endParaRPr lang="ru-RU" sz="800" dirty="0"/>
          </a:p>
        </p:txBody>
      </p:sp>
      <p:sp>
        <p:nvSpPr>
          <p:cNvPr id="8" name="Овал 7"/>
          <p:cNvSpPr/>
          <p:nvPr/>
        </p:nvSpPr>
        <p:spPr>
          <a:xfrm>
            <a:off x="2123726" y="5812521"/>
            <a:ext cx="857975" cy="607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620</TotalTime>
  <Words>486</Words>
  <Application>Microsoft Office PowerPoint</Application>
  <PresentationFormat>Экран (4:3)</PresentationFormat>
  <Paragraphs>109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2024 год и плановый период  2025 и 2026 годов </vt:lpstr>
      <vt:lpstr>Структура неналоговых доходов бюджета Мглинского муниципального района Брянской области на 2024 год и плановый период  2025 и 2026 годов</vt:lpstr>
      <vt:lpstr>Структура безвозмездных поступлений бюджета Мглинского муниципального района Брянской области на 2024 год и плановый период 2025 и 2026 годов </vt:lpstr>
      <vt:lpstr>Расходы бюджета Мглинского муниципального района Брянской области на 2024 год</vt:lpstr>
      <vt:lpstr>Расходы бюджета Мглинского муниципального района Брянской области на реализацию муниципальных программ Мглинского района 2024-2026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46</cp:revision>
  <cp:lastPrinted>2021-11-30T12:55:08Z</cp:lastPrinted>
  <dcterms:created xsi:type="dcterms:W3CDTF">2021-11-18T06:28:23Z</dcterms:created>
  <dcterms:modified xsi:type="dcterms:W3CDTF">2023-11-15T10:58:17Z</dcterms:modified>
</cp:coreProperties>
</file>