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2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3" r:id="rId7"/>
    <p:sldId id="262" r:id="rId8"/>
    <p:sldId id="264" r:id="rId9"/>
    <p:sldId id="265" r:id="rId10"/>
    <p:sldId id="266" r:id="rId11"/>
    <p:sldId id="267" r:id="rId12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FFFF66"/>
    <a:srgbClr val="FFFFCC"/>
    <a:srgbClr val="851D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 autoAdjust="0"/>
    <p:restoredTop sz="94628" autoAdjust="0"/>
  </p:normalViewPr>
  <p:slideViewPr>
    <p:cSldViewPr>
      <p:cViewPr varScale="1">
        <p:scale>
          <a:sx n="97" d="100"/>
          <a:sy n="97" d="100"/>
        </p:scale>
        <p:origin x="-114" y="-18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Дефицит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Доходы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</c:strCache>
            </c:strRef>
          </c:cat>
          <c:val>
            <c:numRef>
              <c:f>Лист1!$C$2:$C$4</c:f>
              <c:numCache>
                <c:formatCode>#,##0.0</c:formatCode>
                <c:ptCount val="3"/>
                <c:pt idx="0">
                  <c:v>419162.2</c:v>
                </c:pt>
                <c:pt idx="1">
                  <c:v>368468.5</c:v>
                </c:pt>
                <c:pt idx="2">
                  <c:v>375374.8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Расходы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</c:strCache>
            </c:strRef>
          </c:cat>
          <c:val>
            <c:numRef>
              <c:f>Лист1!$D$2:$D$4</c:f>
              <c:numCache>
                <c:formatCode>#,##0.0</c:formatCode>
                <c:ptCount val="3"/>
                <c:pt idx="0">
                  <c:v>419162.2</c:v>
                </c:pt>
                <c:pt idx="1">
                  <c:v>368468.5</c:v>
                </c:pt>
                <c:pt idx="2">
                  <c:v>375374.8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one"/>
        <c:axId val="116397952"/>
        <c:axId val="116399488"/>
        <c:axId val="99367552"/>
      </c:bar3DChart>
      <c:catAx>
        <c:axId val="11639795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ru-RU"/>
          </a:p>
        </c:txPr>
        <c:crossAx val="116399488"/>
        <c:crosses val="autoZero"/>
        <c:auto val="1"/>
        <c:lblAlgn val="ctr"/>
        <c:lblOffset val="100"/>
        <c:noMultiLvlLbl val="0"/>
      </c:catAx>
      <c:valAx>
        <c:axId val="116399488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extTo"/>
        <c:crossAx val="116397952"/>
        <c:crosses val="autoZero"/>
        <c:crossBetween val="between"/>
      </c:valAx>
      <c:serAx>
        <c:axId val="9936755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ru-RU"/>
          </a:p>
        </c:txPr>
        <c:crossAx val="116399488"/>
        <c:crosses val="autoZero"/>
      </c:serAx>
    </c:plotArea>
    <c:legend>
      <c:legendPos val="r"/>
      <c:layout/>
      <c:overlay val="0"/>
      <c:txPr>
        <a:bodyPr/>
        <a:lstStyle/>
        <a:p>
          <a:pPr>
            <a:defRPr>
              <a:solidFill>
                <a:schemeClr val="bg1"/>
              </a:solidFill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Государственная пошлина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</c:strCache>
            </c:str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1164</c:v>
                </c:pt>
                <c:pt idx="1">
                  <c:v>1195</c:v>
                </c:pt>
                <c:pt idx="2">
                  <c:v>1235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Налог на совокупный доход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</c:strCache>
            </c:strRef>
          </c:cat>
          <c:val>
            <c:numRef>
              <c:f>Лист1!$C$2:$C$4</c:f>
              <c:numCache>
                <c:formatCode>#,##0.0</c:formatCode>
                <c:ptCount val="3"/>
                <c:pt idx="0">
                  <c:v>2166.5</c:v>
                </c:pt>
                <c:pt idx="1">
                  <c:v>2282.5</c:v>
                </c:pt>
                <c:pt idx="2">
                  <c:v>2408.9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Акцизы на нефтепродукты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</c:strCache>
            </c:strRef>
          </c:cat>
          <c:val>
            <c:numRef>
              <c:f>Лист1!$D$2:$D$4</c:f>
              <c:numCache>
                <c:formatCode>#,##0.0</c:formatCode>
                <c:ptCount val="3"/>
                <c:pt idx="0">
                  <c:v>19054.599999999999</c:v>
                </c:pt>
                <c:pt idx="1">
                  <c:v>19449.8</c:v>
                </c:pt>
                <c:pt idx="2">
                  <c:v>19561.3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Налог на доходы физических лиц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</c:strCache>
            </c:strRef>
          </c:cat>
          <c:val>
            <c:numRef>
              <c:f>Лист1!$E$2:$E$4</c:f>
              <c:numCache>
                <c:formatCode>#,##0.0</c:formatCode>
                <c:ptCount val="3"/>
                <c:pt idx="0">
                  <c:v>82931</c:v>
                </c:pt>
                <c:pt idx="1">
                  <c:v>95628</c:v>
                </c:pt>
                <c:pt idx="2">
                  <c:v>103320.8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one"/>
        <c:axId val="42775296"/>
        <c:axId val="42776832"/>
        <c:axId val="116410560"/>
      </c:bar3DChart>
      <c:catAx>
        <c:axId val="4277529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ru-RU"/>
          </a:p>
        </c:txPr>
        <c:crossAx val="42776832"/>
        <c:crosses val="autoZero"/>
        <c:auto val="1"/>
        <c:lblAlgn val="ctr"/>
        <c:lblOffset val="100"/>
        <c:noMultiLvlLbl val="0"/>
      </c:catAx>
      <c:valAx>
        <c:axId val="42776832"/>
        <c:scaling>
          <c:orientation val="minMax"/>
        </c:scaling>
        <c:delete val="1"/>
        <c:axPos val="l"/>
        <c:majorGridlines/>
        <c:numFmt formatCode="#,##0.0" sourceLinked="1"/>
        <c:majorTickMark val="out"/>
        <c:minorTickMark val="none"/>
        <c:tickLblPos val="nextTo"/>
        <c:crossAx val="42775296"/>
        <c:crosses val="autoZero"/>
        <c:crossBetween val="between"/>
      </c:valAx>
      <c:serAx>
        <c:axId val="116410560"/>
        <c:scaling>
          <c:orientation val="minMax"/>
        </c:scaling>
        <c:delete val="1"/>
        <c:axPos val="b"/>
        <c:majorTickMark val="out"/>
        <c:minorTickMark val="none"/>
        <c:tickLblPos val="nextTo"/>
        <c:crossAx val="42776832"/>
        <c:crosses val="autoZero"/>
      </c:serAx>
    </c:plotArea>
    <c:legend>
      <c:legendPos val="r"/>
      <c:layout/>
      <c:overlay val="0"/>
      <c:txPr>
        <a:bodyPr/>
        <a:lstStyle/>
        <a:p>
          <a:pPr>
            <a:defRPr>
              <a:solidFill>
                <a:schemeClr val="bg1"/>
              </a:solidFill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Штрафы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</c:strCache>
            </c:str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423.5</c:v>
                </c:pt>
                <c:pt idx="1">
                  <c:v>423.5</c:v>
                </c:pt>
                <c:pt idx="2">
                  <c:v>423.5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Платежи за пользование природными ресурсами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</c:strCache>
            </c:strRef>
          </c:cat>
          <c:val>
            <c:numRef>
              <c:f>Лист1!$C$2:$C$4</c:f>
              <c:numCache>
                <c:formatCode>#,##0.0</c:formatCode>
                <c:ptCount val="3"/>
                <c:pt idx="0">
                  <c:v>950</c:v>
                </c:pt>
                <c:pt idx="1">
                  <c:v>1007</c:v>
                </c:pt>
                <c:pt idx="2">
                  <c:v>1067.4000000000001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Доходы от использования имущества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</c:strCache>
            </c:strRef>
          </c:cat>
          <c:val>
            <c:numRef>
              <c:f>Лист1!$D$2:$D$4</c:f>
              <c:numCache>
                <c:formatCode>#,##0.0</c:formatCode>
                <c:ptCount val="3"/>
                <c:pt idx="0">
                  <c:v>3812.2</c:v>
                </c:pt>
                <c:pt idx="1">
                  <c:v>3812.2</c:v>
                </c:pt>
                <c:pt idx="2">
                  <c:v>3812.2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Доходы от продажи материальных и нематериальных активов</c:v>
                </c:pt>
              </c:strCache>
            </c:strRef>
          </c:tx>
          <c:invertIfNegative val="0"/>
          <c:dLbls>
            <c:dLbl>
              <c:idx val="1"/>
              <c:layout>
                <c:manualLayout>
                  <c:x val="2.3620887361721712E-2"/>
                  <c:y val="4.952865876392067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3.4643968130525178E-2"/>
                  <c:y val="1.23821646909801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</c:strCache>
            </c:strRef>
          </c:cat>
          <c:val>
            <c:numRef>
              <c:f>Лист1!$E$2:$E$4</c:f>
              <c:numCache>
                <c:formatCode>#,##0.0</c:formatCode>
                <c:ptCount val="3"/>
                <c:pt idx="0">
                  <c:v>7535.5</c:v>
                </c:pt>
                <c:pt idx="1">
                  <c:v>750</c:v>
                </c:pt>
                <c:pt idx="2">
                  <c:v>750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ДОХОДЫ ОТ ОКАЗАНИЯ ПЛАТНЫХ УСЛУГ И КОМПЕНСАЦИИ ЗАТРАТ ГОСУДАРСТВА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</c:strCache>
            </c:strRef>
          </c:cat>
          <c:val>
            <c:numRef>
              <c:f>Лист1!$F$2:$F$4</c:f>
              <c:numCache>
                <c:formatCode>#,##0.0</c:formatCode>
                <c:ptCount val="3"/>
                <c:pt idx="0">
                  <c:v>70</c:v>
                </c:pt>
                <c:pt idx="1">
                  <c:v>70</c:v>
                </c:pt>
                <c:pt idx="2">
                  <c:v>70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one"/>
        <c:axId val="44130688"/>
        <c:axId val="44132224"/>
        <c:axId val="42779968"/>
      </c:bar3DChart>
      <c:catAx>
        <c:axId val="44130688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ru-RU"/>
          </a:p>
        </c:txPr>
        <c:crossAx val="44132224"/>
        <c:crosses val="autoZero"/>
        <c:auto val="1"/>
        <c:lblAlgn val="ctr"/>
        <c:lblOffset val="100"/>
        <c:noMultiLvlLbl val="0"/>
      </c:catAx>
      <c:valAx>
        <c:axId val="44132224"/>
        <c:scaling>
          <c:orientation val="minMax"/>
        </c:scaling>
        <c:delete val="1"/>
        <c:axPos val="l"/>
        <c:majorGridlines/>
        <c:numFmt formatCode="#,##0.0" sourceLinked="1"/>
        <c:majorTickMark val="out"/>
        <c:minorTickMark val="none"/>
        <c:tickLblPos val="nextTo"/>
        <c:crossAx val="44130688"/>
        <c:crosses val="autoZero"/>
        <c:crossBetween val="between"/>
      </c:valAx>
      <c:serAx>
        <c:axId val="42779968"/>
        <c:scaling>
          <c:orientation val="minMax"/>
        </c:scaling>
        <c:delete val="1"/>
        <c:axPos val="b"/>
        <c:majorTickMark val="out"/>
        <c:minorTickMark val="none"/>
        <c:tickLblPos val="nextTo"/>
        <c:crossAx val="44132224"/>
        <c:crosses val="autoZero"/>
      </c:serAx>
    </c:plotArea>
    <c:legend>
      <c:legendPos val="r"/>
      <c:layout>
        <c:manualLayout>
          <c:xMode val="edge"/>
          <c:yMode val="edge"/>
          <c:x val="0.74834244607741995"/>
          <c:y val="1.7385534199733873E-2"/>
          <c:w val="0.25165755392258005"/>
          <c:h val="0.72981375664347015"/>
        </c:manualLayout>
      </c:layout>
      <c:overlay val="0"/>
      <c:txPr>
        <a:bodyPr/>
        <a:lstStyle/>
        <a:p>
          <a:pPr>
            <a:defRPr sz="1400">
              <a:solidFill>
                <a:schemeClr val="bg1"/>
              </a:solidFill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Иные межбюджетные трансферты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</c:strCache>
            </c:str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11897.3</c:v>
                </c:pt>
                <c:pt idx="1">
                  <c:v>11966.4</c:v>
                </c:pt>
                <c:pt idx="2">
                  <c:v>12257.599999999999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Субсидии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</c:strCache>
            </c:strRef>
          </c:cat>
          <c:val>
            <c:numRef>
              <c:f>Лист1!$C$2:$C$4</c:f>
              <c:numCache>
                <c:formatCode>#,##0.0</c:formatCode>
                <c:ptCount val="3"/>
                <c:pt idx="0">
                  <c:v>30320.3</c:v>
                </c:pt>
                <c:pt idx="1">
                  <c:v>18680</c:v>
                </c:pt>
                <c:pt idx="2">
                  <c:v>20032.099999999999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Дотации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</c:strCache>
            </c:strRef>
          </c:cat>
          <c:val>
            <c:numRef>
              <c:f>Лист1!$D$2:$D$4</c:f>
              <c:numCache>
                <c:formatCode>#,##0.0</c:formatCode>
                <c:ptCount val="3"/>
                <c:pt idx="0">
                  <c:v>78273</c:v>
                </c:pt>
                <c:pt idx="1">
                  <c:v>24569</c:v>
                </c:pt>
                <c:pt idx="2">
                  <c:v>19185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Субвенции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</c:strCache>
            </c:strRef>
          </c:cat>
          <c:val>
            <c:numRef>
              <c:f>Лист1!$E$2:$E$4</c:f>
              <c:numCache>
                <c:formatCode>#,##0.0</c:formatCode>
                <c:ptCount val="3"/>
                <c:pt idx="0">
                  <c:v>180564.2</c:v>
                </c:pt>
                <c:pt idx="1">
                  <c:v>188635</c:v>
                </c:pt>
                <c:pt idx="2">
                  <c:v>191251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one"/>
        <c:axId val="44617728"/>
        <c:axId val="44619264"/>
        <c:axId val="116411904"/>
      </c:bar3DChart>
      <c:catAx>
        <c:axId val="44617728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ru-RU"/>
          </a:p>
        </c:txPr>
        <c:crossAx val="44619264"/>
        <c:crosses val="autoZero"/>
        <c:auto val="1"/>
        <c:lblAlgn val="ctr"/>
        <c:lblOffset val="100"/>
        <c:noMultiLvlLbl val="0"/>
      </c:catAx>
      <c:valAx>
        <c:axId val="44619264"/>
        <c:scaling>
          <c:orientation val="minMax"/>
        </c:scaling>
        <c:delete val="1"/>
        <c:axPos val="l"/>
        <c:majorGridlines/>
        <c:numFmt formatCode="#,##0.0" sourceLinked="1"/>
        <c:majorTickMark val="out"/>
        <c:minorTickMark val="none"/>
        <c:tickLblPos val="nextTo"/>
        <c:crossAx val="44617728"/>
        <c:crosses val="autoZero"/>
        <c:crossBetween val="between"/>
      </c:valAx>
      <c:serAx>
        <c:axId val="116411904"/>
        <c:scaling>
          <c:orientation val="minMax"/>
        </c:scaling>
        <c:delete val="1"/>
        <c:axPos val="b"/>
        <c:majorTickMark val="out"/>
        <c:minorTickMark val="none"/>
        <c:tickLblPos val="nextTo"/>
        <c:crossAx val="44619264"/>
        <c:crosses val="autoZero"/>
      </c:serAx>
    </c:plotArea>
    <c:legend>
      <c:legendPos val="r"/>
      <c:layout/>
      <c:overlay val="0"/>
      <c:txPr>
        <a:bodyPr/>
        <a:lstStyle/>
        <a:p>
          <a:pPr>
            <a:defRPr sz="1400">
              <a:solidFill>
                <a:schemeClr val="bg1"/>
              </a:solidFill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6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0"/>
          <c:w val="0.78630919663896992"/>
          <c:h val="0.95565877295685098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2024 год</c:v>
                </c:pt>
              </c:strCache>
            </c:strRef>
          </c:tx>
          <c:explosion val="24"/>
          <c:dPt>
            <c:idx val="0"/>
            <c:bubble3D val="0"/>
          </c:dPt>
          <c:dPt>
            <c:idx val="1"/>
            <c:bubble3D val="0"/>
          </c:dPt>
          <c:dPt>
            <c:idx val="2"/>
            <c:bubble3D val="0"/>
          </c:dPt>
          <c:dPt>
            <c:idx val="3"/>
            <c:bubble3D val="0"/>
          </c:dPt>
          <c:dPt>
            <c:idx val="4"/>
            <c:bubble3D val="0"/>
          </c:dPt>
          <c:dLbls>
            <c:dLbl>
              <c:idx val="0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9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Лист1!$A$2:$A$8</c:f>
              <c:strCache>
                <c:ptCount val="7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  <c:pt idx="6">
                  <c:v>Национальная оборона</c:v>
                </c:pt>
              </c:strCache>
            </c:strRef>
          </c:cat>
          <c:val>
            <c:numRef>
              <c:f>Лист1!$B$2:$B$8</c:f>
              <c:numCache>
                <c:formatCode>#,##0.0</c:formatCode>
                <c:ptCount val="7"/>
                <c:pt idx="0">
                  <c:v>238349.7</c:v>
                </c:pt>
                <c:pt idx="1">
                  <c:v>28097.599999999999</c:v>
                </c:pt>
                <c:pt idx="2">
                  <c:v>35102.1</c:v>
                </c:pt>
                <c:pt idx="3">
                  <c:v>8427.2000000000007</c:v>
                </c:pt>
                <c:pt idx="4">
                  <c:v>50657.5</c:v>
                </c:pt>
                <c:pt idx="5">
                  <c:v>57838.2</c:v>
                </c:pt>
                <c:pt idx="6">
                  <c:v>689.9</c:v>
                </c:pt>
              </c:numCache>
            </c:numRef>
          </c:val>
        </c:ser>
        <c:ser>
          <c:idx val="1"/>
          <c:order val="1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Лист1!$A$2:$A$8</c:f>
              <c:strCache>
                <c:ptCount val="7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  <c:pt idx="6">
                  <c:v>Национальная оборона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2"/>
          <c:order val="2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Лист1!$A$2:$A$8</c:f>
              <c:strCache>
                <c:ptCount val="7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  <c:pt idx="6">
                  <c:v>Национальная оборона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3"/>
          <c:order val="3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dLbls>
            <c:txPr>
              <a:bodyPr/>
              <a:lstStyle/>
              <a:p>
                <a:pPr>
                  <a:defRPr sz="9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Лист1!$A$2:$A$8</c:f>
              <c:strCache>
                <c:ptCount val="7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  <c:pt idx="6">
                  <c:v>Национальная оборона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4"/>
          <c:order val="4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Лист1!$A$2:$A$8</c:f>
              <c:strCache>
                <c:ptCount val="7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  <c:pt idx="6">
                  <c:v>Национальная оборона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5"/>
          <c:order val="5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dLbls>
            <c:txPr>
              <a:bodyPr/>
              <a:lstStyle/>
              <a:p>
                <a:pPr>
                  <a:defRPr sz="8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Лист1!$A$2:$A$8</c:f>
              <c:strCache>
                <c:ptCount val="7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  <c:pt idx="6">
                  <c:v>Национальная оборона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6"/>
          <c:order val="6"/>
          <c:tx>
            <c:strRef>
              <c:f>Лист1!#REF!</c:f>
              <c:strCache>
                <c:ptCount val="1"/>
                <c:pt idx="0">
                  <c:v>#REF!</c:v>
                </c:pt>
              </c:strCache>
            </c:strRef>
          </c:tx>
          <c:explosion val="25"/>
          <c:dLbls>
            <c:txPr>
              <a:bodyPr/>
              <a:lstStyle/>
              <a:p>
                <a:pPr>
                  <a:defRPr sz="9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Лист1!$A$2:$A$8</c:f>
              <c:strCache>
                <c:ptCount val="7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  <c:pt idx="6">
                  <c:v>Национальная оборона</c:v>
                </c:pt>
              </c:strCache>
            </c:strRef>
          </c:cat>
          <c:val>
            <c:numRef>
              <c:f>Лист1!#REF!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7"/>
          <c:order val="7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Лист1!$A$2:$A$8</c:f>
              <c:strCache>
                <c:ptCount val="7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  <c:pt idx="6">
                  <c:v>Национальная оборона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8"/>
          <c:order val="8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dLbls>
            <c:txPr>
              <a:bodyPr/>
              <a:lstStyle/>
              <a:p>
                <a:pPr>
                  <a:defRPr sz="8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Лист1!$A$2:$A$8</c:f>
              <c:strCache>
                <c:ptCount val="7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  <c:pt idx="6">
                  <c:v>Национальная оборона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9"/>
          <c:order val="9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Лист1!$A$2:$A$8</c:f>
              <c:strCache>
                <c:ptCount val="7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  <c:pt idx="6">
                  <c:v>Национальная оборона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10"/>
          <c:order val="10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Лист1!$A$2:$A$8</c:f>
              <c:strCache>
                <c:ptCount val="7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  <c:pt idx="6">
                  <c:v>Национальная оборона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11"/>
          <c:order val="11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Лист1!$A$2:$A$8</c:f>
              <c:strCache>
                <c:ptCount val="7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  <c:pt idx="6">
                  <c:v>Национальная оборона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12"/>
          <c:order val="12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dLbls>
            <c:txPr>
              <a:bodyPr/>
              <a:lstStyle/>
              <a:p>
                <a:pPr>
                  <a:defRPr sz="8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Лист1!$A$2:$A$8</c:f>
              <c:strCache>
                <c:ptCount val="7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  <c:pt idx="6">
                  <c:v>Национальная оборона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7680534277867761"/>
          <c:y val="1.3523859667766413E-2"/>
          <c:w val="0.22266397788159989"/>
          <c:h val="0.91509558519262757"/>
        </c:manualLayout>
      </c:layout>
      <c:overlay val="0"/>
      <c:txPr>
        <a:bodyPr/>
        <a:lstStyle/>
        <a:p>
          <a:pPr>
            <a:defRPr sz="1200">
              <a:solidFill>
                <a:schemeClr val="bg1"/>
              </a:solidFill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96D289-5355-42E7-A7B1-11B30B602465}" type="datetimeFigureOut">
              <a:rPr lang="ru-RU" smtClean="0"/>
              <a:t>02.02.2024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EB0C36-731D-4544-AAFE-7695525071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97385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EB0C36-731D-4544-AAFE-769552507147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37199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EB0C36-731D-4544-AAFE-769552507147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4733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EB0C36-731D-4544-AAFE-769552507147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38995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02.02.2024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6320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02.02.2024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30721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02.02.2024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083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02.02.2024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64804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02.02.2024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92110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02.02.2024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80972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02.02.2024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23142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02.02.2024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89626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02.02.2024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17727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02.02.2024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97858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02.02.2024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3217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2465DF-B7EA-4300-A2F6-99AF2BC2BB7E}" type="datetimeFigureOut">
              <a:rPr lang="ru-RU" smtClean="0"/>
              <a:t>02.02.2024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7799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5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.jpeg"/><Relationship Id="rId7" Type="http://schemas.openxmlformats.org/officeDocument/2006/relationships/image" Target="../media/image10.jpeg"/><Relationship Id="rId12" Type="http://schemas.openxmlformats.org/officeDocument/2006/relationships/image" Target="../media/image1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5" Type="http://schemas.openxmlformats.org/officeDocument/2006/relationships/image" Target="../media/image8.jpeg"/><Relationship Id="rId10" Type="http://schemas.openxmlformats.org/officeDocument/2006/relationships/image" Target="../media/image13.pn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Бюдж-1\2020 Лена\бюджет для граждан\article853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42128"/>
            <a:ext cx="8784976" cy="642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13410" y="242128"/>
            <a:ext cx="7117180" cy="4751276"/>
          </a:xfrm>
        </p:spPr>
        <p:txBody>
          <a:bodyPr>
            <a:normAutofit/>
          </a:bodyPr>
          <a:lstStyle/>
          <a:p>
            <a:endParaRPr lang="ru-RU" sz="1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91680" y="3933056"/>
            <a:ext cx="6264696" cy="1080120"/>
          </a:xfrm>
        </p:spPr>
        <p:txBody>
          <a:bodyPr>
            <a:normAutofit fontScale="32500" lnSpcReduction="20000"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altLang="ru-RU" sz="4200" b="1" dirty="0" smtClean="0">
                <a:solidFill>
                  <a:schemeClr val="tx1"/>
                </a:solidFill>
                <a:latin typeface="Times New Roman" pitchFamily="18" charset="0"/>
              </a:rPr>
              <a:t>по решению </a:t>
            </a:r>
            <a:r>
              <a:rPr lang="ru-RU" altLang="ru-RU" sz="4200" b="1" dirty="0" err="1">
                <a:solidFill>
                  <a:schemeClr val="tx1"/>
                </a:solidFill>
                <a:latin typeface="Times New Roman" pitchFamily="18" charset="0"/>
              </a:rPr>
              <a:t>Мглинского</a:t>
            </a:r>
            <a:r>
              <a:rPr lang="ru-RU" altLang="ru-RU" sz="4200" b="1" dirty="0">
                <a:solidFill>
                  <a:schemeClr val="tx1"/>
                </a:solidFill>
                <a:latin typeface="Times New Roman" pitchFamily="18" charset="0"/>
              </a:rPr>
              <a:t> районного Совета народных депутатов «О бюджете </a:t>
            </a:r>
            <a:r>
              <a:rPr lang="ru-RU" altLang="ru-RU" sz="4200" b="1" dirty="0" err="1">
                <a:solidFill>
                  <a:schemeClr val="tx1"/>
                </a:solidFill>
                <a:latin typeface="Times New Roman" pitchFamily="18" charset="0"/>
              </a:rPr>
              <a:t>Мглинского</a:t>
            </a:r>
            <a:r>
              <a:rPr lang="ru-RU" altLang="ru-RU" sz="4200" b="1" dirty="0">
                <a:solidFill>
                  <a:schemeClr val="tx1"/>
                </a:solidFill>
                <a:latin typeface="Times New Roman" pitchFamily="18" charset="0"/>
              </a:rPr>
              <a:t> муниципального района Брянской области на </a:t>
            </a:r>
            <a:r>
              <a:rPr lang="ru-RU" altLang="ru-RU" sz="4200" b="1" dirty="0" smtClean="0">
                <a:solidFill>
                  <a:schemeClr val="tx1"/>
                </a:solidFill>
                <a:latin typeface="Times New Roman" pitchFamily="18" charset="0"/>
              </a:rPr>
              <a:t>2024 </a:t>
            </a:r>
            <a:r>
              <a:rPr lang="ru-RU" altLang="ru-RU" sz="4200" b="1" dirty="0">
                <a:solidFill>
                  <a:schemeClr val="tx1"/>
                </a:solidFill>
                <a:latin typeface="Times New Roman" pitchFamily="18" charset="0"/>
              </a:rPr>
              <a:t>год и на плановый период </a:t>
            </a:r>
            <a:r>
              <a:rPr lang="ru-RU" altLang="ru-RU" sz="4200" b="1" dirty="0" smtClean="0">
                <a:solidFill>
                  <a:schemeClr val="tx1"/>
                </a:solidFill>
                <a:latin typeface="Times New Roman" pitchFamily="18" charset="0"/>
              </a:rPr>
              <a:t>2025 </a:t>
            </a:r>
            <a:r>
              <a:rPr lang="ru-RU" altLang="ru-RU" sz="4200" b="1" dirty="0">
                <a:solidFill>
                  <a:schemeClr val="tx1"/>
                </a:solidFill>
                <a:latin typeface="Times New Roman" pitchFamily="18" charset="0"/>
              </a:rPr>
              <a:t>и </a:t>
            </a:r>
            <a:r>
              <a:rPr lang="ru-RU" altLang="ru-RU" sz="4200" b="1" dirty="0" smtClean="0">
                <a:solidFill>
                  <a:schemeClr val="tx1"/>
                </a:solidFill>
                <a:latin typeface="Times New Roman" pitchFamily="18" charset="0"/>
              </a:rPr>
              <a:t>2026 </a:t>
            </a:r>
            <a:r>
              <a:rPr lang="ru-RU" altLang="ru-RU" sz="4200" b="1" dirty="0">
                <a:solidFill>
                  <a:schemeClr val="tx1"/>
                </a:solidFill>
                <a:latin typeface="Times New Roman" pitchFamily="18" charset="0"/>
              </a:rPr>
              <a:t>годов»</a:t>
            </a:r>
            <a:endParaRPr lang="ru-RU" altLang="ru-RU" sz="4200" b="1" i="1" dirty="0">
              <a:solidFill>
                <a:schemeClr val="tx1"/>
              </a:solidFill>
              <a:latin typeface="Calibri" pitchFamily="34" charset="0"/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.</a:t>
            </a:r>
          </a:p>
          <a:p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754570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2362" y="1639223"/>
            <a:ext cx="8229600" cy="468288"/>
          </a:xfrm>
        </p:spPr>
        <p:txBody>
          <a:bodyPr>
            <a:normAutofit/>
          </a:bodyPr>
          <a:lstStyle/>
          <a:p>
            <a:pPr algn="ctr"/>
            <a:endParaRPr lang="ru-RU" sz="2400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2051" name="Picture 3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6045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0" y="908720"/>
            <a:ext cx="864096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«Бюджет для граждан» познакомит Вас </a:t>
            </a:r>
            <a:r>
              <a:rPr lang="ru-RU" altLang="ru-RU" sz="1600" b="1" smtClean="0">
                <a:solidFill>
                  <a:schemeClr val="bg1"/>
                </a:solidFill>
                <a:latin typeface="Times New Roman" pitchFamily="18" charset="0"/>
              </a:rPr>
              <a:t>с </a:t>
            </a:r>
            <a:r>
              <a:rPr lang="ru-RU" altLang="ru-RU" sz="1600" b="1" smtClean="0">
                <a:solidFill>
                  <a:schemeClr val="bg1"/>
                </a:solidFill>
                <a:latin typeface="Times New Roman" pitchFamily="18" charset="0"/>
              </a:rPr>
              <a:t>положениями </a:t>
            </a: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основного финансового документа </a:t>
            </a:r>
            <a:r>
              <a:rPr lang="ru-RU" altLang="ru-RU" sz="1600" b="1" dirty="0" err="1" smtClean="0">
                <a:solidFill>
                  <a:schemeClr val="bg1"/>
                </a:solidFill>
                <a:latin typeface="Times New Roman" pitchFamily="18" charset="0"/>
              </a:rPr>
              <a:t>Мглинского</a:t>
            </a: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 района – решения </a:t>
            </a:r>
            <a:r>
              <a:rPr lang="ru-RU" altLang="ru-RU" sz="1600" b="1" dirty="0" err="1" smtClean="0">
                <a:solidFill>
                  <a:schemeClr val="bg1"/>
                </a:solidFill>
                <a:latin typeface="Times New Roman" pitchFamily="18" charset="0"/>
              </a:rPr>
              <a:t>Мглинского</a:t>
            </a: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 районного Совета народных депутатов </a:t>
            </a:r>
            <a:r>
              <a:rPr lang="ru-RU" altLang="ru-RU" sz="1600" b="1" i="1" dirty="0" smtClean="0">
                <a:solidFill>
                  <a:schemeClr val="bg1"/>
                </a:solidFill>
                <a:latin typeface="Times New Roman" pitchFamily="18" charset="0"/>
              </a:rPr>
              <a:t>«О бюджете </a:t>
            </a:r>
            <a:r>
              <a:rPr lang="ru-RU" altLang="ru-RU" sz="1600" b="1" i="1" dirty="0" err="1" smtClean="0">
                <a:solidFill>
                  <a:schemeClr val="bg1"/>
                </a:solidFill>
                <a:latin typeface="Times New Roman" pitchFamily="18" charset="0"/>
              </a:rPr>
              <a:t>Мглинского</a:t>
            </a:r>
            <a:r>
              <a:rPr lang="ru-RU" altLang="ru-RU" sz="1600" b="1" i="1" dirty="0" smtClean="0">
                <a:solidFill>
                  <a:schemeClr val="bg1"/>
                </a:solidFill>
                <a:latin typeface="Times New Roman" pitchFamily="18" charset="0"/>
              </a:rPr>
              <a:t>  муниципального района Брянской области на 2024 год и на плановый период 2025 и 2026 годов.</a:t>
            </a: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/>
            </a:r>
            <a:b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</a:b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        Представленная информация предназначена для широкого круга пользователей и будет интересна и полезна для всех, так как бюджет затрагивает интересы каждого жителя </a:t>
            </a:r>
            <a:r>
              <a:rPr lang="ru-RU" altLang="ru-RU" sz="1600" b="1" dirty="0" err="1" smtClean="0">
                <a:solidFill>
                  <a:schemeClr val="bg1"/>
                </a:solidFill>
                <a:latin typeface="Times New Roman" pitchFamily="18" charset="0"/>
              </a:rPr>
              <a:t>Мглинского</a:t>
            </a: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 района.</a:t>
            </a:r>
            <a:b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</a:b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        Граждане – и как налогоплательщики, и как потребители общественных благ – должны быть уверены в том, что уплачиваемые ими налоги  приносят конкретные результаты как для общества в целом, так и для каждой семьи,  для  каждого человека.</a:t>
            </a:r>
            <a:b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</a:b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         Мы постарались  в доступной  и понятной для граждан форме показать понятия и                                                                                     основные параметры бюджета района.</a:t>
            </a:r>
          </a:p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Глава администрации района                                    А. Г.  Резунов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61342" y="332656"/>
            <a:ext cx="8496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Уважаемые граждане, жители </a:t>
            </a:r>
            <a:r>
              <a:rPr lang="ru-RU" altLang="ru-RU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Мглинского</a:t>
            </a:r>
            <a:r>
              <a:rPr lang="ru-RU" alt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района!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553629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922" y="260648"/>
            <a:ext cx="8046156" cy="5865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23" y="116630"/>
            <a:ext cx="8856983" cy="6624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 descr="D:\Бюдж-1\2020 Лена\бюджет для граждан\png-transparent-investment-real-estate-investing-finance-finance-saving-business-internet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949280"/>
            <a:ext cx="1033038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818505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Бюдж-1\2020 Лена\бюджет для граждан\maxresdefault-1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712968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3" name="Picture 3" descr="D:\Бюдж-1\2020 Лена\бюджет для граждан\cdf28e702e831993c789c1733822004f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52" y="34506"/>
            <a:ext cx="8964487" cy="68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188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8640"/>
            <a:ext cx="8548742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6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Основные параметры бюджета </a:t>
            </a:r>
            <a:r>
              <a:rPr lang="ru-RU" sz="1600" b="1" dirty="0" err="1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6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муниципального района Брянской области </a:t>
            </a:r>
            <a:br>
              <a:rPr lang="ru-RU" sz="16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</a:br>
            <a:r>
              <a:rPr lang="ru-RU" sz="16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/>
            </a:r>
            <a:br>
              <a:rPr lang="ru-RU" sz="16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</a:br>
            <a:endParaRPr lang="ru-RU" sz="16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2939262305"/>
              </p:ext>
            </p:extLst>
          </p:nvPr>
        </p:nvGraphicFramePr>
        <p:xfrm>
          <a:off x="755576" y="1412776"/>
          <a:ext cx="7920880" cy="50405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91312447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8640960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400" b="1" spc="10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Структура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налоговых доходов бюджета </a:t>
            </a:r>
            <a:r>
              <a:rPr lang="ru-RU" sz="1400" b="1" dirty="0" err="1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муниципального района Брянской области на 2024 год и плановый период  2025 и 2026 годов</a:t>
            </a:r>
            <a:b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</a:br>
            <a:endParaRPr lang="ru-RU" sz="1400" dirty="0">
              <a:solidFill>
                <a:srgbClr val="FF0000"/>
              </a:solidFill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2990188788"/>
              </p:ext>
            </p:extLst>
          </p:nvPr>
        </p:nvGraphicFramePr>
        <p:xfrm>
          <a:off x="827584" y="1397000"/>
          <a:ext cx="7632848" cy="5056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3476971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8712968" cy="662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400" b="1" spc="10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Структура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неналоговых доходов бюджета </a:t>
            </a:r>
            <a:r>
              <a:rPr lang="ru-RU" sz="1400" b="1" dirty="0" err="1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муниципального района Брянской области на 2024 год и плановый период  2025 и 2026 годов</a:t>
            </a:r>
            <a:endParaRPr lang="ru-RU" sz="1400" dirty="0">
              <a:solidFill>
                <a:srgbClr val="FF0000"/>
              </a:solidFill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096527012"/>
              </p:ext>
            </p:extLst>
          </p:nvPr>
        </p:nvGraphicFramePr>
        <p:xfrm>
          <a:off x="467544" y="1397000"/>
          <a:ext cx="8064896" cy="51283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7713008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8640"/>
            <a:ext cx="8199542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400" b="1" spc="10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Структура безвозмездных поступлений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бюджета </a:t>
            </a:r>
            <a:r>
              <a:rPr lang="ru-RU" sz="1400" b="1" dirty="0" err="1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муниципального района Брянской области на 2024 год и плановый период 2025 и 2026 годов </a:t>
            </a:r>
            <a:endParaRPr lang="ru-RU" sz="1400" dirty="0">
              <a:solidFill>
                <a:srgbClr val="FF0000"/>
              </a:solidFill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457509247"/>
              </p:ext>
            </p:extLst>
          </p:nvPr>
        </p:nvGraphicFramePr>
        <p:xfrm>
          <a:off x="683568" y="1397000"/>
          <a:ext cx="7632848" cy="5056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3169375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:\Бюдж-1\2020 Лена\бюджет для граждан\maxresdefault-1-1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4000" contrast="-2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856984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2657"/>
            <a:ext cx="7772400" cy="864095"/>
          </a:xfrm>
        </p:spPr>
        <p:txBody>
          <a:bodyPr>
            <a:normAutofit/>
          </a:bodyPr>
          <a:lstStyle/>
          <a:p>
            <a:r>
              <a:rPr lang="ru-RU" sz="1800" b="1" dirty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Расходы бюджета </a:t>
            </a:r>
            <a:r>
              <a:rPr lang="ru-RU" sz="1800" b="1" dirty="0" err="1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800" b="1" dirty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муниципального района Брянской </a:t>
            </a:r>
            <a:r>
              <a:rPr lang="ru-RU" sz="18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области на 2024 год</a:t>
            </a:r>
            <a:endParaRPr lang="ru-RU" sz="1800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2458824345"/>
              </p:ext>
            </p:extLst>
          </p:nvPr>
        </p:nvGraphicFramePr>
        <p:xfrm>
          <a:off x="503548" y="1268760"/>
          <a:ext cx="8208912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0769280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Бюдж-1\2020 Лена\бюджет для граждан\maxresdefault-1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93" y="112148"/>
            <a:ext cx="8930197" cy="6638282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257473"/>
            <a:ext cx="7772400" cy="434479"/>
          </a:xfrm>
        </p:spPr>
        <p:txBody>
          <a:bodyPr>
            <a:normAutofit/>
          </a:bodyPr>
          <a:lstStyle/>
          <a:p>
            <a:r>
              <a:rPr lang="ru-RU" sz="1050" b="1" dirty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Расходы бюджета </a:t>
            </a:r>
            <a:r>
              <a:rPr lang="ru-RU" sz="1050" b="1" dirty="0" err="1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050" b="1" dirty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муниципального района Брянской области на реализацию муниципальных программ </a:t>
            </a:r>
            <a:r>
              <a:rPr lang="ru-RU" sz="1050" b="1" dirty="0" err="1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050" b="1" dirty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района </a:t>
            </a:r>
            <a:r>
              <a:rPr lang="ru-RU" sz="105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2024-2026 годы</a:t>
            </a:r>
            <a:r>
              <a:rPr lang="ru-RU" sz="1050" b="1" dirty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, тыс. </a:t>
            </a:r>
            <a:r>
              <a:rPr lang="ru-RU" sz="105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руб.</a:t>
            </a:r>
            <a:endParaRPr lang="ru-RU" sz="1050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23378" y="3921780"/>
            <a:ext cx="6400800" cy="17526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Овал 3"/>
          <p:cNvSpPr/>
          <p:nvPr/>
        </p:nvSpPr>
        <p:spPr>
          <a:xfrm rot="19530139">
            <a:off x="84326" y="1287138"/>
            <a:ext cx="2796433" cy="1056971"/>
          </a:xfrm>
          <a:prstGeom prst="ellipse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900" b="1" i="1" dirty="0" smtClean="0"/>
              <a:t>МП « </a:t>
            </a:r>
            <a:r>
              <a:rPr lang="ru-RU" sz="900" b="1" i="1" dirty="0">
                <a:ea typeface="Times New Roman"/>
              </a:rPr>
              <a:t>РЕАЛИЗАЦИЯ ПОЛНОМОЧИЙ ИСПОЛНИТЕЛЬНО-РАСПОРЯДИТЕЛЬНОГО ОРГАНА МГЛИНСКОГО </a:t>
            </a:r>
            <a:r>
              <a:rPr lang="ru-RU" sz="900" b="1" i="1" dirty="0" smtClean="0">
                <a:ea typeface="Times New Roman"/>
              </a:rPr>
              <a:t>РАЙОНА»</a:t>
            </a:r>
            <a:r>
              <a:rPr lang="ru-RU" sz="900" i="1" dirty="0" smtClean="0">
                <a:ea typeface="Times New Roman"/>
              </a:rPr>
              <a:t> </a:t>
            </a:r>
            <a:endParaRPr lang="ru-RU" sz="900" i="1" dirty="0"/>
          </a:p>
        </p:txBody>
      </p:sp>
      <p:sp>
        <p:nvSpPr>
          <p:cNvPr id="5" name="Овал 4"/>
          <p:cNvSpPr/>
          <p:nvPr/>
        </p:nvSpPr>
        <p:spPr>
          <a:xfrm>
            <a:off x="2395230" y="980729"/>
            <a:ext cx="1201066" cy="44717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 г.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2203386" y="1383575"/>
            <a:ext cx="901682" cy="383122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91 146,2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1790780" y="1870683"/>
            <a:ext cx="872691" cy="361595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93 </a:t>
            </a:r>
            <a:r>
              <a:rPr lang="ru-RU" sz="800" dirty="0" smtClean="0">
                <a:solidFill>
                  <a:schemeClr val="tx1"/>
                </a:solidFill>
              </a:rPr>
              <a:t>892,9</a:t>
            </a:r>
          </a:p>
          <a:p>
            <a:pPr algn="ctr"/>
            <a:endParaRPr lang="ru-RU" sz="800" dirty="0" smtClean="0">
              <a:solidFill>
                <a:schemeClr val="tx1"/>
              </a:solidFill>
            </a:endParaRPr>
          </a:p>
          <a:p>
            <a:pPr algn="ctr"/>
            <a:endParaRPr lang="ru-RU" sz="800" dirty="0">
              <a:solidFill>
                <a:schemeClr val="tx1"/>
              </a:solidFill>
            </a:endParaRPr>
          </a:p>
        </p:txBody>
      </p:sp>
      <p:pic>
        <p:nvPicPr>
          <p:cNvPr id="1027" name="Picture 3" descr="D:\Бюдж-1\2020 Лена\бюджет для граждан\82510977-red-opened-purse-infographics-concept-gold-coins-raining-to-open-wallet-golden-coins-money-dropping-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223996">
            <a:off x="2887995" y="1618424"/>
            <a:ext cx="1416603" cy="140325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</p:pic>
      <p:sp>
        <p:nvSpPr>
          <p:cNvPr id="10" name="Овал 9"/>
          <p:cNvSpPr/>
          <p:nvPr/>
        </p:nvSpPr>
        <p:spPr>
          <a:xfrm rot="19998267">
            <a:off x="4325954" y="1058341"/>
            <a:ext cx="2074980" cy="1052345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1000" b="1" i="1" dirty="0" smtClean="0">
                <a:ea typeface="Times New Roman"/>
              </a:rPr>
              <a:t>МП «СТРОИТЕЛЬСТВО </a:t>
            </a:r>
            <a:r>
              <a:rPr lang="ru-RU" sz="1000" b="1" i="1" dirty="0">
                <a:ea typeface="Times New Roman"/>
              </a:rPr>
              <a:t>И АРХИТЕКТУРА В МГЛИНСКОМ </a:t>
            </a:r>
            <a:r>
              <a:rPr lang="ru-RU" sz="1000" b="1" i="1" dirty="0" smtClean="0">
                <a:ea typeface="Times New Roman"/>
              </a:rPr>
              <a:t>РАЙОНЕ»</a:t>
            </a:r>
            <a:endParaRPr lang="ru-RU" sz="1000" b="1" i="1" dirty="0">
              <a:ea typeface="Times New Roman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6156176" y="980728"/>
            <a:ext cx="864096" cy="432048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 smtClean="0">
                <a:solidFill>
                  <a:schemeClr val="tx1"/>
                </a:solidFill>
              </a:rPr>
              <a:t>2024 г.</a:t>
            </a:r>
          </a:p>
          <a:p>
            <a:pPr algn="ctr"/>
            <a:r>
              <a:rPr lang="ru-RU" sz="800" b="1" dirty="0" smtClean="0">
                <a:solidFill>
                  <a:schemeClr val="tx1"/>
                </a:solidFill>
              </a:rPr>
              <a:t>28 188,6</a:t>
            </a:r>
            <a:endParaRPr lang="ru-RU" sz="800" b="1" dirty="0">
              <a:solidFill>
                <a:schemeClr val="tx1"/>
              </a:solidFill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5796136" y="1412776"/>
            <a:ext cx="1224136" cy="457200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34 624,2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5338936" y="1844824"/>
            <a:ext cx="1187791" cy="457200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36 630,4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3851920" y="802114"/>
            <a:ext cx="1487016" cy="61066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 rot="21050125">
            <a:off x="351849" y="656876"/>
            <a:ext cx="1256298" cy="89013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8" name="Picture 4" descr="D:\Бюдж-1\2020 Лена\бюджет для граждан\FAuD09uXIAAawNu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5387" y="893375"/>
            <a:ext cx="720081" cy="428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Овал 16"/>
          <p:cNvSpPr/>
          <p:nvPr/>
        </p:nvSpPr>
        <p:spPr>
          <a:xfrm>
            <a:off x="7020272" y="1196752"/>
            <a:ext cx="2016224" cy="792089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«УСТОЙЧИВОЕ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РАЗВИТИЕ СЕЛЬСКИХ ТЕРРИТОРИЙ МГЛИНСКОГО РАЙОНА БРЯНСКОЙ 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ОБЛАСТИ»</a:t>
            </a:r>
            <a:endParaRPr lang="ru-RU" sz="800" b="1" i="1" dirty="0">
              <a:solidFill>
                <a:schemeClr val="tx1"/>
              </a:solidFill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800" dirty="0" smtClean="0">
                <a:ea typeface="Times New Roman"/>
              </a:rPr>
              <a:t>ЛАСТИ</a:t>
            </a:r>
            <a:endParaRPr lang="ru-RU" sz="800" dirty="0">
              <a:ea typeface="Times New Roman"/>
            </a:endParaRPr>
          </a:p>
        </p:txBody>
      </p:sp>
      <p:sp>
        <p:nvSpPr>
          <p:cNvPr id="18" name="Овал 17"/>
          <p:cNvSpPr/>
          <p:nvPr/>
        </p:nvSpPr>
        <p:spPr>
          <a:xfrm>
            <a:off x="7421292" y="648335"/>
            <a:ext cx="1224136" cy="56412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7848364" y="1869976"/>
            <a:ext cx="1173426" cy="432048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30,0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20" name="Овал 19"/>
          <p:cNvSpPr/>
          <p:nvPr/>
        </p:nvSpPr>
        <p:spPr>
          <a:xfrm>
            <a:off x="6876256" y="1794481"/>
            <a:ext cx="1224136" cy="432047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30,0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21" name="Овал 20"/>
          <p:cNvSpPr/>
          <p:nvPr/>
        </p:nvSpPr>
        <p:spPr>
          <a:xfrm>
            <a:off x="7279450" y="2128292"/>
            <a:ext cx="1224136" cy="347464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30,0</a:t>
            </a:r>
            <a:endParaRPr lang="ru-RU" sz="800" dirty="0">
              <a:solidFill>
                <a:schemeClr val="tx1"/>
              </a:solidFill>
            </a:endParaRPr>
          </a:p>
        </p:txBody>
      </p:sp>
      <p:pic>
        <p:nvPicPr>
          <p:cNvPr id="1029" name="Picture 5" descr="D:\Бюдж-1\2020 Лена\бюджет для граждан\subsidida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762662"/>
            <a:ext cx="648623" cy="362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Овал 21"/>
          <p:cNvSpPr/>
          <p:nvPr/>
        </p:nvSpPr>
        <p:spPr>
          <a:xfrm>
            <a:off x="7525736" y="2609264"/>
            <a:ext cx="1366744" cy="826509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7236296" y="3212976"/>
            <a:ext cx="1656184" cy="792088"/>
          </a:xfrm>
          <a:prstGeom prst="ellipse">
            <a:avLst/>
          </a:prstGeom>
          <a:solidFill>
            <a:srgbClr val="851D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«ОБЕСПЕЧЕНИЕ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ПРАВОПОРЯДКА НА ТЕРРИТОРИИ МГЛИНСКОГО 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РАЙОНА»</a:t>
            </a:r>
            <a:endParaRPr lang="ru-RU" sz="800" b="1" i="1" dirty="0">
              <a:solidFill>
                <a:schemeClr val="tx1"/>
              </a:solidFill>
              <a:ea typeface="Times New Roman"/>
            </a:endParaRPr>
          </a:p>
        </p:txBody>
      </p:sp>
      <p:sp>
        <p:nvSpPr>
          <p:cNvPr id="24" name="Овал 23"/>
          <p:cNvSpPr/>
          <p:nvPr/>
        </p:nvSpPr>
        <p:spPr>
          <a:xfrm>
            <a:off x="6763013" y="3522255"/>
            <a:ext cx="776801" cy="32403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128,5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25" name="Овал 24"/>
          <p:cNvSpPr/>
          <p:nvPr/>
        </p:nvSpPr>
        <p:spPr>
          <a:xfrm>
            <a:off x="7236296" y="3877321"/>
            <a:ext cx="894565" cy="334883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128,5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26" name="Овал 25"/>
          <p:cNvSpPr/>
          <p:nvPr/>
        </p:nvSpPr>
        <p:spPr>
          <a:xfrm>
            <a:off x="8028384" y="3924246"/>
            <a:ext cx="896650" cy="27718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128,5</a:t>
            </a:r>
          </a:p>
        </p:txBody>
      </p:sp>
      <p:sp>
        <p:nvSpPr>
          <p:cNvPr id="27" name="Овал 26"/>
          <p:cNvSpPr/>
          <p:nvPr/>
        </p:nvSpPr>
        <p:spPr>
          <a:xfrm>
            <a:off x="4502183" y="2884771"/>
            <a:ext cx="1920789" cy="724249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«УПРАВЛЕНИЕ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МУНИЦИПАЛЬНОЙ СОБСТВЕННОСТЬЮ МГЛИНСКОГО 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РАЙОНА»</a:t>
            </a:r>
            <a:r>
              <a:rPr lang="ru-RU" sz="800" b="1" i="1" dirty="0" smtClean="0">
                <a:solidFill>
                  <a:schemeClr val="tx1"/>
                </a:solidFill>
              </a:rPr>
              <a:t> </a:t>
            </a:r>
            <a:endParaRPr lang="ru-RU" sz="800" b="1" i="1" dirty="0">
              <a:solidFill>
                <a:schemeClr val="tx1"/>
              </a:solidFill>
            </a:endParaRPr>
          </a:p>
        </p:txBody>
      </p:sp>
      <p:sp>
        <p:nvSpPr>
          <p:cNvPr id="28" name="Овал 27"/>
          <p:cNvSpPr/>
          <p:nvPr/>
        </p:nvSpPr>
        <p:spPr>
          <a:xfrm>
            <a:off x="5383572" y="2358043"/>
            <a:ext cx="1407084" cy="79208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Овал 28"/>
          <p:cNvSpPr/>
          <p:nvPr/>
        </p:nvSpPr>
        <p:spPr>
          <a:xfrm>
            <a:off x="5735843" y="3431289"/>
            <a:ext cx="900100" cy="334883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5 876,1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30" name="Овал 29"/>
          <p:cNvSpPr/>
          <p:nvPr/>
        </p:nvSpPr>
        <p:spPr>
          <a:xfrm>
            <a:off x="4260971" y="3454156"/>
            <a:ext cx="1054968" cy="423165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2 158,9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31" name="Овал 30"/>
          <p:cNvSpPr/>
          <p:nvPr/>
        </p:nvSpPr>
        <p:spPr>
          <a:xfrm>
            <a:off x="5015001" y="3592035"/>
            <a:ext cx="899275" cy="385197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6 294,6</a:t>
            </a:r>
            <a:endParaRPr lang="ru-RU" sz="800" dirty="0">
              <a:solidFill>
                <a:schemeClr val="tx1"/>
              </a:solidFill>
            </a:endParaRPr>
          </a:p>
        </p:txBody>
      </p:sp>
      <p:pic>
        <p:nvPicPr>
          <p:cNvPr id="1030" name="Picture 6" descr="D:\Бюдж-1\2020 Лена\бюджет для граждан\5e1f4d31396e431cb6baa73c7684378e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7037" y="2576810"/>
            <a:ext cx="959499" cy="395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" name="Овал 1023"/>
          <p:cNvSpPr/>
          <p:nvPr/>
        </p:nvSpPr>
        <p:spPr>
          <a:xfrm>
            <a:off x="6804248" y="4329100"/>
            <a:ext cx="1944216" cy="63722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5" name="Овал 1024"/>
          <p:cNvSpPr/>
          <p:nvPr/>
        </p:nvSpPr>
        <p:spPr>
          <a:xfrm>
            <a:off x="7236296" y="4869160"/>
            <a:ext cx="1656184" cy="792088"/>
          </a:xfrm>
          <a:prstGeom prst="ellipse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«РАЗВИТИЕ ОБРАЗОВАНИЯ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МГЛИНСКОГО 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РАЙОНА»</a:t>
            </a:r>
            <a:endParaRPr lang="ru-RU" sz="800" b="1" i="1" dirty="0">
              <a:solidFill>
                <a:schemeClr val="tx1"/>
              </a:solidFill>
              <a:ea typeface="Times New Roman"/>
            </a:endParaRPr>
          </a:p>
        </p:txBody>
      </p:sp>
      <p:sp>
        <p:nvSpPr>
          <p:cNvPr id="1031" name="Овал 1030"/>
          <p:cNvSpPr/>
          <p:nvPr/>
        </p:nvSpPr>
        <p:spPr>
          <a:xfrm>
            <a:off x="7946170" y="5376876"/>
            <a:ext cx="946310" cy="432048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238 081,2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32" name="Овал 1031"/>
          <p:cNvSpPr/>
          <p:nvPr/>
        </p:nvSpPr>
        <p:spPr>
          <a:xfrm>
            <a:off x="8130861" y="5699083"/>
            <a:ext cx="862187" cy="356380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191 656,2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33" name="Овал 1032"/>
          <p:cNvSpPr/>
          <p:nvPr/>
        </p:nvSpPr>
        <p:spPr>
          <a:xfrm>
            <a:off x="8033360" y="5974162"/>
            <a:ext cx="977410" cy="44559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190 363,3</a:t>
            </a:r>
          </a:p>
        </p:txBody>
      </p:sp>
      <p:pic>
        <p:nvPicPr>
          <p:cNvPr id="1034" name="Picture 7" descr="D:\Бюдж-1\2020 Лена\бюджет для граждан\graduation-cap-clip-art-hd-598828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4431601"/>
            <a:ext cx="1082252" cy="432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5" name="Овал 1034"/>
          <p:cNvSpPr/>
          <p:nvPr/>
        </p:nvSpPr>
        <p:spPr>
          <a:xfrm>
            <a:off x="4811453" y="4221088"/>
            <a:ext cx="1848780" cy="74106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36" name="Овал 1035"/>
          <p:cNvSpPr/>
          <p:nvPr/>
        </p:nvSpPr>
        <p:spPr>
          <a:xfrm>
            <a:off x="4595427" y="4694789"/>
            <a:ext cx="2064806" cy="750436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«РАЗВИТИЕ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КУЛЬТУРЫ И СОХРАНЕНИЕ КУЛЬТУРНОГО НАСЛЕДИЯ МГЛИНСКОГО 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РАЙОНА»</a:t>
            </a:r>
            <a:endParaRPr lang="ru-RU" sz="800" b="1" i="1" dirty="0">
              <a:solidFill>
                <a:schemeClr val="tx1"/>
              </a:solidFill>
              <a:ea typeface="Times New Roman"/>
            </a:endParaRPr>
          </a:p>
        </p:txBody>
      </p:sp>
      <p:sp>
        <p:nvSpPr>
          <p:cNvPr id="1037" name="Овал 1036"/>
          <p:cNvSpPr/>
          <p:nvPr/>
        </p:nvSpPr>
        <p:spPr>
          <a:xfrm>
            <a:off x="5796747" y="5136690"/>
            <a:ext cx="966266" cy="396044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56 861,1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38" name="Овал 1037"/>
          <p:cNvSpPr/>
          <p:nvPr/>
        </p:nvSpPr>
        <p:spPr>
          <a:xfrm>
            <a:off x="6294258" y="5728847"/>
            <a:ext cx="1019980" cy="465349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г.</a:t>
            </a:r>
            <a:endParaRPr lang="ru-RU" sz="800" dirty="0">
              <a:solidFill>
                <a:schemeClr val="tx1"/>
              </a:solidFill>
            </a:endParaRP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30 401,8</a:t>
            </a:r>
          </a:p>
        </p:txBody>
      </p:sp>
      <p:sp>
        <p:nvSpPr>
          <p:cNvPr id="1039" name="Овал 1038"/>
          <p:cNvSpPr/>
          <p:nvPr/>
        </p:nvSpPr>
        <p:spPr>
          <a:xfrm>
            <a:off x="6105876" y="5459220"/>
            <a:ext cx="914396" cy="364706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30 399,1</a:t>
            </a:r>
            <a:endParaRPr lang="ru-RU" sz="800" dirty="0">
              <a:solidFill>
                <a:schemeClr val="tx1"/>
              </a:solidFill>
            </a:endParaRPr>
          </a:p>
        </p:txBody>
      </p:sp>
      <p:pic>
        <p:nvPicPr>
          <p:cNvPr id="1040" name="Picture 8" descr="D:\Бюдж-1\2020 Лена\бюджет для граждан\ece52bf077aedf2292fb7817d8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0819" y="4329100"/>
            <a:ext cx="1015517" cy="440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9" descr="D:\Бюдж-1\2020 Лена\бюджет для граждан\kisspng-paper-quill-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520" y="489873"/>
            <a:ext cx="1233495" cy="1151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2" name="Овал 1041"/>
          <p:cNvSpPr/>
          <p:nvPr/>
        </p:nvSpPr>
        <p:spPr>
          <a:xfrm>
            <a:off x="909539" y="2508268"/>
            <a:ext cx="1272315" cy="79594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3" name="Овал 1042"/>
          <p:cNvSpPr/>
          <p:nvPr/>
        </p:nvSpPr>
        <p:spPr>
          <a:xfrm>
            <a:off x="179512" y="3057972"/>
            <a:ext cx="1944215" cy="901962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«УПРАВЛЕНИЕ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МУНИЦИПАЛЬНЫМИ </a:t>
            </a:r>
            <a:r>
              <a:rPr lang="ru-RU" sz="800" b="1" i="1" dirty="0" err="1" smtClean="0">
                <a:solidFill>
                  <a:schemeClr val="tx1"/>
                </a:solidFill>
                <a:ea typeface="Times New Roman"/>
              </a:rPr>
              <a:t>фиНАНСАМИ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 </a:t>
            </a:r>
            <a:r>
              <a:rPr lang="ru-RU" sz="800" b="1" i="1" dirty="0" err="1" smtClean="0">
                <a:solidFill>
                  <a:schemeClr val="tx1"/>
                </a:solidFill>
                <a:ea typeface="Times New Roman"/>
              </a:rPr>
              <a:t>Мглинского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 района»  </a:t>
            </a:r>
            <a:endParaRPr lang="ru-RU" dirty="0">
              <a:ea typeface="Times New Roman"/>
            </a:endParaRPr>
          </a:p>
        </p:txBody>
      </p:sp>
      <p:sp>
        <p:nvSpPr>
          <p:cNvPr id="1044" name="Овал 1043"/>
          <p:cNvSpPr/>
          <p:nvPr/>
        </p:nvSpPr>
        <p:spPr>
          <a:xfrm>
            <a:off x="179512" y="3784635"/>
            <a:ext cx="874755" cy="416796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6 459,2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45" name="Овал 1044"/>
          <p:cNvSpPr/>
          <p:nvPr/>
        </p:nvSpPr>
        <p:spPr>
          <a:xfrm>
            <a:off x="-6479" y="4135596"/>
            <a:ext cx="834063" cy="296006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6 459,2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46" name="Овал 1045"/>
          <p:cNvSpPr/>
          <p:nvPr/>
        </p:nvSpPr>
        <p:spPr>
          <a:xfrm>
            <a:off x="-50846" y="4398770"/>
            <a:ext cx="1056568" cy="343351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6 459,2</a:t>
            </a:r>
            <a:endParaRPr lang="ru-RU" sz="800" dirty="0">
              <a:solidFill>
                <a:schemeClr val="tx1"/>
              </a:solidFill>
            </a:endParaRPr>
          </a:p>
        </p:txBody>
      </p:sp>
      <p:pic>
        <p:nvPicPr>
          <p:cNvPr id="1047" name="Picture 10" descr="D:\Бюдж-1\2020 Лена\бюджет для граждан\11_bliznezy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815" y="2620514"/>
            <a:ext cx="666169" cy="448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8" name="Овал 1047"/>
          <p:cNvSpPr/>
          <p:nvPr/>
        </p:nvSpPr>
        <p:spPr>
          <a:xfrm>
            <a:off x="2198090" y="2620514"/>
            <a:ext cx="1653830" cy="988505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95000"/>
              </a:lnSpc>
            </a:pP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НЕПРОГРАММНАЯ ЧАСТЬ РАСХОДОВ БЮДЖЕТА МГЛИНСКОГО МУНИЦИПАЛЬНОГО РАЙОНА</a:t>
            </a:r>
          </a:p>
        </p:txBody>
      </p:sp>
      <p:sp>
        <p:nvSpPr>
          <p:cNvPr id="1049" name="Овал 1048"/>
          <p:cNvSpPr/>
          <p:nvPr/>
        </p:nvSpPr>
        <p:spPr>
          <a:xfrm>
            <a:off x="3447558" y="3226313"/>
            <a:ext cx="774520" cy="50813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7 593,3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50" name="Овал 1049"/>
          <p:cNvSpPr/>
          <p:nvPr/>
        </p:nvSpPr>
        <p:spPr>
          <a:xfrm>
            <a:off x="2447644" y="3383528"/>
            <a:ext cx="1068117" cy="450981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3 863,6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51" name="Овал 1050"/>
          <p:cNvSpPr/>
          <p:nvPr/>
        </p:nvSpPr>
        <p:spPr>
          <a:xfrm>
            <a:off x="2965305" y="3698561"/>
            <a:ext cx="1135514" cy="35752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11 455,4</a:t>
            </a:r>
          </a:p>
        </p:txBody>
      </p:sp>
      <p:pic>
        <p:nvPicPr>
          <p:cNvPr id="1052" name="Picture 11" descr="D:\Бюдж-1\2020 Лена\бюджет для граждан\03bcfc54025f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9090" y="2680424"/>
            <a:ext cx="726338" cy="541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54" name="Овал 1053"/>
          <p:cNvSpPr/>
          <p:nvPr/>
        </p:nvSpPr>
        <p:spPr>
          <a:xfrm>
            <a:off x="1445691" y="4005064"/>
            <a:ext cx="1624327" cy="1064944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ПРОВЕДЕНИЕ КАПИТАЛЬНОГО РЕМОНТА МНОГОКВАРТИРНЫХ ДОМОВ НА ТЕРРИТОРИИ МГЛИНСКОГО РАЙОНА</a:t>
            </a:r>
            <a:endParaRPr lang="ru-RU" sz="800" b="1" i="1" dirty="0">
              <a:solidFill>
                <a:schemeClr val="tx1"/>
              </a:solidFill>
            </a:endParaRPr>
          </a:p>
        </p:txBody>
      </p:sp>
      <p:sp>
        <p:nvSpPr>
          <p:cNvPr id="1055" name="Овал 1054"/>
          <p:cNvSpPr/>
          <p:nvPr/>
        </p:nvSpPr>
        <p:spPr>
          <a:xfrm>
            <a:off x="2723085" y="4329099"/>
            <a:ext cx="912811" cy="413022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87,1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56" name="Овал 1055"/>
          <p:cNvSpPr/>
          <p:nvPr/>
        </p:nvSpPr>
        <p:spPr>
          <a:xfrm>
            <a:off x="2859119" y="4683634"/>
            <a:ext cx="992801" cy="386373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г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87,1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57" name="Овал 1056"/>
          <p:cNvSpPr/>
          <p:nvPr/>
        </p:nvSpPr>
        <p:spPr>
          <a:xfrm>
            <a:off x="2348984" y="4921410"/>
            <a:ext cx="841537" cy="437047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г.</a:t>
            </a:r>
            <a:endParaRPr lang="ru-RU" sz="800" dirty="0">
              <a:solidFill>
                <a:schemeClr val="tx1"/>
              </a:solidFill>
            </a:endParaRP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87,1</a:t>
            </a:r>
          </a:p>
        </p:txBody>
      </p:sp>
      <p:sp>
        <p:nvSpPr>
          <p:cNvPr id="1058" name="Овал 1057"/>
          <p:cNvSpPr/>
          <p:nvPr/>
        </p:nvSpPr>
        <p:spPr>
          <a:xfrm>
            <a:off x="2807804" y="5334712"/>
            <a:ext cx="2467569" cy="789732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«ЭНЕРГОСБЕРЕЖЕНИЕ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И ПОВЫШЕНИЕ ЭНЕРГЕТИЧЕСКОЙ ЭФФЕКТИВНОСТИ В МГЛИНСКОМ 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РАЙОНЕ»</a:t>
            </a:r>
            <a:endParaRPr lang="ru-RU" sz="800" b="1" i="1" dirty="0">
              <a:solidFill>
                <a:schemeClr val="tx1"/>
              </a:solidFill>
              <a:ea typeface="Times New Roman"/>
            </a:endParaRPr>
          </a:p>
        </p:txBody>
      </p:sp>
      <p:sp>
        <p:nvSpPr>
          <p:cNvPr id="1059" name="Овал 1058"/>
          <p:cNvSpPr/>
          <p:nvPr/>
        </p:nvSpPr>
        <p:spPr>
          <a:xfrm>
            <a:off x="4716016" y="5661248"/>
            <a:ext cx="748622" cy="448560"/>
          </a:xfrm>
          <a:prstGeom prst="ellipse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50,0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60" name="Овал 1059"/>
          <p:cNvSpPr/>
          <p:nvPr/>
        </p:nvSpPr>
        <p:spPr>
          <a:xfrm>
            <a:off x="4100818" y="5877273"/>
            <a:ext cx="833153" cy="45533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50,0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61" name="Овал 1060"/>
          <p:cNvSpPr/>
          <p:nvPr/>
        </p:nvSpPr>
        <p:spPr>
          <a:xfrm>
            <a:off x="4646349" y="6060147"/>
            <a:ext cx="887955" cy="544916"/>
          </a:xfrm>
          <a:prstGeom prst="ellipse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50,0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62" name="Овал 1061"/>
          <p:cNvSpPr/>
          <p:nvPr/>
        </p:nvSpPr>
        <p:spPr>
          <a:xfrm>
            <a:off x="226206" y="5334712"/>
            <a:ext cx="2122778" cy="955618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Строительство, реконструкция, модернизация объектов питьевого водоснабжения </a:t>
            </a:r>
            <a:r>
              <a:rPr lang="ru-RU" sz="800" b="1" i="1" dirty="0" err="1">
                <a:solidFill>
                  <a:schemeClr val="tx1"/>
                </a:solidFill>
                <a:ea typeface="Times New Roman"/>
              </a:rPr>
              <a:t>Мглинского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 района в рамках реализации регионального проекта «Чистая вода»</a:t>
            </a:r>
          </a:p>
        </p:txBody>
      </p:sp>
      <p:sp>
        <p:nvSpPr>
          <p:cNvPr id="1063" name="Овал 1062"/>
          <p:cNvSpPr/>
          <p:nvPr/>
        </p:nvSpPr>
        <p:spPr>
          <a:xfrm>
            <a:off x="1556776" y="6157915"/>
            <a:ext cx="890868" cy="523681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0,0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64" name="Овал 1063"/>
          <p:cNvSpPr/>
          <p:nvPr/>
        </p:nvSpPr>
        <p:spPr>
          <a:xfrm>
            <a:off x="196362" y="6234450"/>
            <a:ext cx="1091234" cy="370613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 г.</a:t>
            </a:r>
          </a:p>
          <a:p>
            <a:pPr algn="ctr"/>
            <a:r>
              <a:rPr lang="ru-RU" sz="800" dirty="0">
                <a:solidFill>
                  <a:schemeClr val="tx1"/>
                </a:solidFill>
              </a:rPr>
              <a:t>0</a:t>
            </a:r>
            <a:r>
              <a:rPr lang="ru-RU" sz="800" dirty="0" smtClean="0">
                <a:solidFill>
                  <a:schemeClr val="tx1"/>
                </a:solidFill>
              </a:rPr>
              <a:t>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65" name="TextBox 1064"/>
          <p:cNvSpPr txBox="1"/>
          <p:nvPr/>
        </p:nvSpPr>
        <p:spPr>
          <a:xfrm>
            <a:off x="2483768" y="1212454"/>
            <a:ext cx="71713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" dirty="0" smtClean="0"/>
              <a:t>       </a:t>
            </a:r>
            <a:r>
              <a:rPr lang="ru-RU" sz="800" dirty="0" smtClean="0"/>
              <a:t>83 253,9</a:t>
            </a:r>
            <a:endParaRPr lang="ru-RU" sz="800" dirty="0"/>
          </a:p>
        </p:txBody>
      </p:sp>
      <p:sp>
        <p:nvSpPr>
          <p:cNvPr id="8" name="Овал 7"/>
          <p:cNvSpPr/>
          <p:nvPr/>
        </p:nvSpPr>
        <p:spPr>
          <a:xfrm>
            <a:off x="2123726" y="5812521"/>
            <a:ext cx="857975" cy="60723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2026 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0,0</a:t>
            </a:r>
          </a:p>
        </p:txBody>
      </p:sp>
    </p:spTree>
    <p:extLst>
      <p:ext uri="{BB962C8B-B14F-4D97-AF65-F5344CB8AC3E}">
        <p14:creationId xmlns:p14="http://schemas.microsoft.com/office/powerpoint/2010/main" val="110681546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433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>
                <a:solidFill>
                  <a:srgbClr val="FF0000"/>
                </a:solidFill>
              </a:rPr>
              <a:t>Спасибо за внимание </a:t>
            </a:r>
            <a:r>
              <a:rPr lang="ru-RU" dirty="0" smtClean="0">
                <a:solidFill>
                  <a:srgbClr val="FF0000"/>
                </a:solidFill>
              </a:rPr>
              <a:t>!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1484784"/>
            <a:ext cx="792088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chemeClr val="bg1"/>
                </a:solidFill>
              </a:rPr>
              <a:t>Финансовый отдел администрации </a:t>
            </a:r>
            <a:r>
              <a:rPr lang="ru-RU" sz="2400" b="1" dirty="0" err="1">
                <a:solidFill>
                  <a:schemeClr val="bg1"/>
                </a:solidFill>
              </a:rPr>
              <a:t>Мглинского</a:t>
            </a:r>
            <a:r>
              <a:rPr lang="ru-RU" sz="2400" b="1" dirty="0">
                <a:solidFill>
                  <a:schemeClr val="bg1"/>
                </a:solidFill>
              </a:rPr>
              <a:t> района</a:t>
            </a:r>
            <a:r>
              <a:rPr lang="ru-RU" sz="2400" dirty="0">
                <a:solidFill>
                  <a:schemeClr val="bg1"/>
                </a:solidFill>
              </a:rPr>
              <a:t/>
            </a:r>
            <a:br>
              <a:rPr lang="ru-RU" sz="2400" dirty="0">
                <a:solidFill>
                  <a:schemeClr val="bg1"/>
                </a:solidFill>
              </a:rPr>
            </a:br>
            <a:r>
              <a:rPr lang="ru-RU" sz="2400" b="1" dirty="0">
                <a:solidFill>
                  <a:schemeClr val="bg1"/>
                </a:solidFill>
              </a:rPr>
              <a:t>Почтовый адрес: 243220, г. Мглин,</a:t>
            </a:r>
            <a:r>
              <a:rPr lang="ru-RU" sz="2400" dirty="0">
                <a:solidFill>
                  <a:schemeClr val="bg1"/>
                </a:solidFill>
              </a:rPr>
              <a:t/>
            </a:r>
            <a:br>
              <a:rPr lang="ru-RU" sz="2400" dirty="0">
                <a:solidFill>
                  <a:schemeClr val="bg1"/>
                </a:solidFill>
              </a:rPr>
            </a:br>
            <a:r>
              <a:rPr lang="ru-RU" sz="2400" b="1" dirty="0">
                <a:solidFill>
                  <a:schemeClr val="bg1"/>
                </a:solidFill>
              </a:rPr>
              <a:t>пл. Советская д.6</a:t>
            </a:r>
            <a:r>
              <a:rPr lang="ru-RU" sz="2400" dirty="0">
                <a:solidFill>
                  <a:schemeClr val="bg1"/>
                </a:solidFill>
              </a:rPr>
              <a:t/>
            </a:r>
            <a:br>
              <a:rPr lang="ru-RU" sz="2400" dirty="0">
                <a:solidFill>
                  <a:schemeClr val="bg1"/>
                </a:solidFill>
              </a:rPr>
            </a:br>
            <a:r>
              <a:rPr lang="ru-RU" sz="2400" b="1" dirty="0">
                <a:solidFill>
                  <a:schemeClr val="bg1"/>
                </a:solidFill>
              </a:rPr>
              <a:t>Факс: (48339) 21740;</a:t>
            </a:r>
            <a:r>
              <a:rPr lang="ru-RU" sz="2400" dirty="0">
                <a:solidFill>
                  <a:schemeClr val="bg1"/>
                </a:solidFill>
              </a:rPr>
              <a:t/>
            </a:r>
            <a:br>
              <a:rPr lang="ru-RU" sz="2400" dirty="0">
                <a:solidFill>
                  <a:schemeClr val="bg1"/>
                </a:solidFill>
              </a:rPr>
            </a:br>
            <a:r>
              <a:rPr lang="ru-RU" sz="2400" b="1" dirty="0">
                <a:solidFill>
                  <a:schemeClr val="bg1"/>
                </a:solidFill>
              </a:rPr>
              <a:t>Тел.: 8(48339) 21740;</a:t>
            </a:r>
            <a:r>
              <a:rPr lang="ru-RU" sz="2400" dirty="0">
                <a:solidFill>
                  <a:schemeClr val="bg1"/>
                </a:solidFill>
              </a:rPr>
              <a:t/>
            </a:r>
            <a:br>
              <a:rPr lang="ru-RU" sz="2400" dirty="0">
                <a:solidFill>
                  <a:schemeClr val="bg1"/>
                </a:solidFill>
              </a:rPr>
            </a:br>
            <a:r>
              <a:rPr lang="ru-RU" sz="2400" b="1" dirty="0">
                <a:solidFill>
                  <a:schemeClr val="bg1"/>
                </a:solidFill>
              </a:rPr>
              <a:t>Официальный сайт администрации района: http:www.mgladm.ru</a:t>
            </a:r>
            <a:r>
              <a:rPr lang="ru-RU" sz="2400" dirty="0">
                <a:solidFill>
                  <a:schemeClr val="bg1"/>
                </a:solidFill>
              </a:rPr>
              <a:t/>
            </a:r>
            <a:br>
              <a:rPr lang="ru-RU" sz="2400" dirty="0">
                <a:solidFill>
                  <a:schemeClr val="bg1"/>
                </a:solidFill>
              </a:rPr>
            </a:br>
            <a:endParaRPr lang="ru-RU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026465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632</TotalTime>
  <Words>482</Words>
  <Application>Microsoft Office PowerPoint</Application>
  <PresentationFormat>Экран (4:3)</PresentationFormat>
  <Paragraphs>109</Paragraphs>
  <Slides>11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Основные параметры бюджета Мглинского муниципального района Брянской области   </vt:lpstr>
      <vt:lpstr>Структура налоговых доходов бюджета Мглинского муниципального района Брянской области на 2024 год и плановый период  2025 и 2026 годов </vt:lpstr>
      <vt:lpstr>Структура неналоговых доходов бюджета Мглинского муниципального района Брянской области на 2024 год и плановый период  2025 и 2026 годов</vt:lpstr>
      <vt:lpstr>Структура безвозмездных поступлений бюджета Мглинского муниципального района Брянской области на 2024 год и плановый период 2025 и 2026 годов </vt:lpstr>
      <vt:lpstr>Расходы бюджета Мглинского муниципального района Брянской области на 2024 год</vt:lpstr>
      <vt:lpstr>Расходы бюджета Мглинского муниципального района Брянской области на реализацию муниципальных программ Мглинского района 2024-2026 годы, тыс. руб.</vt:lpstr>
      <vt:lpstr>Спасибо за внимание 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 для</dc:title>
  <dc:creator>User</dc:creator>
  <cp:lastModifiedBy>User</cp:lastModifiedBy>
  <cp:revision>49</cp:revision>
  <cp:lastPrinted>2021-11-30T12:55:08Z</cp:lastPrinted>
  <dcterms:created xsi:type="dcterms:W3CDTF">2021-11-18T06:28:23Z</dcterms:created>
  <dcterms:modified xsi:type="dcterms:W3CDTF">2024-02-02T07:18:29Z</dcterms:modified>
</cp:coreProperties>
</file>