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369835.8</c:v>
                </c:pt>
                <c:pt idx="1">
                  <c:v>307843.5</c:v>
                </c:pt>
                <c:pt idx="2">
                  <c:v>306492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369835.8</c:v>
                </c:pt>
                <c:pt idx="1">
                  <c:v>307843.5</c:v>
                </c:pt>
                <c:pt idx="2">
                  <c:v>306492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27598848"/>
        <c:axId val="27600384"/>
        <c:axId val="27590656"/>
      </c:bar3DChart>
      <c:catAx>
        <c:axId val="2759884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7600384"/>
        <c:crosses val="autoZero"/>
        <c:auto val="1"/>
        <c:lblAlgn val="ctr"/>
        <c:lblOffset val="100"/>
        <c:noMultiLvlLbl val="0"/>
      </c:catAx>
      <c:valAx>
        <c:axId val="2760038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27598848"/>
        <c:crosses val="autoZero"/>
        <c:crossBetween val="between"/>
      </c:valAx>
      <c:serAx>
        <c:axId val="275906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27600384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1088</c:v>
                </c:pt>
                <c:pt idx="1">
                  <c:v>1107</c:v>
                </c:pt>
                <c:pt idx="2">
                  <c:v>1157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4015.6</c:v>
                </c:pt>
                <c:pt idx="1">
                  <c:v>4287.1000000000004</c:v>
                </c:pt>
                <c:pt idx="2">
                  <c:v>4550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16739.400000000001</c:v>
                </c:pt>
                <c:pt idx="1">
                  <c:v>17144.5</c:v>
                </c:pt>
                <c:pt idx="2">
                  <c:v>17935.099999999999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73975.399999999994</c:v>
                </c:pt>
                <c:pt idx="1">
                  <c:v>79249.3</c:v>
                </c:pt>
                <c:pt idx="2">
                  <c:v>85221.6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4211200"/>
        <c:axId val="44217088"/>
        <c:axId val="27594240"/>
      </c:bar3DChart>
      <c:catAx>
        <c:axId val="4421120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4217088"/>
        <c:crosses val="autoZero"/>
        <c:auto val="1"/>
        <c:lblAlgn val="ctr"/>
        <c:lblOffset val="100"/>
        <c:noMultiLvlLbl val="0"/>
      </c:catAx>
      <c:valAx>
        <c:axId val="4421708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4211200"/>
        <c:crosses val="autoZero"/>
        <c:crossBetween val="between"/>
      </c:valAx>
      <c:serAx>
        <c:axId val="27594240"/>
        <c:scaling>
          <c:orientation val="minMax"/>
        </c:scaling>
        <c:delete val="1"/>
        <c:axPos val="b"/>
        <c:majorTickMark val="out"/>
        <c:minorTickMark val="none"/>
        <c:tickLblPos val="nextTo"/>
        <c:crossAx val="44217088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7321984065262589E-2"/>
          <c:y val="4.9528658763920673E-3"/>
          <c:w val="0.67791983926389132"/>
          <c:h val="0.87394546855671151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398.2</c:v>
                </c:pt>
                <c:pt idx="1">
                  <c:v>398.2</c:v>
                </c:pt>
                <c:pt idx="2">
                  <c:v>398.2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55.5</c:v>
                </c:pt>
                <c:pt idx="1">
                  <c:v>55.5</c:v>
                </c:pt>
                <c:pt idx="2">
                  <c:v>55.5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компенсации затрат государства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2779.2</c:v>
                </c:pt>
                <c:pt idx="1">
                  <c:v>2779.2</c:v>
                </c:pt>
                <c:pt idx="2">
                  <c:v>2779.2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4700</c:v>
                </c:pt>
                <c:pt idx="1">
                  <c:v>250</c:v>
                </c:pt>
                <c:pt idx="2">
                  <c:v>250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9616384"/>
        <c:axId val="49617920"/>
        <c:axId val="44214464"/>
      </c:bar3DChart>
      <c:catAx>
        <c:axId val="496163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9617920"/>
        <c:crosses val="autoZero"/>
        <c:auto val="1"/>
        <c:lblAlgn val="ctr"/>
        <c:lblOffset val="100"/>
        <c:noMultiLvlLbl val="0"/>
      </c:catAx>
      <c:valAx>
        <c:axId val="49617920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9616384"/>
        <c:crosses val="autoZero"/>
        <c:crossBetween val="between"/>
      </c:valAx>
      <c:serAx>
        <c:axId val="44214464"/>
        <c:scaling>
          <c:orientation val="minMax"/>
        </c:scaling>
        <c:delete val="1"/>
        <c:axPos val="b"/>
        <c:majorTickMark val="out"/>
        <c:minorTickMark val="none"/>
        <c:tickLblPos val="nextTo"/>
        <c:crossAx val="49617920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0277364388972352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11284</c:v>
                </c:pt>
                <c:pt idx="1">
                  <c:v>11231.8</c:v>
                </c:pt>
                <c:pt idx="2">
                  <c:v>11253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26700.5</c:v>
                </c:pt>
                <c:pt idx="1">
                  <c:v>12851.9</c:v>
                </c:pt>
                <c:pt idx="2">
                  <c:v>7606.4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74400</c:v>
                </c:pt>
                <c:pt idx="1">
                  <c:v>20619</c:v>
                </c:pt>
                <c:pt idx="2">
                  <c:v>16960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153630</c:v>
                </c:pt>
                <c:pt idx="1">
                  <c:v>157870</c:v>
                </c:pt>
                <c:pt idx="2">
                  <c:v>158326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50091136"/>
        <c:axId val="50092672"/>
        <c:axId val="49624384"/>
      </c:bar3DChart>
      <c:catAx>
        <c:axId val="500911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50092672"/>
        <c:crosses val="autoZero"/>
        <c:auto val="1"/>
        <c:lblAlgn val="ctr"/>
        <c:lblOffset val="100"/>
        <c:noMultiLvlLbl val="0"/>
      </c:catAx>
      <c:valAx>
        <c:axId val="50092672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50091136"/>
        <c:crosses val="autoZero"/>
        <c:crossBetween val="between"/>
      </c:valAx>
      <c:serAx>
        <c:axId val="49624384"/>
        <c:scaling>
          <c:orientation val="minMax"/>
        </c:scaling>
        <c:delete val="1"/>
        <c:axPos val="b"/>
        <c:majorTickMark val="out"/>
        <c:minorTickMark val="none"/>
        <c:tickLblPos val="nextTo"/>
        <c:crossAx val="50092672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2023год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234826.8</c:v>
                </c:pt>
                <c:pt idx="1">
                  <c:v>22402.7</c:v>
                </c:pt>
                <c:pt idx="2">
                  <c:v>20268.2</c:v>
                </c:pt>
                <c:pt idx="3">
                  <c:v>7069.3</c:v>
                </c:pt>
                <c:pt idx="4">
                  <c:v>49123.3</c:v>
                </c:pt>
                <c:pt idx="5">
                  <c:v>36145.5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15.11.2022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по проекту решения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2023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2024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2025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9822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2023 год и на плановый период 2024 и 2025 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А. Г.  Резунов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252436312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2023 год и плановый период  2024 и 2025 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513677551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2023 год и плановый период  2024 и 2025 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609034959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2023 год и плановый период 2024 и 2025 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76379570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2023 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164756893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1" y="135015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2023-2025 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386" y="1383575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63 681,2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63 305,5</a:t>
            </a: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22 834,5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20 669 9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20 940,5</a:t>
            </a: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4 316,9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2 105,7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2 055,7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73" y="2555728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376876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234 578,3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169 840,2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28384" y="5974162"/>
            <a:ext cx="982386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169 675,8</a:t>
            </a: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36 055,1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29 927 ,1</a:t>
            </a: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36 641,4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179512" y="3784635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7  647,1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7 711,9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7 764,8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6 938,0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3 790,7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10 256,1</a:t>
            </a: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96,8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96,8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96,8</a:t>
            </a: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45,8,0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62 473,3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716</TotalTime>
  <Words>485</Words>
  <Application>Microsoft Office PowerPoint</Application>
  <PresentationFormat>Экран (4:3)</PresentationFormat>
  <Paragraphs>107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2023 год и плановый период  2024 и 2025 годов </vt:lpstr>
      <vt:lpstr>Структура неналоговых доходов бюджета Мглинского муниципального района Брянской области на 2023 год и плановый период  2024 и 2025 годов</vt:lpstr>
      <vt:lpstr>Структура безвозмездных поступлений бюджета Мглинского муниципального района Брянской области на 2023 год и плановый период 2024 и 2025 годов </vt:lpstr>
      <vt:lpstr>Расходы бюджета Мглинского муниципального района Брянской области на 2023 год</vt:lpstr>
      <vt:lpstr>Расходы бюджета Мглинского муниципального района Брянской области на реализацию муниципальных программ Мглинского района 2023-2025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58</cp:revision>
  <cp:lastPrinted>2021-11-30T12:55:08Z</cp:lastPrinted>
  <dcterms:created xsi:type="dcterms:W3CDTF">2021-11-18T06:28:23Z</dcterms:created>
  <dcterms:modified xsi:type="dcterms:W3CDTF">2022-11-15T12:13:33Z</dcterms:modified>
</cp:coreProperties>
</file>