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0"/>
  </p:notesMasterIdLst>
  <p:sldIdLst>
    <p:sldId id="284" r:id="rId3"/>
    <p:sldId id="285" r:id="rId4"/>
    <p:sldId id="257" r:id="rId5"/>
    <p:sldId id="258" r:id="rId6"/>
    <p:sldId id="259" r:id="rId7"/>
    <p:sldId id="263" r:id="rId8"/>
    <p:sldId id="264" r:id="rId9"/>
    <p:sldId id="265" r:id="rId10"/>
    <p:sldId id="260" r:id="rId11"/>
    <p:sldId id="267" r:id="rId12"/>
    <p:sldId id="268" r:id="rId13"/>
    <p:sldId id="269" r:id="rId14"/>
    <p:sldId id="291" r:id="rId15"/>
    <p:sldId id="272" r:id="rId16"/>
    <p:sldId id="273" r:id="rId17"/>
    <p:sldId id="274" r:id="rId18"/>
    <p:sldId id="275" r:id="rId19"/>
    <p:sldId id="277" r:id="rId20"/>
    <p:sldId id="278" r:id="rId21"/>
    <p:sldId id="279" r:id="rId22"/>
    <p:sldId id="280" r:id="rId23"/>
    <p:sldId id="281" r:id="rId24"/>
    <p:sldId id="282" r:id="rId25"/>
    <p:sldId id="286" r:id="rId26"/>
    <p:sldId id="287" r:id="rId27"/>
    <p:sldId id="288" r:id="rId28"/>
    <p:sldId id="289" r:id="rId29"/>
  </p:sldIdLst>
  <p:sldSz cx="9144000" cy="6858000" type="screen4x3"/>
  <p:notesSz cx="6761163" cy="9882188"/>
  <p:custShowLst>
    <p:custShow name="Произвольный показ 1" id="0">
      <p:sldLst>
        <p:sld r:id="rId5"/>
        <p:sld r:id="rId6"/>
        <p:sld r:id="rId7"/>
        <p:sld r:id="rId8"/>
        <p:sld r:id="rId9"/>
        <p:sld r:id="rId10"/>
        <p:sld r:id="rId11"/>
        <p:sld r:id="rId12"/>
        <p:sld r:id="rId13"/>
        <p:sld r:id="rId14"/>
        <p:sld r:id="rId16"/>
      </p:sldLst>
    </p:custShow>
  </p:custShow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Rg st="1" end="28"/>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67" autoAdjust="0"/>
    <p:restoredTop sz="94660"/>
  </p:normalViewPr>
  <p:slideViewPr>
    <p:cSldViewPr>
      <p:cViewPr varScale="1">
        <p:scale>
          <a:sx n="101" d="100"/>
          <a:sy n="101" d="100"/>
        </p:scale>
        <p:origin x="-16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Лист1!$B$1</c:f>
              <c:strCache>
                <c:ptCount val="1"/>
                <c:pt idx="0">
                  <c:v>2022 год план</c:v>
                </c:pt>
              </c:strCache>
            </c:strRef>
          </c:tx>
          <c:invertIfNegative val="0"/>
          <c:cat>
            <c:strRef>
              <c:f>Лист1!$A$2:$A$4</c:f>
              <c:strCache>
                <c:ptCount val="3"/>
                <c:pt idx="0">
                  <c:v>доходы</c:v>
                </c:pt>
                <c:pt idx="1">
                  <c:v>расходы</c:v>
                </c:pt>
                <c:pt idx="2">
                  <c:v>Профицит </c:v>
                </c:pt>
              </c:strCache>
            </c:strRef>
          </c:cat>
          <c:val>
            <c:numRef>
              <c:f>Лист1!$B$2:$B$4</c:f>
              <c:numCache>
                <c:formatCode>#,##0.0</c:formatCode>
                <c:ptCount val="3"/>
                <c:pt idx="0">
                  <c:v>459675.3</c:v>
                </c:pt>
                <c:pt idx="1">
                  <c:v>476760.4</c:v>
                </c:pt>
              </c:numCache>
            </c:numRef>
          </c:val>
        </c:ser>
        <c:ser>
          <c:idx val="1"/>
          <c:order val="1"/>
          <c:tx>
            <c:strRef>
              <c:f>Лист1!$C$1</c:f>
              <c:strCache>
                <c:ptCount val="1"/>
                <c:pt idx="0">
                  <c:v>2022 год исполнено</c:v>
                </c:pt>
              </c:strCache>
            </c:strRef>
          </c:tx>
          <c:invertIfNegative val="0"/>
          <c:cat>
            <c:strRef>
              <c:f>Лист1!$A$2:$A$4</c:f>
              <c:strCache>
                <c:ptCount val="3"/>
                <c:pt idx="0">
                  <c:v>доходы</c:v>
                </c:pt>
                <c:pt idx="1">
                  <c:v>расходы</c:v>
                </c:pt>
                <c:pt idx="2">
                  <c:v>Профицит </c:v>
                </c:pt>
              </c:strCache>
            </c:strRef>
          </c:cat>
          <c:val>
            <c:numRef>
              <c:f>Лист1!$C$2:$C$4</c:f>
              <c:numCache>
                <c:formatCode>#,##0.0</c:formatCode>
                <c:ptCount val="3"/>
                <c:pt idx="0">
                  <c:v>463077.3</c:v>
                </c:pt>
                <c:pt idx="1">
                  <c:v>461559.7</c:v>
                </c:pt>
                <c:pt idx="2">
                  <c:v>1517.5</c:v>
                </c:pt>
              </c:numCache>
            </c:numRef>
          </c:val>
        </c:ser>
        <c:dLbls>
          <c:showLegendKey val="0"/>
          <c:showVal val="0"/>
          <c:showCatName val="0"/>
          <c:showSerName val="0"/>
          <c:showPercent val="0"/>
          <c:showBubbleSize val="0"/>
        </c:dLbls>
        <c:gapWidth val="150"/>
        <c:shape val="cylinder"/>
        <c:axId val="53945088"/>
        <c:axId val="53946624"/>
        <c:axId val="0"/>
      </c:bar3DChart>
      <c:catAx>
        <c:axId val="53945088"/>
        <c:scaling>
          <c:orientation val="minMax"/>
        </c:scaling>
        <c:delete val="0"/>
        <c:axPos val="b"/>
        <c:majorTickMark val="out"/>
        <c:minorTickMark val="none"/>
        <c:tickLblPos val="nextTo"/>
        <c:crossAx val="53946624"/>
        <c:crosses val="autoZero"/>
        <c:auto val="1"/>
        <c:lblAlgn val="ctr"/>
        <c:lblOffset val="100"/>
        <c:noMultiLvlLbl val="0"/>
      </c:catAx>
      <c:valAx>
        <c:axId val="53946624"/>
        <c:scaling>
          <c:orientation val="minMax"/>
        </c:scaling>
        <c:delete val="0"/>
        <c:axPos val="l"/>
        <c:majorGridlines/>
        <c:numFmt formatCode="#,##0.0" sourceLinked="1"/>
        <c:majorTickMark val="out"/>
        <c:minorTickMark val="none"/>
        <c:tickLblPos val="nextTo"/>
        <c:crossAx val="53945088"/>
        <c:crosses val="autoZero"/>
        <c:crossBetween val="between"/>
      </c:valAx>
    </c:plotArea>
    <c:legend>
      <c:legendPos val="r"/>
      <c:layout>
        <c:manualLayout>
          <c:xMode val="edge"/>
          <c:yMode val="edge"/>
          <c:x val="0.69050200773327075"/>
          <c:y val="0.29139000984251967"/>
          <c:w val="0.30042524058568065"/>
          <c:h val="0.29534498031496065"/>
        </c:manualLayout>
      </c:layout>
      <c:overlay val="0"/>
    </c:legend>
    <c:plotVisOnly val="1"/>
    <c:dispBlanksAs val="gap"/>
    <c:showDLblsOverMax val="0"/>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5.0758017627671001E-2"/>
          <c:y val="1.5117367911501896E-2"/>
        </c:manualLayout>
      </c:layout>
      <c:overlay val="0"/>
    </c:title>
    <c:autoTitleDeleted val="0"/>
    <c:view3D>
      <c:rotX val="15"/>
      <c:rotY val="20"/>
      <c:rAngAx val="1"/>
    </c:view3D>
    <c:floor>
      <c:thickness val="0"/>
    </c:floor>
    <c:sideWall>
      <c:thickness val="0"/>
    </c:sideWall>
    <c:backWall>
      <c:thickness val="0"/>
    </c:backWall>
    <c:plotArea>
      <c:layout>
        <c:manualLayout>
          <c:layoutTarget val="inner"/>
          <c:xMode val="edge"/>
          <c:yMode val="edge"/>
          <c:x val="0.41484024923156687"/>
          <c:y val="0.1875003930380901"/>
          <c:w val="0.51886642224937973"/>
          <c:h val="0.701589498441473"/>
        </c:manualLayout>
      </c:layout>
      <c:bar3DChart>
        <c:barDir val="col"/>
        <c:grouping val="stacked"/>
        <c:varyColors val="0"/>
        <c:ser>
          <c:idx val="0"/>
          <c:order val="0"/>
          <c:tx>
            <c:strRef>
              <c:f>Лист1!$B$1</c:f>
              <c:strCache>
                <c:ptCount val="1"/>
                <c:pt idx="0">
                  <c:v>Расходы</c:v>
                </c:pt>
              </c:strCache>
            </c:strRef>
          </c:tx>
          <c:invertIfNegative val="0"/>
          <c:dLbls>
            <c:dLbl>
              <c:idx val="0"/>
              <c:layout>
                <c:manualLayout>
                  <c:x val="6.880943193523127E-4"/>
                  <c:y val="-7.3597056117755289E-3"/>
                </c:manualLayout>
              </c:layout>
              <c:showLegendKey val="0"/>
              <c:showVal val="1"/>
              <c:showCatName val="0"/>
              <c:showSerName val="0"/>
              <c:showPercent val="0"/>
              <c:showBubbleSize val="0"/>
            </c:dLbl>
            <c:txPr>
              <a:bodyPr rot="-5400000" vert="horz"/>
              <a:lstStyle/>
              <a:p>
                <a:pPr>
                  <a:defRPr sz="1400"/>
                </a:pPr>
                <a:endParaRPr lang="ru-RU"/>
              </a:p>
            </c:txPr>
            <c:showLegendKey val="0"/>
            <c:showVal val="1"/>
            <c:showCatName val="0"/>
            <c:showSerName val="0"/>
            <c:showPercent val="0"/>
            <c:showBubbleSize val="0"/>
            <c:showLeaderLines val="0"/>
          </c:dLbls>
          <c:cat>
            <c:strRef>
              <c:f>Лист1!$A$2:$A$3</c:f>
              <c:strCache>
                <c:ptCount val="2"/>
                <c:pt idx="0">
                  <c:v>2021 год</c:v>
                </c:pt>
                <c:pt idx="1">
                  <c:v>2022 год </c:v>
                </c:pt>
              </c:strCache>
            </c:strRef>
          </c:cat>
          <c:val>
            <c:numRef>
              <c:f>Лист1!$B$2:$B$3</c:f>
              <c:numCache>
                <c:formatCode>#,##0.0</c:formatCode>
                <c:ptCount val="2"/>
                <c:pt idx="0">
                  <c:v>370981.7</c:v>
                </c:pt>
                <c:pt idx="1">
                  <c:v>461559.7</c:v>
                </c:pt>
              </c:numCache>
            </c:numRef>
          </c:val>
        </c:ser>
        <c:dLbls>
          <c:showLegendKey val="0"/>
          <c:showVal val="0"/>
          <c:showCatName val="0"/>
          <c:showSerName val="0"/>
          <c:showPercent val="0"/>
          <c:showBubbleSize val="0"/>
        </c:dLbls>
        <c:gapWidth val="150"/>
        <c:shape val="cylinder"/>
        <c:axId val="135873280"/>
        <c:axId val="135874816"/>
        <c:axId val="0"/>
      </c:bar3DChart>
      <c:catAx>
        <c:axId val="135873280"/>
        <c:scaling>
          <c:orientation val="minMax"/>
        </c:scaling>
        <c:delete val="0"/>
        <c:axPos val="t"/>
        <c:majorTickMark val="out"/>
        <c:minorTickMark val="none"/>
        <c:tickLblPos val="nextTo"/>
        <c:crossAx val="135874816"/>
        <c:crosses val="max"/>
        <c:auto val="1"/>
        <c:lblAlgn val="ctr"/>
        <c:lblOffset val="100"/>
        <c:noMultiLvlLbl val="0"/>
      </c:catAx>
      <c:valAx>
        <c:axId val="135874816"/>
        <c:scaling>
          <c:orientation val="minMax"/>
          <c:max val="5"/>
          <c:min val="0"/>
        </c:scaling>
        <c:delete val="0"/>
        <c:axPos val="l"/>
        <c:majorGridlines/>
        <c:numFmt formatCode="General" sourceLinked="0"/>
        <c:majorTickMark val="out"/>
        <c:minorTickMark val="none"/>
        <c:tickLblPos val="nextTo"/>
        <c:crossAx val="135873280"/>
        <c:crosses val="autoZero"/>
        <c:crossBetween val="between"/>
        <c:majorUnit val="1"/>
        <c:minorUnit val="0.2"/>
      </c:valAx>
    </c:plotArea>
    <c:plotVisOnly val="1"/>
    <c:dispBlanksAs val="gap"/>
    <c:showDLblsOverMax val="0"/>
  </c:chart>
  <c:txPr>
    <a:bodyPr/>
    <a:lstStyle/>
    <a:p>
      <a:pPr>
        <a:defRPr sz="1800"/>
      </a:pPr>
      <a:endParaRPr lang="ru-RU"/>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u-RU" dirty="0" smtClean="0"/>
              <a:t>Доходы</a:t>
            </a:r>
            <a:endParaRPr lang="ru-RU" dirty="0"/>
          </a:p>
        </c:rich>
      </c:tx>
      <c:layout/>
      <c:overlay val="0"/>
    </c:title>
    <c:autoTitleDeleted val="0"/>
    <c:view3D>
      <c:rotX val="50"/>
      <c:rotY val="70"/>
      <c:rAngAx val="1"/>
    </c:view3D>
    <c:floor>
      <c:thickness val="0"/>
    </c:floor>
    <c:sideWall>
      <c:thickness val="0"/>
    </c:sideWall>
    <c:backWall>
      <c:thickness val="0"/>
    </c:backWall>
    <c:plotArea>
      <c:layout>
        <c:manualLayout>
          <c:layoutTarget val="inner"/>
          <c:xMode val="edge"/>
          <c:yMode val="edge"/>
          <c:x val="0.2539294127394508"/>
          <c:y val="0.13373266745095294"/>
          <c:w val="0.6280052703695691"/>
          <c:h val="0.55650982419022688"/>
        </c:manualLayout>
      </c:layout>
      <c:bar3DChart>
        <c:barDir val="col"/>
        <c:grouping val="stacked"/>
        <c:varyColors val="0"/>
        <c:ser>
          <c:idx val="0"/>
          <c:order val="0"/>
          <c:tx>
            <c:strRef>
              <c:f>Лист1!$B$1</c:f>
              <c:strCache>
                <c:ptCount val="1"/>
                <c:pt idx="0">
                  <c:v>доходы</c:v>
                </c:pt>
              </c:strCache>
            </c:strRef>
          </c:tx>
          <c:invertIfNegative val="0"/>
          <c:dLbls>
            <c:dLbl>
              <c:idx val="0"/>
              <c:layout>
                <c:manualLayout>
                  <c:x val="5.0818270662958354E-2"/>
                  <c:y val="-6.5232477974288966E-2"/>
                </c:manualLayout>
              </c:layout>
              <c:numFmt formatCode="#,##0.00" sourceLinked="0"/>
              <c:spPr/>
              <c:txPr>
                <a:bodyPr rot="-5400000" vert="horz"/>
                <a:lstStyle/>
                <a:p>
                  <a:pPr>
                    <a:defRPr sz="1200" b="0"/>
                  </a:pPr>
                  <a:endParaRPr lang="ru-RU"/>
                </a:p>
              </c:txPr>
              <c:showLegendKey val="0"/>
              <c:showVal val="1"/>
              <c:showCatName val="0"/>
              <c:showSerName val="0"/>
              <c:showPercent val="0"/>
              <c:showBubbleSize val="0"/>
            </c:dLbl>
            <c:dLbl>
              <c:idx val="1"/>
              <c:layout>
                <c:manualLayout>
                  <c:x val="3.5871720467970603E-2"/>
                  <c:y val="-7.7312566488046228E-2"/>
                </c:manualLayout>
              </c:layout>
              <c:spPr/>
              <c:txPr>
                <a:bodyPr rot="-5400000" vert="horz"/>
                <a:lstStyle/>
                <a:p>
                  <a:pPr>
                    <a:defRPr sz="1200" b="0"/>
                  </a:pPr>
                  <a:endParaRPr lang="ru-RU"/>
                </a:p>
              </c:txPr>
              <c:showLegendKey val="0"/>
              <c:showVal val="1"/>
              <c:showCatName val="0"/>
              <c:showSerName val="0"/>
              <c:showPercent val="0"/>
              <c:showBubbleSize val="0"/>
            </c:dLbl>
            <c:txPr>
              <a:bodyPr/>
              <a:lstStyle/>
              <a:p>
                <a:pPr>
                  <a:defRPr b="1"/>
                </a:pPr>
                <a:endParaRPr lang="ru-RU"/>
              </a:p>
            </c:txPr>
            <c:showLegendKey val="0"/>
            <c:showVal val="1"/>
            <c:showCatName val="0"/>
            <c:showSerName val="0"/>
            <c:showPercent val="0"/>
            <c:showBubbleSize val="0"/>
            <c:showLeaderLines val="0"/>
          </c:dLbls>
          <c:cat>
            <c:strRef>
              <c:f>Лист1!$A$2:$A$3</c:f>
              <c:strCache>
                <c:ptCount val="2"/>
                <c:pt idx="0">
                  <c:v>2021 год</c:v>
                </c:pt>
                <c:pt idx="1">
                  <c:v>2022 год</c:v>
                </c:pt>
              </c:strCache>
            </c:strRef>
          </c:cat>
          <c:val>
            <c:numRef>
              <c:f>Лист1!$B$2:$B$3</c:f>
              <c:numCache>
                <c:formatCode>#,##0.0</c:formatCode>
                <c:ptCount val="2"/>
                <c:pt idx="0">
                  <c:v>375173.7</c:v>
                </c:pt>
                <c:pt idx="1">
                  <c:v>463077.3</c:v>
                </c:pt>
              </c:numCache>
            </c:numRef>
          </c:val>
        </c:ser>
        <c:dLbls>
          <c:showLegendKey val="0"/>
          <c:showVal val="0"/>
          <c:showCatName val="0"/>
          <c:showSerName val="0"/>
          <c:showPercent val="0"/>
          <c:showBubbleSize val="0"/>
        </c:dLbls>
        <c:gapWidth val="150"/>
        <c:shape val="cylinder"/>
        <c:axId val="135913472"/>
        <c:axId val="135915008"/>
        <c:axId val="0"/>
      </c:bar3DChart>
      <c:catAx>
        <c:axId val="135913472"/>
        <c:scaling>
          <c:orientation val="minMax"/>
        </c:scaling>
        <c:delete val="0"/>
        <c:axPos val="b"/>
        <c:majorTickMark val="out"/>
        <c:minorTickMark val="none"/>
        <c:tickLblPos val="nextTo"/>
        <c:crossAx val="135915008"/>
        <c:crossesAt val="0"/>
        <c:auto val="1"/>
        <c:lblAlgn val="ctr"/>
        <c:lblOffset val="100"/>
        <c:noMultiLvlLbl val="0"/>
      </c:catAx>
      <c:valAx>
        <c:axId val="135915008"/>
        <c:scaling>
          <c:orientation val="minMax"/>
          <c:max val="5"/>
          <c:min val="0"/>
        </c:scaling>
        <c:delete val="0"/>
        <c:axPos val="l"/>
        <c:majorGridlines/>
        <c:numFmt formatCode="#,##0" sourceLinked="0"/>
        <c:majorTickMark val="out"/>
        <c:minorTickMark val="none"/>
        <c:tickLblPos val="nextTo"/>
        <c:crossAx val="135913472"/>
        <c:crosses val="autoZero"/>
        <c:crossBetween val="between"/>
        <c:majorUnit val="1"/>
        <c:minorUnit val="0.2"/>
      </c:valAx>
    </c:plotArea>
    <c:plotVisOnly val="1"/>
    <c:dispBlanksAs val="gap"/>
    <c:showDLblsOverMax val="0"/>
  </c:chart>
  <c:txPr>
    <a:bodyPr/>
    <a:lstStyle/>
    <a:p>
      <a:pPr>
        <a:defRPr sz="1800"/>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Сумма (тыс. руб.)</c:v>
                </c:pt>
              </c:strCache>
            </c:strRef>
          </c:tx>
          <c:dPt>
            <c:idx val="1"/>
            <c:bubble3D val="0"/>
            <c:explosion val="18"/>
          </c:dPt>
          <c:dPt>
            <c:idx val="2"/>
            <c:bubble3D val="0"/>
            <c:explosion val="26"/>
          </c:dPt>
          <c:dPt>
            <c:idx val="3"/>
            <c:bubble3D val="0"/>
            <c:explosion val="28"/>
          </c:dPt>
          <c:dPt>
            <c:idx val="4"/>
            <c:bubble3D val="0"/>
            <c:explosion val="43"/>
          </c:dPt>
          <c:dPt>
            <c:idx val="5"/>
            <c:bubble3D val="0"/>
            <c:explosion val="34"/>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Налог на доходы физических лиц</c:v>
                </c:pt>
                <c:pt idx="1">
                  <c:v>Акцизы на нефтепродукты</c:v>
                </c:pt>
                <c:pt idx="2">
                  <c:v>Единый налог на вмененный доход</c:v>
                </c:pt>
                <c:pt idx="3">
                  <c:v>Единый сельскохозяйственный налог </c:v>
                </c:pt>
                <c:pt idx="4">
                  <c:v>Налог, взимаемый в связи с применением патентной системы налогообложения </c:v>
                </c:pt>
                <c:pt idx="5">
                  <c:v>Госпошлина</c:v>
                </c:pt>
              </c:strCache>
            </c:strRef>
          </c:cat>
          <c:val>
            <c:numRef>
              <c:f>Лист1!$B$2:$B$7</c:f>
              <c:numCache>
                <c:formatCode>#,##0.0</c:formatCode>
                <c:ptCount val="6"/>
                <c:pt idx="0">
                  <c:v>69566.3</c:v>
                </c:pt>
                <c:pt idx="1">
                  <c:v>19203.2</c:v>
                </c:pt>
                <c:pt idx="2">
                  <c:v>-62.5</c:v>
                </c:pt>
                <c:pt idx="3">
                  <c:v>5506.4</c:v>
                </c:pt>
                <c:pt idx="4">
                  <c:v>1083.7</c:v>
                </c:pt>
                <c:pt idx="5">
                  <c:v>1184.9000000000001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2.1846539994941194E-2"/>
          <c:y val="0.17981267520952704"/>
          <c:w val="0.53212301700315112"/>
          <c:h val="0.72576577881766624"/>
        </c:manualLayout>
      </c:layout>
      <c:pie3DChart>
        <c:varyColors val="1"/>
        <c:ser>
          <c:idx val="0"/>
          <c:order val="0"/>
          <c:tx>
            <c:strRef>
              <c:f>Лист1!$B$1</c:f>
              <c:strCache>
                <c:ptCount val="1"/>
                <c:pt idx="0">
                  <c:v>Сумма (тыс. руб.)</c:v>
                </c:pt>
              </c:strCache>
            </c:strRef>
          </c:tx>
          <c:dPt>
            <c:idx val="1"/>
            <c:bubble3D val="0"/>
            <c:explosion val="18"/>
          </c:dPt>
          <c:dPt>
            <c:idx val="2"/>
            <c:bubble3D val="0"/>
          </c:dPt>
          <c:dPt>
            <c:idx val="3"/>
            <c:bubble3D val="0"/>
            <c:explosion val="35"/>
          </c:dPt>
          <c:dPt>
            <c:idx val="4"/>
            <c:bubble3D val="0"/>
            <c:explosion val="49"/>
          </c:dPt>
          <c:dPt>
            <c:idx val="5"/>
            <c:bubble3D val="0"/>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Доходы от использования имущества, находящегося в муниципальной собственности</c:v>
                </c:pt>
                <c:pt idx="1">
                  <c:v>Компенсация затрат государства</c:v>
                </c:pt>
                <c:pt idx="2">
                  <c:v>Доходы от продажи материальных и нематериальных активов</c:v>
                </c:pt>
                <c:pt idx="3">
                  <c:v>Плата за негативное воздействие на окружающие среду</c:v>
                </c:pt>
                <c:pt idx="4">
                  <c:v>Штрафы, санкции, возмещение ущерба</c:v>
                </c:pt>
                <c:pt idx="5">
                  <c:v>Прочие неналоговые доходы</c:v>
                </c:pt>
              </c:strCache>
            </c:strRef>
          </c:cat>
          <c:val>
            <c:numRef>
              <c:f>Лист1!$B$2:$B$7</c:f>
              <c:numCache>
                <c:formatCode>#,##0.0</c:formatCode>
                <c:ptCount val="6"/>
                <c:pt idx="0">
                  <c:v>3117.4</c:v>
                </c:pt>
                <c:pt idx="1">
                  <c:v>165</c:v>
                </c:pt>
                <c:pt idx="2">
                  <c:v>8212.7000000000007</c:v>
                </c:pt>
                <c:pt idx="3">
                  <c:v>450.8</c:v>
                </c:pt>
                <c:pt idx="4">
                  <c:v>439.4</c:v>
                </c:pt>
                <c:pt idx="5">
                  <c:v>-11.7</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4.641174323301148E-4"/>
          <c:y val="0.19453201187522373"/>
          <c:w val="0.53212301700315112"/>
          <c:h val="0.72576577881766624"/>
        </c:manualLayout>
      </c:layout>
      <c:pie3DChart>
        <c:varyColors val="1"/>
        <c:ser>
          <c:idx val="0"/>
          <c:order val="0"/>
          <c:tx>
            <c:strRef>
              <c:f>Лист1!$B$1</c:f>
              <c:strCache>
                <c:ptCount val="1"/>
                <c:pt idx="0">
                  <c:v>Сумма (тыс. руб.)</c:v>
                </c:pt>
              </c:strCache>
            </c:strRef>
          </c:tx>
          <c:dPt>
            <c:idx val="1"/>
            <c:bubble3D val="0"/>
          </c:dPt>
          <c:dPt>
            <c:idx val="2"/>
            <c:bubble3D val="0"/>
          </c:dPt>
          <c:dPt>
            <c:idx val="3"/>
            <c:bubble3D val="0"/>
          </c:dPt>
          <c:dPt>
            <c:idx val="4"/>
            <c:bubble3D val="0"/>
          </c:dPt>
          <c:dPt>
            <c:idx val="5"/>
            <c:bubble3D val="0"/>
          </c:dPt>
          <c:dLbls>
            <c:dLbl>
              <c:idx val="1"/>
              <c:layout>
                <c:manualLayout>
                  <c:x val="-3.6419972944182671E-2"/>
                  <c:y val="5.0993711077963376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Дотации</c:v>
                </c:pt>
                <c:pt idx="1">
                  <c:v>Субсидии</c:v>
                </c:pt>
                <c:pt idx="2">
                  <c:v>Субвенции</c:v>
                </c:pt>
                <c:pt idx="3">
                  <c:v>Иные межбюджетные трансферты</c:v>
                </c:pt>
                <c:pt idx="4">
                  <c:v>ДОХОДЫ БЮДЖЕТОВ БЮДЖЕТНОЙ СИСТЕМЫ РОССИЙСКОЙ ФЕДЕРАЦИИ ОТ ВОЗВРАТА ОСТАТКОВ СУБСИДИЙ, СУБВЕНЦИЙ И ИНЫХ МЕЖБЮДЖЕТНЫХ ТРАНСФЕРТОВ, ИМЕЮЩИХ ЦЕЛЕВОЕ НАЗНАЧЕНИЕ, ПРОШЛЫХ ЛЕТ</c:v>
                </c:pt>
                <c:pt idx="5">
                  <c:v>ВОЗВРАТ ОСТАТКОВ СУБСИДИЙ, СУБВЕНЦИЙ И ИНЫХ МЕЖБЮДЖЕТНЫХ ТРАНСФЕРТОВ, ИМЕЮЩИХ ЦЕЛЕВОЕ НАЗНАЧЕНИЕ, ПРОШЛЫХ ЛЕТ</c:v>
                </c:pt>
              </c:strCache>
            </c:strRef>
          </c:cat>
          <c:val>
            <c:numRef>
              <c:f>Лист1!$B$2:$B$7</c:f>
              <c:numCache>
                <c:formatCode>#,##0.0</c:formatCode>
                <c:ptCount val="6"/>
                <c:pt idx="0">
                  <c:v>105192.6</c:v>
                </c:pt>
                <c:pt idx="1">
                  <c:v>68482</c:v>
                </c:pt>
                <c:pt idx="2">
                  <c:v>162201.20000000001</c:v>
                </c:pt>
                <c:pt idx="3">
                  <c:v>18910.7</c:v>
                </c:pt>
                <c:pt idx="4">
                  <c:v>4.2</c:v>
                </c:pt>
                <c:pt idx="5">
                  <c:v>-569</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0445571407098553"/>
          <c:y val="7.6919642171917666E-5"/>
          <c:w val="0.3861348505628226"/>
          <c:h val="0.95220638226306265"/>
        </c:manualLayout>
      </c:layout>
      <c:overlay val="1"/>
      <c:txPr>
        <a:bodyPr/>
        <a:lstStyle/>
        <a:p>
          <a:pPr>
            <a:defRPr sz="1190" b="1" spc="-10" baseline="0"/>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
          <c:y val="0.18934534093912936"/>
          <c:w val="0.57849061108594768"/>
          <c:h val="0.74315952442065825"/>
        </c:manualLayout>
      </c:layout>
      <c:pie3DChart>
        <c:varyColors val="1"/>
        <c:ser>
          <c:idx val="0"/>
          <c:order val="0"/>
          <c:tx>
            <c:strRef>
              <c:f>Лист1!$B$1</c:f>
              <c:strCache>
                <c:ptCount val="1"/>
                <c:pt idx="0">
                  <c:v>2022 год</c:v>
                </c:pt>
              </c:strCache>
            </c:strRef>
          </c:tx>
          <c:dPt>
            <c:idx val="0"/>
            <c:bubble3D val="0"/>
            <c:explosion val="47"/>
          </c:dPt>
          <c:dPt>
            <c:idx val="2"/>
            <c:bubble3D val="0"/>
            <c:explosion val="43"/>
          </c:dPt>
          <c:dPt>
            <c:idx val="3"/>
            <c:bubble3D val="0"/>
            <c:explosion val="26"/>
          </c:dPt>
          <c:dPt>
            <c:idx val="4"/>
            <c:bubble3D val="0"/>
            <c:explosion val="23"/>
          </c:dPt>
          <c:dPt>
            <c:idx val="5"/>
            <c:bubble3D val="0"/>
            <c:explosion val="59"/>
          </c:dPt>
          <c:dPt>
            <c:idx val="6"/>
            <c:bubble3D val="0"/>
            <c:explosion val="69"/>
          </c:dPt>
          <c:dPt>
            <c:idx val="7"/>
            <c:bubble3D val="0"/>
            <c:explosion val="27"/>
          </c:dPt>
          <c:dPt>
            <c:idx val="8"/>
            <c:bubble3D val="0"/>
            <c:explosion val="46"/>
          </c:dPt>
          <c:dPt>
            <c:idx val="9"/>
            <c:bubble3D val="0"/>
            <c:explosion val="41"/>
          </c:dPt>
          <c:dLbls>
            <c:dLbl>
              <c:idx val="7"/>
              <c:layout>
                <c:manualLayout>
                  <c:x val="2.829540040422859E-2"/>
                  <c:y val="3.0730062560098685E-2"/>
                </c:manualLayout>
              </c:layout>
              <c:showLegendKey val="0"/>
              <c:showVal val="1"/>
              <c:showCatName val="0"/>
              <c:showSerName val="0"/>
              <c:showPercent val="0"/>
              <c:showBubbleSize val="0"/>
            </c:dLbl>
            <c:dLbl>
              <c:idx val="10"/>
              <c:layout>
                <c:manualLayout>
                  <c:x val="6.6812822079597997E-3"/>
                  <c:y val="-2.7151197759635901E-2"/>
                </c:manualLayout>
              </c:layout>
              <c:showLegendKey val="0"/>
              <c:showVal val="1"/>
              <c:showCatName val="0"/>
              <c:showSerName val="0"/>
              <c:showPercent val="0"/>
              <c:showBubbleSize val="0"/>
            </c:dLbl>
            <c:txPr>
              <a:bodyPr/>
              <a:lstStyle/>
              <a:p>
                <a:pPr>
                  <a:defRPr sz="1000" baseline="0"/>
                </a:pPr>
                <a:endParaRPr lang="ru-RU"/>
              </a:p>
            </c:txPr>
            <c:showLegendKey val="0"/>
            <c:showVal val="1"/>
            <c:showCatName val="0"/>
            <c:showSerName val="0"/>
            <c:showPercent val="0"/>
            <c:showBubbleSize val="0"/>
            <c:showLeaderLines val="1"/>
          </c:dLbls>
          <c:cat>
            <c:strRef>
              <c:f>Лист1!$A$2:$A$12</c:f>
              <c:strCache>
                <c:ptCount val="11"/>
                <c:pt idx="0">
                  <c:v>Общегосударственные вопросы</c:v>
                </c:pt>
                <c:pt idx="1">
                  <c:v>Национальная оборона</c:v>
                </c:pt>
                <c:pt idx="2">
                  <c:v>Национальная безопасность и правоохранительная деятельность </c:v>
                </c:pt>
                <c:pt idx="3">
                  <c:v>Национальная экономика</c:v>
                </c:pt>
                <c:pt idx="4">
                  <c:v>ЖКХ</c:v>
                </c:pt>
                <c:pt idx="5">
                  <c:v>Охрана окружающей среды</c:v>
                </c:pt>
                <c:pt idx="6">
                  <c:v>Образование</c:v>
                </c:pt>
                <c:pt idx="7">
                  <c:v>Культура</c:v>
                </c:pt>
                <c:pt idx="8">
                  <c:v>Социальная политика</c:v>
                </c:pt>
                <c:pt idx="9">
                  <c:v>Физкультура и спорт</c:v>
                </c:pt>
                <c:pt idx="10">
                  <c:v>Межбюджетные трансферты</c:v>
                </c:pt>
              </c:strCache>
            </c:strRef>
          </c:cat>
          <c:val>
            <c:numRef>
              <c:f>Лист1!$B$2:$B$12</c:f>
              <c:numCache>
                <c:formatCode>#,##0.0</c:formatCode>
                <c:ptCount val="11"/>
                <c:pt idx="0">
                  <c:v>54187.6</c:v>
                </c:pt>
                <c:pt idx="1">
                  <c:v>1760.8</c:v>
                </c:pt>
                <c:pt idx="2">
                  <c:v>3497.6</c:v>
                </c:pt>
                <c:pt idx="3">
                  <c:v>19315</c:v>
                </c:pt>
                <c:pt idx="4">
                  <c:v>15846.4</c:v>
                </c:pt>
                <c:pt idx="5">
                  <c:v>0</c:v>
                </c:pt>
                <c:pt idx="6">
                  <c:v>281738.2</c:v>
                </c:pt>
                <c:pt idx="7">
                  <c:v>46542.3</c:v>
                </c:pt>
                <c:pt idx="8">
                  <c:v>23349.9</c:v>
                </c:pt>
                <c:pt idx="9">
                  <c:v>7239.4</c:v>
                </c:pt>
                <c:pt idx="10">
                  <c:v>8082.5</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981341912960621"/>
          <c:y val="2.4086376023579087E-3"/>
          <c:w val="0.35065310561088808"/>
          <c:h val="0.98462303208140267"/>
        </c:manualLayout>
      </c:layout>
      <c:overlay val="0"/>
      <c:txPr>
        <a:bodyPr/>
        <a:lstStyle/>
        <a:p>
          <a:pPr>
            <a:defRPr sz="1000" kern="0" spc="-50" normalizeH="0" baseline="0">
              <a:latin typeface="Times New Roman" panose="02020603050405020304" pitchFamily="18" charset="0"/>
            </a:defRPr>
          </a:pPr>
          <a:endParaRPr lang="ru-RU"/>
        </a:p>
      </c:txPr>
    </c:legend>
    <c:plotVisOnly val="1"/>
    <c:dispBlanksAs val="gap"/>
    <c:showDLblsOverMax val="0"/>
  </c:chart>
  <c:txPr>
    <a:bodyPr/>
    <a:lstStyle/>
    <a:p>
      <a:pPr>
        <a:defRPr sz="180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1" y="1"/>
            <a:ext cx="2929837" cy="494109"/>
          </a:xfrm>
          <a:prstGeom prst="rect">
            <a:avLst/>
          </a:prstGeom>
        </p:spPr>
        <p:txBody>
          <a:bodyPr vert="horz" lIns="90983" tIns="45491" rIns="90983" bIns="45491" rtlCol="0"/>
          <a:lstStyle>
            <a:lvl1pPr algn="l">
              <a:defRPr sz="1200"/>
            </a:lvl1pPr>
          </a:lstStyle>
          <a:p>
            <a:endParaRPr lang="ru-RU"/>
          </a:p>
        </p:txBody>
      </p:sp>
      <p:sp>
        <p:nvSpPr>
          <p:cNvPr id="3" name="Дата 2"/>
          <p:cNvSpPr>
            <a:spLocks noGrp="1"/>
          </p:cNvSpPr>
          <p:nvPr>
            <p:ph type="dt" idx="1"/>
          </p:nvPr>
        </p:nvSpPr>
        <p:spPr>
          <a:xfrm>
            <a:off x="3829762" y="1"/>
            <a:ext cx="2929837" cy="494109"/>
          </a:xfrm>
          <a:prstGeom prst="rect">
            <a:avLst/>
          </a:prstGeom>
        </p:spPr>
        <p:txBody>
          <a:bodyPr vert="horz" lIns="90983" tIns="45491" rIns="90983" bIns="45491" rtlCol="0"/>
          <a:lstStyle>
            <a:lvl1pPr algn="r">
              <a:defRPr sz="1200"/>
            </a:lvl1pPr>
          </a:lstStyle>
          <a:p>
            <a:fld id="{6AB9BB02-2885-425A-945D-A113D00E3CF4}" type="datetimeFigureOut">
              <a:rPr lang="ru-RU" smtClean="0"/>
              <a:t>30.05.2023</a:t>
            </a:fld>
            <a:endParaRPr lang="ru-RU"/>
          </a:p>
        </p:txBody>
      </p:sp>
      <p:sp>
        <p:nvSpPr>
          <p:cNvPr id="4" name="Образ слайда 3"/>
          <p:cNvSpPr>
            <a:spLocks noGrp="1" noRot="1" noChangeAspect="1"/>
          </p:cNvSpPr>
          <p:nvPr>
            <p:ph type="sldImg" idx="2"/>
          </p:nvPr>
        </p:nvSpPr>
        <p:spPr>
          <a:xfrm>
            <a:off x="911225" y="741363"/>
            <a:ext cx="4938713" cy="3705225"/>
          </a:xfrm>
          <a:prstGeom prst="rect">
            <a:avLst/>
          </a:prstGeom>
          <a:noFill/>
          <a:ln w="12700">
            <a:solidFill>
              <a:prstClr val="black"/>
            </a:solidFill>
          </a:ln>
        </p:spPr>
        <p:txBody>
          <a:bodyPr vert="horz" lIns="90983" tIns="45491" rIns="90983" bIns="45491" rtlCol="0" anchor="ctr"/>
          <a:lstStyle/>
          <a:p>
            <a:endParaRPr lang="ru-RU"/>
          </a:p>
        </p:txBody>
      </p:sp>
      <p:sp>
        <p:nvSpPr>
          <p:cNvPr id="5" name="Заметки 4"/>
          <p:cNvSpPr>
            <a:spLocks noGrp="1"/>
          </p:cNvSpPr>
          <p:nvPr>
            <p:ph type="body" sz="quarter" idx="3"/>
          </p:nvPr>
        </p:nvSpPr>
        <p:spPr>
          <a:xfrm>
            <a:off x="676117" y="4694040"/>
            <a:ext cx="5408930" cy="4446984"/>
          </a:xfrm>
          <a:prstGeom prst="rect">
            <a:avLst/>
          </a:prstGeom>
        </p:spPr>
        <p:txBody>
          <a:bodyPr vert="horz" lIns="90983" tIns="45491" rIns="90983" bIns="45491"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1" y="9386364"/>
            <a:ext cx="2929837" cy="494109"/>
          </a:xfrm>
          <a:prstGeom prst="rect">
            <a:avLst/>
          </a:prstGeom>
        </p:spPr>
        <p:txBody>
          <a:bodyPr vert="horz" lIns="90983" tIns="45491" rIns="90983" bIns="45491" rtlCol="0" anchor="b"/>
          <a:lstStyle>
            <a:lvl1pPr algn="l">
              <a:defRPr sz="1200"/>
            </a:lvl1pPr>
          </a:lstStyle>
          <a:p>
            <a:endParaRPr lang="ru-RU"/>
          </a:p>
        </p:txBody>
      </p:sp>
      <p:sp>
        <p:nvSpPr>
          <p:cNvPr id="7" name="Номер слайда 6"/>
          <p:cNvSpPr>
            <a:spLocks noGrp="1"/>
          </p:cNvSpPr>
          <p:nvPr>
            <p:ph type="sldNum" sz="quarter" idx="5"/>
          </p:nvPr>
        </p:nvSpPr>
        <p:spPr>
          <a:xfrm>
            <a:off x="3829762" y="9386364"/>
            <a:ext cx="2929837" cy="494109"/>
          </a:xfrm>
          <a:prstGeom prst="rect">
            <a:avLst/>
          </a:prstGeom>
        </p:spPr>
        <p:txBody>
          <a:bodyPr vert="horz" lIns="90983" tIns="45491" rIns="90983" bIns="45491" rtlCol="0" anchor="b"/>
          <a:lstStyle>
            <a:lvl1pPr algn="r">
              <a:defRPr sz="1200"/>
            </a:lvl1pPr>
          </a:lstStyle>
          <a:p>
            <a:fld id="{1293B8FF-808A-4ABC-BA9A-6328B8FA30F2}" type="slidenum">
              <a:rPr lang="ru-RU" smtClean="0"/>
              <a:t>‹#›</a:t>
            </a:fld>
            <a:endParaRPr lang="ru-RU"/>
          </a:p>
        </p:txBody>
      </p:sp>
    </p:spTree>
    <p:extLst>
      <p:ext uri="{BB962C8B-B14F-4D97-AF65-F5344CB8AC3E}">
        <p14:creationId xmlns:p14="http://schemas.microsoft.com/office/powerpoint/2010/main" val="2806146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293B8FF-808A-4ABC-BA9A-6328B8FA30F2}" type="slidenum">
              <a:rPr lang="ru-RU" smtClean="0"/>
              <a:t>5</a:t>
            </a:fld>
            <a:endParaRPr lang="ru-RU"/>
          </a:p>
        </p:txBody>
      </p:sp>
    </p:spTree>
    <p:extLst>
      <p:ext uri="{BB962C8B-B14F-4D97-AF65-F5344CB8AC3E}">
        <p14:creationId xmlns:p14="http://schemas.microsoft.com/office/powerpoint/2010/main" val="1586462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293B8FF-808A-4ABC-BA9A-6328B8FA30F2}" type="slidenum">
              <a:rPr lang="ru-RU" smtClean="0"/>
              <a:t>13</a:t>
            </a:fld>
            <a:endParaRPr lang="ru-RU"/>
          </a:p>
        </p:txBody>
      </p:sp>
    </p:spTree>
    <p:extLst>
      <p:ext uri="{BB962C8B-B14F-4D97-AF65-F5344CB8AC3E}">
        <p14:creationId xmlns:p14="http://schemas.microsoft.com/office/powerpoint/2010/main" val="15410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D6C7C0A-1468-4D05-B31B-F77BB5037C07}" type="datetimeFigureOut">
              <a:rPr lang="ru-RU" smtClean="0"/>
              <a:t>30.05.2023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30.05.2023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D6C7C0A-1468-4D05-B31B-F77BB5037C07}" type="datetimeFigureOut">
              <a:rPr lang="ru-RU" smtClean="0"/>
              <a:t>30.05.2023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8D6C7C0A-1468-4D05-B31B-F77BB5037C07}" type="datetimeFigureOut">
              <a:rPr lang="ru-RU" smtClean="0"/>
              <a:t>30.05.2023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D6C7C0A-1468-4D05-B31B-F77BB5037C07}" type="datetimeFigureOut">
              <a:rPr lang="ru-RU" smtClean="0"/>
              <a:t>30.05.2023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8D6C7C0A-1468-4D05-B31B-F77BB5037C07}" type="datetimeFigureOut">
              <a:rPr lang="ru-RU" smtClean="0"/>
              <a:t>30.05.2023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8D6C7C0A-1468-4D05-B31B-F77BB5037C07}" type="datetimeFigureOut">
              <a:rPr lang="ru-RU" smtClean="0"/>
              <a:t>30.05.2023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D6C7C0A-1468-4D05-B31B-F77BB5037C07}" type="datetimeFigureOut">
              <a:rPr lang="ru-RU" smtClean="0"/>
              <a:t>30.05.2023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D6C7C0A-1468-4D05-B31B-F77BB5037C07}" type="datetimeFigureOut">
              <a:rPr lang="ru-RU" smtClean="0"/>
              <a:t>30.05.2023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30.05.2023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30.05.2023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6260" y="4039820"/>
            <a:ext cx="7772400" cy="859205"/>
          </a:xfrm>
          <a:effectLst>
            <a:outerShdw blurRad="50800" dist="38100" dir="2700000" algn="tl" rotWithShape="0">
              <a:prstClr val="black">
                <a:alpha val="40000"/>
              </a:prstClr>
            </a:outerShdw>
          </a:effectLst>
        </p:spPr>
        <p:txBody>
          <a:bodyPr>
            <a:normAutofit/>
          </a:bodyPr>
          <a:lstStyle>
            <a:lvl1pPr algn="l">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96260" y="4884120"/>
            <a:ext cx="6400800" cy="835455"/>
          </a:xfrm>
        </p:spPr>
        <p:txBody>
          <a:bodyPr>
            <a:normAutofit/>
          </a:bodyPr>
          <a:lstStyle>
            <a:lvl1pPr marL="0" indent="0" algn="l">
              <a:buNone/>
              <a:defRPr sz="2800">
                <a:solidFill>
                  <a:srgbClr val="FFC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6154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138425"/>
            <a:ext cx="8229600"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2281425"/>
            <a:ext cx="8229600" cy="391880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038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65195" y="222195"/>
            <a:ext cx="7329839"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365195" y="1391393"/>
            <a:ext cx="7329839"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58559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5980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018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138425"/>
            <a:ext cx="8229600"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341022"/>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970885"/>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341022"/>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970885"/>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7733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4751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15373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10273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899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25751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396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8D6C7C0A-1468-4D05-B31B-F77BB5037C07}" type="datetimeFigureOut">
              <a:rPr lang="ru-RU" smtClean="0"/>
              <a:t>30.05.2023</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997D8BC8-D94B-4C14-8B5F-0B7D805C288F}"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solidFill>
                  <a:prstClr val="black">
                    <a:tint val="75000"/>
                  </a:prstClr>
                </a:solidFill>
              </a:rPr>
              <a:pPr/>
              <a:t>5/30/2023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97178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chart" Target="../charts/chart1.xml"/><Relationship Id="rId5" Type="http://schemas.openxmlformats.org/officeDocument/2006/relationships/image" Target="../media/image16.pn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107504" y="3284984"/>
            <a:ext cx="5148572" cy="3384376"/>
          </a:xfrm>
        </p:spPr>
        <p:txBody>
          <a:bodyPr/>
          <a:lstStyle/>
          <a:p>
            <a:pPr lvl="0" algn="ctr" fontAlgn="base">
              <a:spcBef>
                <a:spcPct val="0"/>
              </a:spcBef>
              <a:spcAft>
                <a:spcPct val="0"/>
              </a:spcAft>
              <a:buClrTx/>
              <a:buSzTx/>
            </a:pPr>
            <a:r>
              <a:rPr lang="ru-RU" sz="2000" b="1" dirty="0">
                <a:ln w="11430"/>
                <a:solidFill>
                  <a:srgbClr val="FF0000"/>
                </a:solidFill>
                <a:effectLst>
                  <a:outerShdw blurRad="80000" dist="40000" dir="5040000" algn="tl">
                    <a:srgbClr val="000000">
                      <a:alpha val="30000"/>
                    </a:srgbClr>
                  </a:outerShdw>
                </a:effectLst>
              </a:rPr>
              <a:t>Отчет об исполнении бюджета </a:t>
            </a:r>
            <a:r>
              <a:rPr lang="ru-RU" sz="2000" b="1" dirty="0" smtClean="0">
                <a:ln w="11430"/>
                <a:solidFill>
                  <a:srgbClr val="FF0000"/>
                </a:solidFill>
                <a:effectLst>
                  <a:outerShdw blurRad="80000" dist="40000" dir="5040000" algn="tl">
                    <a:srgbClr val="000000">
                      <a:alpha val="30000"/>
                    </a:srgbClr>
                  </a:outerShdw>
                </a:effectLst>
              </a:rPr>
              <a:t>Мглинского муниципального района Брянской области за 2022 </a:t>
            </a:r>
            <a:r>
              <a:rPr lang="ru-RU" sz="2000" b="1" dirty="0">
                <a:ln w="11430"/>
                <a:solidFill>
                  <a:srgbClr val="FF0000"/>
                </a:solidFill>
                <a:effectLst>
                  <a:outerShdw blurRad="80000" dist="40000" dir="5040000" algn="tl">
                    <a:srgbClr val="000000">
                      <a:alpha val="30000"/>
                    </a:srgbClr>
                  </a:outerShdw>
                </a:effectLst>
              </a:rPr>
              <a:t>год</a:t>
            </a:r>
            <a:br>
              <a:rPr lang="ru-RU" sz="2000" b="1" dirty="0">
                <a:ln w="11430"/>
                <a:solidFill>
                  <a:srgbClr val="FF0000"/>
                </a:solidFill>
                <a:effectLst>
                  <a:outerShdw blurRad="80000" dist="40000" dir="5040000" algn="tl">
                    <a:srgbClr val="000000">
                      <a:alpha val="30000"/>
                    </a:srgbClr>
                  </a:outerShdw>
                </a:effectLst>
              </a:rPr>
            </a:br>
            <a:r>
              <a:rPr lang="ru-RU" sz="2000" b="1" dirty="0">
                <a:ln w="11430"/>
                <a:solidFill>
                  <a:srgbClr val="FF0000"/>
                </a:solidFill>
                <a:effectLst>
                  <a:outerShdw blurRad="80000" dist="40000" dir="5040000" algn="tl">
                    <a:srgbClr val="000000">
                      <a:alpha val="30000"/>
                    </a:srgbClr>
                  </a:outerShdw>
                </a:effectLst>
              </a:rPr>
              <a:t>в доступной для граждан форме </a:t>
            </a:r>
            <a:endParaRPr lang="ru-RU" dirty="0">
              <a:solidFill>
                <a:srgbClr val="FF0000"/>
              </a:solidFill>
            </a:endParaRPr>
          </a:p>
        </p:txBody>
      </p:sp>
      <p:sp>
        <p:nvSpPr>
          <p:cNvPr id="3" name="Заголовок 2"/>
          <p:cNvSpPr>
            <a:spLocks noGrp="1"/>
          </p:cNvSpPr>
          <p:nvPr>
            <p:ph type="title"/>
          </p:nvPr>
        </p:nvSpPr>
        <p:spPr>
          <a:xfrm>
            <a:off x="611560" y="1844824"/>
            <a:ext cx="5544616" cy="1656184"/>
          </a:xfrm>
        </p:spPr>
        <p:txBody>
          <a:bodyPr/>
          <a:lstStyle/>
          <a:p>
            <a:pPr lvl="0" eaLnBrk="0" fontAlgn="base" hangingPunct="0">
              <a:lnSpc>
                <a:spcPct val="115000"/>
              </a:lnSpc>
              <a:spcAft>
                <a:spcPts val="1000"/>
              </a:spcAft>
            </a:pPr>
            <a:r>
              <a:rPr lang="ru-RU" altLang="ru-RU" b="1" dirty="0">
                <a:solidFill>
                  <a:srgbClr val="C0504D"/>
                </a:solidFill>
                <a:latin typeface="Times New Roman" pitchFamily="18" charset="0"/>
                <a:ea typeface="Calibri" pitchFamily="34" charset="0"/>
                <a:cs typeface="Times New Roman" pitchFamily="18" charset="0"/>
              </a:rPr>
              <a:t>БЮДЖЕТ ДЛЯ ГРАЖДАН</a:t>
            </a:r>
            <a:r>
              <a:rPr lang="ru-RU" altLang="ru-RU" sz="2400" dirty="0">
                <a:solidFill>
                  <a:srgbClr val="000000"/>
                </a:solidFill>
                <a:latin typeface="Calibri" pitchFamily="34" charset="0"/>
                <a:ea typeface="Calibri" pitchFamily="34" charset="0"/>
                <a:cs typeface="Times New Roman" pitchFamily="18" charset="0"/>
              </a:rPr>
              <a:t/>
            </a:r>
            <a:br>
              <a:rPr lang="ru-RU" altLang="ru-RU" sz="2400" dirty="0">
                <a:solidFill>
                  <a:srgbClr val="000000"/>
                </a:solidFill>
                <a:latin typeface="Calibri" pitchFamily="34" charset="0"/>
                <a:ea typeface="Calibri" pitchFamily="34" charset="0"/>
                <a:cs typeface="Times New Roman" pitchFamily="18" charset="0"/>
              </a:rPr>
            </a:br>
            <a:endParaRPr lang="ru-RU"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88640"/>
            <a:ext cx="1691680" cy="1728192"/>
          </a:xfrm>
        </p:spPr>
      </p:pic>
      <p:sp>
        <p:nvSpPr>
          <p:cNvPr id="7" name="Прямоугольник 6"/>
          <p:cNvSpPr/>
          <p:nvPr/>
        </p:nvSpPr>
        <p:spPr>
          <a:xfrm>
            <a:off x="1835696" y="332656"/>
            <a:ext cx="6840760" cy="1323439"/>
          </a:xfrm>
          <a:prstGeom prst="rect">
            <a:avLst/>
          </a:prstGeom>
        </p:spPr>
        <p:txBody>
          <a:bodyPr wrap="square">
            <a:spAutoFit/>
          </a:bodyPr>
          <a:lstStyle/>
          <a:p>
            <a:r>
              <a:rPr lang="ru-RU" sz="4000" b="1" i="1" dirty="0">
                <a:solidFill>
                  <a:prstClr val="black"/>
                </a:solidFill>
                <a:ea typeface="+mj-ea"/>
                <a:cs typeface="+mj-cs"/>
              </a:rPr>
              <a:t>Администрация Мглинского района Брянской области</a:t>
            </a:r>
            <a:endParaRPr lang="ru-RU" sz="40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2838" y="2132856"/>
            <a:ext cx="3236913" cy="403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Прямоугольник 9"/>
          <p:cNvSpPr/>
          <p:nvPr/>
        </p:nvSpPr>
        <p:spPr>
          <a:xfrm>
            <a:off x="1763688" y="5922855"/>
            <a:ext cx="3617850" cy="461665"/>
          </a:xfrm>
          <a:prstGeom prst="rect">
            <a:avLst/>
          </a:prstGeom>
        </p:spPr>
        <p:txBody>
          <a:bodyPr wrap="none">
            <a:spAutoFit/>
          </a:bodyPr>
          <a:lstStyle/>
          <a:p>
            <a:pPr lvl="0" algn="ctr" fontAlgn="base">
              <a:spcBef>
                <a:spcPct val="0"/>
              </a:spcBef>
              <a:spcAft>
                <a:spcPct val="0"/>
              </a:spcAft>
              <a:defRPr/>
            </a:pPr>
            <a:r>
              <a:rPr lang="ru-RU" sz="2400" dirty="0">
                <a:solidFill>
                  <a:srgbClr val="000000">
                    <a:lumMod val="75000"/>
                    <a:lumOff val="25000"/>
                  </a:srgbClr>
                </a:solidFill>
                <a:latin typeface="Calibri" pitchFamily="34" charset="0"/>
              </a:rPr>
              <a:t>Путеводитель по бюджету</a:t>
            </a:r>
          </a:p>
        </p:txBody>
      </p:sp>
    </p:spTree>
    <p:extLst>
      <p:ext uri="{BB962C8B-B14F-4D97-AF65-F5344CB8AC3E}">
        <p14:creationId xmlns:p14="http://schemas.microsoft.com/office/powerpoint/2010/main" val="42613214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107504" y="3284984"/>
            <a:ext cx="5148572" cy="3384376"/>
          </a:xfrm>
        </p:spPr>
        <p:txBody>
          <a:bodyPr/>
          <a:lstStyle/>
          <a:p>
            <a:endParaRPr lang="ru-RU" dirty="0"/>
          </a:p>
        </p:txBody>
      </p:sp>
      <p:sp>
        <p:nvSpPr>
          <p:cNvPr id="3" name="Заголовок 2"/>
          <p:cNvSpPr>
            <a:spLocks noGrp="1"/>
          </p:cNvSpPr>
          <p:nvPr>
            <p:ph type="title"/>
          </p:nvPr>
        </p:nvSpPr>
        <p:spPr>
          <a:xfrm>
            <a:off x="968675" y="1088741"/>
            <a:ext cx="5544616" cy="1656184"/>
          </a:xfrm>
        </p:spPr>
        <p:txBody>
          <a:bodyPr/>
          <a:lstStyle/>
          <a:p>
            <a:pPr lvl="0" eaLnBrk="0" fontAlgn="base" hangingPunct="0">
              <a:lnSpc>
                <a:spcPct val="115000"/>
              </a:lnSpc>
              <a:spcAft>
                <a:spcPts val="1000"/>
              </a:spcAft>
            </a:pPr>
            <a:r>
              <a:rPr lang="ru-RU" altLang="ru-RU" sz="2400" dirty="0">
                <a:solidFill>
                  <a:srgbClr val="000000"/>
                </a:solidFill>
                <a:latin typeface="Calibri" pitchFamily="34" charset="0"/>
                <a:ea typeface="Calibri" pitchFamily="34" charset="0"/>
                <a:cs typeface="Times New Roman" pitchFamily="18" charset="0"/>
              </a:rPr>
              <a:t/>
            </a:r>
            <a:br>
              <a:rPr lang="ru-RU" altLang="ru-RU" sz="2400" dirty="0">
                <a:solidFill>
                  <a:srgbClr val="000000"/>
                </a:solidFill>
                <a:latin typeface="Calibri" pitchFamily="34" charset="0"/>
                <a:ea typeface="Calibri" pitchFamily="34" charset="0"/>
                <a:cs typeface="Times New Roman" pitchFamily="18" charset="0"/>
              </a:rPr>
            </a:br>
            <a:endParaRPr lang="ru-RU" dirty="0"/>
          </a:p>
        </p:txBody>
      </p:sp>
      <p:sp>
        <p:nvSpPr>
          <p:cNvPr id="7" name="Прямоугольник 6"/>
          <p:cNvSpPr/>
          <p:nvPr/>
        </p:nvSpPr>
        <p:spPr>
          <a:xfrm>
            <a:off x="251520" y="332656"/>
            <a:ext cx="8424936" cy="461665"/>
          </a:xfrm>
          <a:prstGeom prst="rect">
            <a:avLst/>
          </a:prstGeom>
        </p:spPr>
        <p:txBody>
          <a:bodyPr wrap="square">
            <a:spAutoFit/>
          </a:bodyPr>
          <a:lstStyle/>
          <a:p>
            <a:pPr lvl="0" algn="ctr" fontAlgn="base">
              <a:spcBef>
                <a:spcPct val="0"/>
              </a:spcBef>
              <a:spcAft>
                <a:spcPct val="0"/>
              </a:spcAft>
              <a:defRPr/>
            </a:pPr>
            <a:r>
              <a:rPr lang="ru-RU" altLang="ru-RU" sz="2400" b="1" dirty="0">
                <a:effectLst>
                  <a:outerShdw blurRad="38100" dist="38100" dir="2700000" algn="tl">
                    <a:srgbClr val="000000">
                      <a:alpha val="43137"/>
                    </a:srgbClr>
                  </a:outerShdw>
                </a:effectLst>
                <a:latin typeface="Times New Roman" pitchFamily="18" charset="0"/>
              </a:rPr>
              <a:t>Уважаемые граждане, жители </a:t>
            </a:r>
            <a:r>
              <a:rPr lang="ru-RU" altLang="ru-RU" sz="2400" b="1" dirty="0" smtClean="0">
                <a:effectLst>
                  <a:outerShdw blurRad="38100" dist="38100" dir="2700000" algn="tl">
                    <a:srgbClr val="000000">
                      <a:alpha val="43137"/>
                    </a:srgbClr>
                  </a:outerShdw>
                </a:effectLst>
                <a:latin typeface="Times New Roman" pitchFamily="18" charset="0"/>
              </a:rPr>
              <a:t>Мглинского </a:t>
            </a:r>
            <a:r>
              <a:rPr lang="ru-RU" altLang="ru-RU" sz="2400" b="1" dirty="0">
                <a:effectLst>
                  <a:outerShdw blurRad="38100" dist="38100" dir="2700000" algn="tl">
                    <a:srgbClr val="000000">
                      <a:alpha val="43137"/>
                    </a:srgbClr>
                  </a:outerShdw>
                </a:effectLst>
                <a:latin typeface="Times New Roman" pitchFamily="18" charset="0"/>
              </a:rPr>
              <a:t>района!</a:t>
            </a:r>
            <a:r>
              <a:rPr lang="ru-RU" altLang="ru-RU" sz="2400" dirty="0">
                <a:effectLst>
                  <a:outerShdw blurRad="38100" dist="38100" dir="2700000" algn="tl">
                    <a:srgbClr val="000000">
                      <a:alpha val="43137"/>
                    </a:srgbClr>
                  </a:outerShdw>
                </a:effectLst>
                <a:latin typeface="Times New Roman" pitchFamily="18" charset="0"/>
              </a:rPr>
              <a:t>        </a:t>
            </a:r>
          </a:p>
        </p:txBody>
      </p:sp>
      <p:sp>
        <p:nvSpPr>
          <p:cNvPr id="6" name="Прямоугольник 5"/>
          <p:cNvSpPr/>
          <p:nvPr/>
        </p:nvSpPr>
        <p:spPr>
          <a:xfrm>
            <a:off x="251520" y="1052736"/>
            <a:ext cx="8640960" cy="3877985"/>
          </a:xfrm>
          <a:prstGeom prst="rect">
            <a:avLst/>
          </a:prstGeom>
        </p:spPr>
        <p:txBody>
          <a:bodyPr wrap="square">
            <a:spAutoFit/>
          </a:bodyPr>
          <a:lstStyle/>
          <a:p>
            <a:pPr lvl="0" fontAlgn="base">
              <a:lnSpc>
                <a:spcPct val="150000"/>
              </a:lnSpc>
              <a:spcBef>
                <a:spcPct val="0"/>
              </a:spcBef>
              <a:spcAft>
                <a:spcPct val="0"/>
              </a:spcAft>
            </a:pPr>
            <a:r>
              <a:rPr lang="ru-RU" altLang="ru-RU" sz="1500" dirty="0" smtClean="0">
                <a:solidFill>
                  <a:srgbClr val="000000"/>
                </a:solidFill>
                <a:latin typeface="Times New Roman" pitchFamily="18" charset="0"/>
              </a:rPr>
              <a:t>        «</a:t>
            </a:r>
            <a:r>
              <a:rPr lang="ru-RU" altLang="ru-RU" sz="1500" dirty="0">
                <a:solidFill>
                  <a:srgbClr val="000000"/>
                </a:solidFill>
                <a:latin typeface="Times New Roman" pitchFamily="18" charset="0"/>
              </a:rPr>
              <a:t>Бюджет для граждан» </a:t>
            </a:r>
            <a:r>
              <a:rPr lang="ru-RU" altLang="ru-RU" sz="1500" dirty="0" smtClean="0">
                <a:solidFill>
                  <a:srgbClr val="000000"/>
                </a:solidFill>
                <a:latin typeface="Times New Roman" pitchFamily="18" charset="0"/>
              </a:rPr>
              <a:t>познакомит  </a:t>
            </a:r>
            <a:r>
              <a:rPr lang="ru-RU" altLang="ru-RU" sz="1500" dirty="0">
                <a:solidFill>
                  <a:srgbClr val="000000"/>
                </a:solidFill>
                <a:latin typeface="Times New Roman" pitchFamily="18" charset="0"/>
              </a:rPr>
              <a:t>Вас с положениями </a:t>
            </a:r>
            <a:r>
              <a:rPr lang="ru-RU" altLang="ru-RU" sz="1500" dirty="0" smtClean="0">
                <a:solidFill>
                  <a:srgbClr val="000000"/>
                </a:solidFill>
                <a:latin typeface="Times New Roman" pitchFamily="18" charset="0"/>
              </a:rPr>
              <a:t> </a:t>
            </a:r>
            <a:r>
              <a:rPr lang="ru-RU" altLang="ru-RU" sz="1500" dirty="0">
                <a:solidFill>
                  <a:srgbClr val="000000"/>
                </a:solidFill>
                <a:latin typeface="Times New Roman" pitchFamily="18" charset="0"/>
              </a:rPr>
              <a:t>основного финансового документа </a:t>
            </a:r>
            <a:r>
              <a:rPr lang="ru-RU" altLang="ru-RU" sz="1500" dirty="0" smtClean="0">
                <a:latin typeface="Times New Roman" pitchFamily="18" charset="0"/>
              </a:rPr>
              <a:t>Мглинского </a:t>
            </a:r>
            <a:r>
              <a:rPr lang="ru-RU" altLang="ru-RU" sz="1500" dirty="0">
                <a:latin typeface="Times New Roman" pitchFamily="18" charset="0"/>
              </a:rPr>
              <a:t>района – </a:t>
            </a:r>
            <a:r>
              <a:rPr lang="ru-RU" altLang="ru-RU" sz="1500" dirty="0">
                <a:solidFill>
                  <a:srgbClr val="000000"/>
                </a:solidFill>
                <a:latin typeface="Times New Roman" pitchFamily="18" charset="0"/>
              </a:rPr>
              <a:t>решения </a:t>
            </a:r>
            <a:r>
              <a:rPr lang="ru-RU" altLang="ru-RU" sz="1500" dirty="0" smtClean="0">
                <a:solidFill>
                  <a:srgbClr val="000000"/>
                </a:solidFill>
                <a:latin typeface="Times New Roman" pitchFamily="18" charset="0"/>
              </a:rPr>
              <a:t>Мглинского </a:t>
            </a:r>
            <a:r>
              <a:rPr lang="ru-RU" altLang="ru-RU" sz="1500" dirty="0">
                <a:solidFill>
                  <a:srgbClr val="000000"/>
                </a:solidFill>
                <a:latin typeface="Times New Roman" pitchFamily="18" charset="0"/>
              </a:rPr>
              <a:t>районного Совета народных </a:t>
            </a:r>
            <a:r>
              <a:rPr lang="ru-RU" altLang="ru-RU" sz="1500" dirty="0">
                <a:latin typeface="Times New Roman" pitchFamily="18" charset="0"/>
              </a:rPr>
              <a:t>депутатов </a:t>
            </a:r>
            <a:r>
              <a:rPr lang="ru-RU" altLang="ru-RU" sz="1400" i="1" dirty="0">
                <a:latin typeface="Times New Roman" pitchFamily="18" charset="0"/>
              </a:rPr>
              <a:t>«О </a:t>
            </a:r>
            <a:r>
              <a:rPr lang="ru-RU" altLang="ru-RU" sz="1400" i="1" dirty="0" smtClean="0">
                <a:latin typeface="Times New Roman" pitchFamily="18" charset="0"/>
              </a:rPr>
              <a:t>бюджете Мглинского  </a:t>
            </a:r>
            <a:r>
              <a:rPr lang="ru-RU" altLang="ru-RU" sz="1400" i="1" dirty="0">
                <a:latin typeface="Times New Roman" pitchFamily="18" charset="0"/>
              </a:rPr>
              <a:t>муниципального </a:t>
            </a:r>
            <a:r>
              <a:rPr lang="ru-RU" altLang="ru-RU" sz="1400" i="1" dirty="0" smtClean="0">
                <a:latin typeface="Times New Roman" pitchFamily="18" charset="0"/>
              </a:rPr>
              <a:t>района Брянской области за 2022 год».</a:t>
            </a:r>
            <a:r>
              <a:rPr lang="ru-RU" altLang="ru-RU" sz="1400" dirty="0">
                <a:latin typeface="Times New Roman" pitchFamily="18" charset="0"/>
              </a:rPr>
              <a:t/>
            </a:r>
            <a:br>
              <a:rPr lang="ru-RU" altLang="ru-RU" sz="1400" dirty="0">
                <a:latin typeface="Times New Roman" pitchFamily="18" charset="0"/>
              </a:rPr>
            </a:br>
            <a:r>
              <a:rPr lang="ru-RU" altLang="ru-RU" sz="1500" dirty="0">
                <a:solidFill>
                  <a:srgbClr val="000000"/>
                </a:solidFill>
                <a:latin typeface="Times New Roman" pitchFamily="18" charset="0"/>
              </a:rPr>
              <a:t>        Представленная информация предназначена для широкого круга пользователей и будет интересна и полезна для всех, так как бюджет затрагивает интересы каждого жителя </a:t>
            </a:r>
            <a:r>
              <a:rPr lang="ru-RU" altLang="ru-RU" sz="1500" dirty="0" smtClean="0">
                <a:solidFill>
                  <a:srgbClr val="000000"/>
                </a:solidFill>
                <a:latin typeface="Times New Roman" pitchFamily="18" charset="0"/>
              </a:rPr>
              <a:t>Мглинского </a:t>
            </a:r>
            <a:r>
              <a:rPr lang="ru-RU" altLang="ru-RU" sz="1500" dirty="0">
                <a:solidFill>
                  <a:srgbClr val="000000"/>
                </a:solidFill>
                <a:latin typeface="Times New Roman" pitchFamily="18" charset="0"/>
              </a:rPr>
              <a:t>района.</a:t>
            </a:r>
            <a:br>
              <a:rPr lang="ru-RU" altLang="ru-RU" sz="1500" dirty="0">
                <a:solidFill>
                  <a:srgbClr val="000000"/>
                </a:solidFill>
                <a:latin typeface="Times New Roman" pitchFamily="18" charset="0"/>
              </a:rPr>
            </a:br>
            <a:r>
              <a:rPr lang="ru-RU" altLang="ru-RU" sz="1500" dirty="0">
                <a:solidFill>
                  <a:srgbClr val="000000"/>
                </a:solidFill>
                <a:latin typeface="Times New Roman" pitchFamily="18" charset="0"/>
              </a:rPr>
              <a:t>        Граждане – и как налогоплательщики, и как потребители общественных благ – должны быть уверены в </a:t>
            </a:r>
            <a:r>
              <a:rPr lang="ru-RU" altLang="ru-RU" sz="1500" dirty="0" smtClean="0">
                <a:solidFill>
                  <a:srgbClr val="000000"/>
                </a:solidFill>
                <a:latin typeface="Times New Roman" pitchFamily="18" charset="0"/>
              </a:rPr>
              <a:t>том</a:t>
            </a:r>
            <a:r>
              <a:rPr lang="ru-RU" altLang="ru-RU" sz="1500" dirty="0">
                <a:solidFill>
                  <a:srgbClr val="000000"/>
                </a:solidFill>
                <a:latin typeface="Times New Roman" pitchFamily="18" charset="0"/>
              </a:rPr>
              <a:t>, что передаваемые ими </a:t>
            </a:r>
            <a:r>
              <a:rPr lang="ru-RU" altLang="ru-RU" sz="1500" dirty="0" smtClean="0">
                <a:solidFill>
                  <a:srgbClr val="000000"/>
                </a:solidFill>
                <a:latin typeface="Times New Roman" pitchFamily="18" charset="0"/>
              </a:rPr>
              <a:t>налоги приносят конкретные результаты как для общества в целом, </a:t>
            </a:r>
            <a:r>
              <a:rPr lang="ru-RU" altLang="ru-RU" sz="1500" dirty="0">
                <a:solidFill>
                  <a:srgbClr val="000000"/>
                </a:solidFill>
                <a:latin typeface="Times New Roman" pitchFamily="18" charset="0"/>
              </a:rPr>
              <a:t>так и для каждой семьи,  для  каждого человека.</a:t>
            </a:r>
            <a:br>
              <a:rPr lang="ru-RU" altLang="ru-RU" sz="1500" dirty="0">
                <a:solidFill>
                  <a:srgbClr val="000000"/>
                </a:solidFill>
                <a:latin typeface="Times New Roman" pitchFamily="18" charset="0"/>
              </a:rPr>
            </a:br>
            <a:r>
              <a:rPr lang="ru-RU" altLang="ru-RU" sz="1500" dirty="0">
                <a:solidFill>
                  <a:srgbClr val="000000"/>
                </a:solidFill>
                <a:latin typeface="Times New Roman" pitchFamily="18" charset="0"/>
              </a:rPr>
              <a:t>         Мы постарались  в доступной  и понятной для граждан форме показать понятия и                                                                                     основные параметры бюджета </a:t>
            </a:r>
            <a:r>
              <a:rPr lang="ru-RU" altLang="ru-RU" sz="1500" dirty="0" smtClean="0">
                <a:solidFill>
                  <a:srgbClr val="000000"/>
                </a:solidFill>
                <a:latin typeface="Times New Roman" pitchFamily="18" charset="0"/>
              </a:rPr>
              <a:t>района.</a:t>
            </a:r>
            <a:endParaRPr lang="ru-RU" altLang="ru-RU" sz="1500" dirty="0">
              <a:solidFill>
                <a:srgbClr val="000000"/>
              </a:solidFill>
              <a:latin typeface="Times New Roman" pitchFamily="18" charset="0"/>
            </a:endParaRPr>
          </a:p>
          <a:p>
            <a:pPr lvl="0" algn="ctr" fontAlgn="base">
              <a:lnSpc>
                <a:spcPct val="150000"/>
              </a:lnSpc>
              <a:spcBef>
                <a:spcPct val="0"/>
              </a:spcBef>
              <a:spcAft>
                <a:spcPct val="0"/>
              </a:spcAft>
            </a:pPr>
            <a:r>
              <a:rPr lang="ru-RU" altLang="ru-RU" sz="1500" dirty="0" smtClean="0">
                <a:solidFill>
                  <a:srgbClr val="000000"/>
                </a:solidFill>
                <a:latin typeface="Times New Roman" pitchFamily="18" charset="0"/>
              </a:rPr>
              <a:t>Глава </a:t>
            </a:r>
            <a:r>
              <a:rPr lang="ru-RU" altLang="ru-RU" sz="1500" dirty="0">
                <a:solidFill>
                  <a:srgbClr val="000000"/>
                </a:solidFill>
                <a:latin typeface="Times New Roman" pitchFamily="18" charset="0"/>
              </a:rPr>
              <a:t>администрации </a:t>
            </a:r>
            <a:r>
              <a:rPr lang="ru-RU" altLang="ru-RU" sz="1500" dirty="0">
                <a:latin typeface="Times New Roman" pitchFamily="18" charset="0"/>
              </a:rPr>
              <a:t>района </a:t>
            </a:r>
            <a:r>
              <a:rPr lang="ru-RU" altLang="ru-RU" sz="1500" dirty="0" smtClean="0">
                <a:latin typeface="Times New Roman" pitchFamily="18" charset="0"/>
              </a:rPr>
              <a:t>                                                                              А.Г. Резунов</a:t>
            </a:r>
            <a:endParaRPr lang="ru-RU" altLang="ru-RU" sz="1500" dirty="0">
              <a:latin typeface="Times New Roman" pitchFamily="18" charset="0"/>
            </a:endParaRPr>
          </a:p>
        </p:txBody>
      </p:sp>
    </p:spTree>
    <p:extLst>
      <p:ext uri="{BB962C8B-B14F-4D97-AF65-F5344CB8AC3E}">
        <p14:creationId xmlns:p14="http://schemas.microsoft.com/office/powerpoint/2010/main" val="19342017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276872"/>
            <a:ext cx="8964488" cy="4581128"/>
          </a:xfrm>
        </p:spPr>
      </p:pic>
      <p:sp>
        <p:nvSpPr>
          <p:cNvPr id="2" name="Заголовок 1"/>
          <p:cNvSpPr>
            <a:spLocks noGrp="1"/>
          </p:cNvSpPr>
          <p:nvPr>
            <p:ph type="title"/>
          </p:nvPr>
        </p:nvSpPr>
        <p:spPr>
          <a:xfrm>
            <a:off x="-28482" y="116632"/>
            <a:ext cx="9144000" cy="2736304"/>
          </a:xfrm>
        </p:spPr>
        <p:txBody>
          <a:bodyPr>
            <a:normAutofit fontScale="90000"/>
          </a:bodyPr>
          <a:lstStyle/>
          <a:p>
            <a:pPr>
              <a:lnSpc>
                <a:spcPct val="115000"/>
              </a:lnSpc>
              <a:spcAft>
                <a:spcPts val="1000"/>
              </a:spcAft>
            </a:pPr>
            <a:r>
              <a:rPr lang="ru-RU" sz="2000" b="1" dirty="0" smtClean="0">
                <a:solidFill>
                  <a:schemeClr val="tx1">
                    <a:lumMod val="95000"/>
                    <a:lumOff val="5000"/>
                  </a:schemeClr>
                </a:solidFill>
                <a:effectLst/>
                <a:latin typeface="Arial"/>
                <a:ea typeface="Arial"/>
                <a:cs typeface="Times New Roman"/>
              </a:rPr>
              <a:t/>
            </a:r>
            <a:br>
              <a:rPr lang="ru-RU" sz="2000" b="1" dirty="0" smtClean="0">
                <a:solidFill>
                  <a:schemeClr val="tx1">
                    <a:lumMod val="95000"/>
                    <a:lumOff val="5000"/>
                  </a:schemeClr>
                </a:solidFill>
                <a:effectLst/>
                <a:latin typeface="Arial"/>
                <a:ea typeface="Arial"/>
                <a:cs typeface="Times New Roman"/>
              </a:rPr>
            </a:br>
            <a:r>
              <a:rPr lang="ru-RU" sz="2000" b="1" dirty="0" smtClean="0">
                <a:solidFill>
                  <a:schemeClr val="tx1">
                    <a:lumMod val="95000"/>
                    <a:lumOff val="5000"/>
                  </a:schemeClr>
                </a:solidFill>
                <a:effectLst/>
                <a:latin typeface="Arial"/>
                <a:ea typeface="Arial"/>
                <a:cs typeface="Times New Roman"/>
              </a:rPr>
              <a:t>Что такое бюджет для граждан?</a:t>
            </a:r>
            <a:r>
              <a:rPr lang="ru-RU" sz="2000" dirty="0" smtClean="0">
                <a:solidFill>
                  <a:schemeClr val="tx1">
                    <a:lumMod val="95000"/>
                    <a:lumOff val="5000"/>
                  </a:schemeClr>
                </a:solidFill>
                <a:effectLst/>
                <a:latin typeface="Arial"/>
                <a:ea typeface="Arial"/>
                <a:cs typeface="Times New Roman"/>
              </a:rPr>
              <a:t/>
            </a:r>
            <a:br>
              <a:rPr lang="ru-RU" sz="2000" dirty="0" smtClean="0">
                <a:solidFill>
                  <a:schemeClr val="tx1">
                    <a:lumMod val="95000"/>
                    <a:lumOff val="5000"/>
                  </a:schemeClr>
                </a:solidFill>
                <a:effectLst/>
                <a:latin typeface="Arial"/>
                <a:ea typeface="Arial"/>
                <a:cs typeface="Times New Roman"/>
              </a:rPr>
            </a:br>
            <a:r>
              <a:rPr lang="ru-RU" sz="2000" dirty="0">
                <a:latin typeface="Arial"/>
                <a:ea typeface="Arial"/>
                <a:cs typeface="Times New Roman"/>
              </a:rPr>
              <a:t/>
            </a:r>
            <a:br>
              <a:rPr lang="ru-RU" sz="2000" dirty="0">
                <a:latin typeface="Arial"/>
                <a:ea typeface="Arial"/>
                <a:cs typeface="Times New Roman"/>
              </a:rPr>
            </a:br>
            <a:r>
              <a:rPr lang="ru-RU" sz="2000" dirty="0" smtClean="0">
                <a:solidFill>
                  <a:schemeClr val="tx1">
                    <a:lumMod val="95000"/>
                    <a:lumOff val="5000"/>
                  </a:schemeClr>
                </a:solidFill>
                <a:effectLst/>
                <a:latin typeface="Arial"/>
                <a:ea typeface="Arial"/>
                <a:cs typeface="Times New Roman"/>
              </a:rPr>
              <a:t>Бюджет для граждан – документ, содержащий основные положения бюджета в доступной для широкого круга заинтересованных пользователей форме, разрабатываемый в целях ознакомления граждан с основными направлениями бюджетной политики, планируемыми результатами использования бюджетных ассигнований.</a:t>
            </a:r>
            <a:br>
              <a:rPr lang="ru-RU" sz="2000" dirty="0" smtClean="0">
                <a:solidFill>
                  <a:schemeClr val="tx1">
                    <a:lumMod val="95000"/>
                    <a:lumOff val="5000"/>
                  </a:schemeClr>
                </a:solidFill>
                <a:effectLst/>
                <a:latin typeface="Arial"/>
                <a:ea typeface="Arial"/>
                <a:cs typeface="Times New Roman"/>
              </a:rPr>
            </a:br>
            <a:endParaRPr lang="ru-RU" sz="2000" dirty="0">
              <a:solidFill>
                <a:schemeClr val="tx1">
                  <a:lumMod val="95000"/>
                  <a:lumOff val="5000"/>
                </a:schemeClr>
              </a:solidFill>
            </a:endParaRPr>
          </a:p>
        </p:txBody>
      </p:sp>
    </p:spTree>
    <p:extLst>
      <p:ext uri="{BB962C8B-B14F-4D97-AF65-F5344CB8AC3E}">
        <p14:creationId xmlns:p14="http://schemas.microsoft.com/office/powerpoint/2010/main" val="29937089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64904"/>
            <a:ext cx="9144000" cy="4293096"/>
          </a:xfrm>
        </p:spPr>
      </p:pic>
      <p:sp>
        <p:nvSpPr>
          <p:cNvPr id="3" name="Заголовок 2"/>
          <p:cNvSpPr>
            <a:spLocks noGrp="1"/>
          </p:cNvSpPr>
          <p:nvPr>
            <p:ph type="title"/>
          </p:nvPr>
        </p:nvSpPr>
        <p:spPr>
          <a:xfrm>
            <a:off x="467544" y="116632"/>
            <a:ext cx="8219256" cy="2304256"/>
          </a:xfrm>
        </p:spPr>
        <p:txBody>
          <a:bodyPr>
            <a:normAutofit/>
          </a:bodyPr>
          <a:lstStyle/>
          <a:p>
            <a:pPr>
              <a:lnSpc>
                <a:spcPct val="115000"/>
              </a:lnSpc>
              <a:spcAft>
                <a:spcPts val="1000"/>
              </a:spcAft>
            </a:pPr>
            <a:r>
              <a:rPr lang="ru-RU" sz="2800" b="1" dirty="0" smtClean="0">
                <a:solidFill>
                  <a:schemeClr val="tx1"/>
                </a:solidFill>
                <a:latin typeface="Book Antiqua" panose="02040602050305030304" pitchFamily="18" charset="0"/>
                <a:ea typeface="Batang" panose="02030600000101010101" pitchFamily="18" charset="-127"/>
              </a:rPr>
              <a:t>Цель</a:t>
            </a:r>
            <a:r>
              <a:rPr lang="ru-RU" sz="2000" b="1" dirty="0" smtClean="0">
                <a:solidFill>
                  <a:schemeClr val="tx1"/>
                </a:solidFill>
                <a:latin typeface="Book Antiqua" panose="02040602050305030304" pitchFamily="18" charset="0"/>
                <a:ea typeface="Batang" panose="02030600000101010101" pitchFamily="18" charset="-127"/>
              </a:rPr>
              <a:t>: </a:t>
            </a:r>
            <a:r>
              <a:rPr lang="ru-RU" sz="2000" b="1" dirty="0" smtClean="0">
                <a:solidFill>
                  <a:schemeClr val="tx1"/>
                </a:solidFill>
                <a:latin typeface="Book Antiqua" panose="02040602050305030304" pitchFamily="18" charset="0"/>
                <a:ea typeface="Batang" panose="02030600000101010101" pitchFamily="18" charset="-127"/>
                <a:cs typeface="Times New Roman"/>
              </a:rPr>
              <a:t>Реализация </a:t>
            </a:r>
            <a:r>
              <a:rPr lang="ru-RU" sz="2000" b="1" dirty="0">
                <a:solidFill>
                  <a:schemeClr val="tx1"/>
                </a:solidFill>
                <a:latin typeface="Book Antiqua" panose="02040602050305030304" pitchFamily="18" charset="0"/>
                <a:ea typeface="Batang" panose="02030600000101010101" pitchFamily="18" charset="-127"/>
                <a:cs typeface="Times New Roman"/>
              </a:rPr>
              <a:t>принципа прозрачности (открытости) и обеспечения полного </a:t>
            </a:r>
            <a:r>
              <a:rPr lang="ru-RU" sz="2000" b="1" dirty="0" smtClean="0">
                <a:solidFill>
                  <a:schemeClr val="tx1"/>
                </a:solidFill>
                <a:latin typeface="Book Antiqua" panose="02040602050305030304" pitchFamily="18" charset="0"/>
                <a:ea typeface="Batang" panose="02030600000101010101" pitchFamily="18" charset="-127"/>
                <a:cs typeface="Times New Roman"/>
              </a:rPr>
              <a:t> и </a:t>
            </a:r>
            <a:r>
              <a:rPr lang="ru-RU" sz="2000" b="1" dirty="0">
                <a:solidFill>
                  <a:schemeClr val="tx1"/>
                </a:solidFill>
                <a:latin typeface="Book Antiqua" panose="02040602050305030304" pitchFamily="18" charset="0"/>
                <a:ea typeface="Batang" panose="02030600000101010101" pitchFamily="18" charset="-127"/>
                <a:cs typeface="Times New Roman"/>
              </a:rPr>
              <a:t>доступного информирования граждан </a:t>
            </a:r>
            <a:r>
              <a:rPr lang="ru-RU" sz="2000" b="1" dirty="0" smtClean="0">
                <a:solidFill>
                  <a:schemeClr val="tx1"/>
                </a:solidFill>
                <a:latin typeface="Book Antiqua" panose="02040602050305030304" pitchFamily="18" charset="0"/>
                <a:ea typeface="Batang" panose="02030600000101010101" pitchFamily="18" charset="-127"/>
                <a:cs typeface="Times New Roman"/>
              </a:rPr>
              <a:t>об исполнении бюджета Мглинского </a:t>
            </a:r>
            <a:r>
              <a:rPr lang="ru-RU" sz="2000" b="1" dirty="0">
                <a:solidFill>
                  <a:schemeClr val="tx1"/>
                </a:solidFill>
                <a:latin typeface="Book Antiqua" panose="02040602050305030304" pitchFamily="18" charset="0"/>
                <a:ea typeface="Batang" panose="02030600000101010101" pitchFamily="18" charset="-127"/>
                <a:cs typeface="Times New Roman"/>
              </a:rPr>
              <a:t>муниципального </a:t>
            </a:r>
            <a:r>
              <a:rPr lang="ru-RU" sz="2000" b="1" dirty="0" smtClean="0">
                <a:solidFill>
                  <a:schemeClr val="tx1"/>
                </a:solidFill>
                <a:latin typeface="Book Antiqua" panose="02040602050305030304" pitchFamily="18" charset="0"/>
                <a:ea typeface="Batang" panose="02030600000101010101" pitchFamily="18" charset="-127"/>
                <a:cs typeface="Times New Roman"/>
              </a:rPr>
              <a:t>района Брянской области </a:t>
            </a:r>
            <a:r>
              <a:rPr lang="ru-RU" sz="2000" b="1" dirty="0">
                <a:solidFill>
                  <a:schemeClr val="tx1"/>
                </a:solidFill>
                <a:latin typeface="Book Antiqua" panose="02040602050305030304" pitchFamily="18" charset="0"/>
                <a:ea typeface="Batang" panose="02030600000101010101" pitchFamily="18" charset="-127"/>
                <a:cs typeface="Times New Roman"/>
              </a:rPr>
              <a:t>з</a:t>
            </a:r>
            <a:r>
              <a:rPr lang="ru-RU" sz="2000" b="1" dirty="0" smtClean="0">
                <a:solidFill>
                  <a:schemeClr val="tx1"/>
                </a:solidFill>
                <a:latin typeface="Book Antiqua" panose="02040602050305030304" pitchFamily="18" charset="0"/>
                <a:ea typeface="Batang" panose="02030600000101010101" pitchFamily="18" charset="-127"/>
                <a:cs typeface="Times New Roman"/>
              </a:rPr>
              <a:t>а 2022 год</a:t>
            </a:r>
            <a:r>
              <a:rPr lang="ru-RU" sz="2800" b="1" dirty="0" smtClean="0">
                <a:solidFill>
                  <a:schemeClr val="tx1"/>
                </a:solidFill>
                <a:latin typeface="Book Antiqua" panose="02040602050305030304" pitchFamily="18" charset="0"/>
                <a:ea typeface="Batang" panose="02030600000101010101" pitchFamily="18" charset="-127"/>
              </a:rPr>
              <a:t> </a:t>
            </a:r>
            <a:endParaRPr lang="ru-RU" sz="2800" b="1" dirty="0">
              <a:solidFill>
                <a:schemeClr val="tx1"/>
              </a:solidFill>
              <a:latin typeface="Book Antiqua" panose="02040602050305030304" pitchFamily="18" charset="0"/>
              <a:ea typeface="Batang" panose="02030600000101010101" pitchFamily="18" charset="-127"/>
            </a:endParaRPr>
          </a:p>
        </p:txBody>
      </p:sp>
    </p:spTree>
    <p:extLst>
      <p:ext uri="{BB962C8B-B14F-4D97-AF65-F5344CB8AC3E}">
        <p14:creationId xmlns:p14="http://schemas.microsoft.com/office/powerpoint/2010/main" val="33645607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5" y="116631"/>
            <a:ext cx="8856983" cy="662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12831" y="5930179"/>
            <a:ext cx="917624" cy="81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94330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8328"/>
            <a:ext cx="8219256" cy="6519672"/>
          </a:xfrm>
        </p:spPr>
        <p:txBody>
          <a:bodyPr>
            <a:normAutofit/>
          </a:bodyPr>
          <a:lstStyle/>
          <a:p>
            <a:pPr indent="450215" algn="l">
              <a:lnSpc>
                <a:spcPct val="115000"/>
              </a:lnSpc>
              <a:spcAft>
                <a:spcPts val="0"/>
              </a:spcAft>
            </a:pPr>
            <a:r>
              <a:rPr lang="ru-RU" sz="1400" b="1" dirty="0">
                <a:solidFill>
                  <a:schemeClr val="tx1"/>
                </a:solidFill>
                <a:latin typeface="Times New Roman"/>
                <a:ea typeface="Calibri"/>
                <a:cs typeface="Times New Roman"/>
              </a:rPr>
              <a:t>Бюджет</a:t>
            </a:r>
            <a:r>
              <a:rPr lang="ru-RU" sz="1400" dirty="0">
                <a:solidFill>
                  <a:schemeClr val="tx1"/>
                </a:solidFill>
                <a:latin typeface="Times New Roman"/>
                <a:ea typeface="Calibri"/>
                <a:cs typeface="Times New Roman"/>
              </a:rPr>
              <a:t> – (от старонормандского </a:t>
            </a:r>
            <a:r>
              <a:rPr lang="ru-RU" sz="1400" dirty="0" err="1">
                <a:solidFill>
                  <a:schemeClr val="tx1"/>
                </a:solidFill>
                <a:latin typeface="Times New Roman"/>
                <a:ea typeface="Calibri"/>
                <a:cs typeface="Times New Roman"/>
              </a:rPr>
              <a:t>bougette</a:t>
            </a:r>
            <a:r>
              <a:rPr lang="ru-RU" sz="1400" dirty="0">
                <a:solidFill>
                  <a:schemeClr val="tx1"/>
                </a:solidFill>
                <a:latin typeface="Times New Roman"/>
                <a:ea typeface="Calibri"/>
                <a:cs typeface="Times New Roman"/>
              </a:rPr>
              <a:t> – кошель, сумка, кожаный мешок) – форма образования и расходования денежных средств, предназначенных для финансового обеспечения задач и функций государства и местного самоуправления.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Безвозмездные </a:t>
            </a:r>
            <a:r>
              <a:rPr lang="ru-RU" sz="1400" b="1" dirty="0">
                <a:solidFill>
                  <a:schemeClr val="tx1"/>
                </a:solidFill>
                <a:latin typeface="Times New Roman"/>
                <a:ea typeface="Calibri"/>
                <a:cs typeface="Times New Roman"/>
              </a:rPr>
              <a:t>поступления</a:t>
            </a:r>
            <a:r>
              <a:rPr lang="ru-RU" sz="1400" dirty="0">
                <a:solidFill>
                  <a:schemeClr val="tx1"/>
                </a:solidFill>
                <a:latin typeface="Times New Roman"/>
                <a:ea typeface="Calibri"/>
                <a:cs typeface="Times New Roman"/>
              </a:rPr>
              <a:t> – поступления, поступающие в бюджет денежные средства на безвозвратной и безвозмездной основе в виде дотаций, субсидий, субвенций из других бюджетов бюджетной системы Российской Федерации, а также перечисления от физических и юридических лиц, международных организаций и правительств иностранных государств в том числе добровольных пожертвований.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 </a:t>
            </a:r>
            <a:r>
              <a:rPr lang="ru-RU" sz="1400" b="1" dirty="0">
                <a:solidFill>
                  <a:schemeClr val="tx1"/>
                </a:solidFill>
                <a:latin typeface="Times New Roman"/>
                <a:ea typeface="Calibri"/>
                <a:cs typeface="Times New Roman"/>
              </a:rPr>
              <a:t>программный</a:t>
            </a:r>
            <a:r>
              <a:rPr lang="ru-RU" sz="1400" dirty="0">
                <a:solidFill>
                  <a:schemeClr val="tx1"/>
                </a:solidFill>
                <a:latin typeface="Times New Roman"/>
                <a:ea typeface="Calibri"/>
                <a:cs typeface="Times New Roman"/>
              </a:rPr>
              <a:t> – бюджет, сформированный на основе государственных (муниципальных) программ. Программный бюджет обеспечивает прямую взаимосвязь между распределением бюджетных ресурсов и результатами их использования в соответствии с установленными приоритетами государственной политики.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Бюджетная </a:t>
            </a:r>
            <a:r>
              <a:rPr lang="ru-RU" sz="1400" b="1" dirty="0">
                <a:solidFill>
                  <a:schemeClr val="tx1"/>
                </a:solidFill>
                <a:latin typeface="Times New Roman"/>
                <a:ea typeface="Calibri"/>
                <a:cs typeface="Times New Roman"/>
              </a:rPr>
              <a:t>классификация</a:t>
            </a:r>
            <a:r>
              <a:rPr lang="ru-RU" sz="1400" dirty="0">
                <a:solidFill>
                  <a:schemeClr val="tx1"/>
                </a:solidFill>
                <a:latin typeface="Times New Roman"/>
                <a:ea typeface="Calibri"/>
                <a:cs typeface="Times New Roman"/>
              </a:rPr>
              <a:t> – группировка доходов, расходов и источников финансирования дефицитов бюджетов бюджетной системы Российской Федерации, используемой для составления и исполнения бюджетов, составления бюджетной отчетности, обеспечивающей сопоставимость показателей бюджетов бюджетной системы Российской Федерации.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Бюджетная </a:t>
            </a:r>
            <a:r>
              <a:rPr lang="ru-RU" sz="1400" b="1" dirty="0">
                <a:solidFill>
                  <a:schemeClr val="tx1"/>
                </a:solidFill>
                <a:latin typeface="Times New Roman"/>
                <a:ea typeface="Calibri"/>
                <a:cs typeface="Times New Roman"/>
              </a:rPr>
              <a:t>система Российской Федерации</a:t>
            </a:r>
            <a:r>
              <a:rPr lang="ru-RU" sz="1400" dirty="0">
                <a:solidFill>
                  <a:schemeClr val="tx1"/>
                </a:solidFill>
                <a:latin typeface="Times New Roman"/>
                <a:ea typeface="Calibri"/>
                <a:cs typeface="Times New Roman"/>
              </a:rPr>
              <a:t> – совокупность всех бюджетов в Российской Федерации: федерального, региональных, местных, государственных внебюджетных фондов.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Бюджетные </a:t>
            </a:r>
            <a:r>
              <a:rPr lang="ru-RU" sz="1400" b="1" dirty="0">
                <a:solidFill>
                  <a:schemeClr val="tx1"/>
                </a:solidFill>
                <a:latin typeface="Times New Roman"/>
                <a:ea typeface="Calibri"/>
                <a:cs typeface="Times New Roman"/>
              </a:rPr>
              <a:t>ассигнования</a:t>
            </a:r>
            <a:r>
              <a:rPr lang="ru-RU" sz="1400" dirty="0">
                <a:solidFill>
                  <a:schemeClr val="tx1"/>
                </a:solidFill>
                <a:latin typeface="Times New Roman"/>
                <a:ea typeface="Calibri"/>
                <a:cs typeface="Times New Roman"/>
              </a:rPr>
              <a:t> – предельные объемы денежных средств, предусмотренных в соответствующем финансовом году для исполнения бюджетных обязательств.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Бюджетные </a:t>
            </a:r>
            <a:r>
              <a:rPr lang="ru-RU" sz="1400" b="1" dirty="0">
                <a:solidFill>
                  <a:schemeClr val="tx1"/>
                </a:solidFill>
                <a:latin typeface="Times New Roman"/>
                <a:ea typeface="Calibri"/>
                <a:cs typeface="Times New Roman"/>
              </a:rPr>
              <a:t>обязательства</a:t>
            </a:r>
            <a:r>
              <a:rPr lang="ru-RU" sz="1400" dirty="0">
                <a:solidFill>
                  <a:schemeClr val="tx1"/>
                </a:solidFill>
                <a:latin typeface="Times New Roman"/>
                <a:ea typeface="Calibri"/>
                <a:cs typeface="Times New Roman"/>
              </a:rPr>
              <a:t> – расходные обязательства, подлежащие исполнению в соответствующем финансовом году.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endParaRPr lang="ru-RU" sz="1400" dirty="0">
              <a:solidFill>
                <a:schemeClr val="tx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4069" y="816222"/>
            <a:ext cx="166066" cy="166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799" y="154625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278092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035" y="378454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4720693"/>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522920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573325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126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043000"/>
          </a:xfrm>
        </p:spPr>
        <p:txBody>
          <a:bodyPr>
            <a:noAutofit/>
          </a:bodyPr>
          <a:lstStyle/>
          <a:p>
            <a:pPr indent="450215" algn="l">
              <a:lnSpc>
                <a:spcPct val="115000"/>
              </a:lnSpc>
              <a:spcAft>
                <a:spcPts val="0"/>
              </a:spcAft>
            </a:pPr>
            <a:r>
              <a:rPr lang="ru-RU" sz="1400" b="1" dirty="0" smtClean="0">
                <a:solidFill>
                  <a:schemeClr val="tx1"/>
                </a:solidFill>
                <a:latin typeface="Times New Roman"/>
                <a:ea typeface="Calibri"/>
                <a:cs typeface="Times New Roman"/>
              </a:rPr>
              <a:t>Бюджетный </a:t>
            </a:r>
            <a:r>
              <a:rPr lang="ru-RU" sz="1400" b="1" dirty="0">
                <a:solidFill>
                  <a:schemeClr val="tx1"/>
                </a:solidFill>
                <a:latin typeface="Times New Roman"/>
                <a:ea typeface="Calibri"/>
                <a:cs typeface="Times New Roman"/>
              </a:rPr>
              <a:t>кредит</a:t>
            </a:r>
            <a:r>
              <a:rPr lang="ru-RU" sz="1400" dirty="0">
                <a:solidFill>
                  <a:schemeClr val="tx1"/>
                </a:solidFill>
                <a:latin typeface="Times New Roman"/>
                <a:ea typeface="Calibri"/>
                <a:cs typeface="Times New Roman"/>
              </a:rPr>
              <a:t> – денежные средства, предоставляемые бюджетом другому бюджету бюджетной системы Российской Федерации, юридическому лицу (за исключением государственных (муниципальных) учреждений), иностранному государству, иностранному юридическому лицу на возвратной и возмездной основах.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Бюджетный </a:t>
            </a:r>
            <a:r>
              <a:rPr lang="ru-RU" sz="1400" b="1" dirty="0">
                <a:solidFill>
                  <a:schemeClr val="tx1"/>
                </a:solidFill>
                <a:latin typeface="Times New Roman"/>
                <a:ea typeface="Calibri"/>
                <a:cs typeface="Times New Roman"/>
              </a:rPr>
              <a:t>процесс</a:t>
            </a:r>
            <a:r>
              <a:rPr lang="ru-RU" sz="1400" dirty="0">
                <a:solidFill>
                  <a:schemeClr val="tx1"/>
                </a:solidFill>
                <a:latin typeface="Times New Roman"/>
                <a:ea typeface="Calibri"/>
                <a:cs typeface="Times New Roman"/>
              </a:rPr>
              <a:t> – регламентируемая законодательством Российской Федерации деятельность органов государственной власти, органов местного самоуправления и иных участников бюджетного процесса по составлению и рассмотрению проектов бюджетов, утверждению и исполнению бюджетов, контролю за их исполнением, осуществлению бюджетного учета, составлению, внешней проверке, рассмотрению и утверждению бюджетной отчетности.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Ведомственная </a:t>
            </a:r>
            <a:r>
              <a:rPr lang="ru-RU" sz="1400" b="1" dirty="0">
                <a:solidFill>
                  <a:schemeClr val="tx1"/>
                </a:solidFill>
                <a:latin typeface="Times New Roman"/>
                <a:ea typeface="Calibri"/>
                <a:cs typeface="Times New Roman"/>
              </a:rPr>
              <a:t>структура расходов бюджета</a:t>
            </a:r>
            <a:r>
              <a:rPr lang="ru-RU" sz="1400" dirty="0">
                <a:solidFill>
                  <a:schemeClr val="tx1"/>
                </a:solidFill>
                <a:latin typeface="Times New Roman"/>
                <a:ea typeface="Calibri"/>
                <a:cs typeface="Times New Roman"/>
              </a:rPr>
              <a:t> – распределение бюджетных ассигнований, предусмотренных законом (решением) о бюджете на соответствующий финансовый год главным распорядителям бюджетных средств, по кодам бюджетной классификации Российской Федерации.</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Главный </a:t>
            </a:r>
            <a:r>
              <a:rPr lang="ru-RU" sz="1400" b="1" dirty="0">
                <a:solidFill>
                  <a:schemeClr val="tx1"/>
                </a:solidFill>
                <a:latin typeface="Times New Roman"/>
                <a:ea typeface="Calibri"/>
                <a:cs typeface="Times New Roman"/>
              </a:rPr>
              <a:t>распорядитель бюджетных средств (ГРБС)</a:t>
            </a:r>
            <a:r>
              <a:rPr lang="ru-RU" sz="1400" dirty="0">
                <a:solidFill>
                  <a:schemeClr val="tx1"/>
                </a:solidFill>
                <a:latin typeface="Times New Roman"/>
                <a:ea typeface="Calibri"/>
                <a:cs typeface="Times New Roman"/>
              </a:rPr>
              <a:t>– орган государственной власти (местного самоуправления), орган управления государственным внебюджетным фондом, или наиболее значимое учреждение науки, образования, культуры и здравоохранения, напрямую получающий (ее) средства из бюджета и наделенный правом распределять их между подведомственными распорядителями и получателями бюджетных средств.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Государственная </a:t>
            </a:r>
            <a:r>
              <a:rPr lang="ru-RU" sz="1400" b="1" dirty="0">
                <a:solidFill>
                  <a:schemeClr val="tx1"/>
                </a:solidFill>
                <a:latin typeface="Times New Roman"/>
                <a:ea typeface="Calibri"/>
                <a:cs typeface="Times New Roman"/>
              </a:rPr>
              <a:t>(муниципальная) программа</a:t>
            </a:r>
            <a:r>
              <a:rPr lang="ru-RU" sz="1400" dirty="0">
                <a:solidFill>
                  <a:schemeClr val="tx1"/>
                </a:solidFill>
                <a:latin typeface="Times New Roman"/>
                <a:ea typeface="Calibri"/>
                <a:cs typeface="Times New Roman"/>
              </a:rPr>
              <a:t> – система мероприятий и инструментов государственной политики, обеспечивающих в рамках реализации ключевых государственных функций достижение приоритетов и целей государственной политики в сфере социально-экономического развития и безопасности.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Дефицит </a:t>
            </a:r>
            <a:r>
              <a:rPr lang="ru-RU" sz="1400" b="1" dirty="0">
                <a:solidFill>
                  <a:schemeClr val="tx1"/>
                </a:solidFill>
                <a:latin typeface="Times New Roman"/>
                <a:ea typeface="Calibri"/>
                <a:cs typeface="Times New Roman"/>
              </a:rPr>
              <a:t>бюджета</a:t>
            </a:r>
            <a:r>
              <a:rPr lang="ru-RU" sz="1400" dirty="0">
                <a:solidFill>
                  <a:schemeClr val="tx1"/>
                </a:solidFill>
                <a:latin typeface="Times New Roman"/>
                <a:ea typeface="Calibri"/>
                <a:cs typeface="Times New Roman"/>
              </a:rPr>
              <a:t> – превышение расходов бюджета над его доходами.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Дотации</a:t>
            </a:r>
            <a:r>
              <a:rPr lang="ru-RU" sz="1400" dirty="0" smtClean="0">
                <a:solidFill>
                  <a:schemeClr val="tx1"/>
                </a:solidFill>
                <a:latin typeface="Times New Roman"/>
                <a:ea typeface="Calibri"/>
                <a:cs typeface="Times New Roman"/>
              </a:rPr>
              <a:t> </a:t>
            </a:r>
            <a:r>
              <a:rPr lang="ru-RU" sz="1400" dirty="0">
                <a:solidFill>
                  <a:schemeClr val="tx1"/>
                </a:solidFill>
                <a:latin typeface="Times New Roman"/>
                <a:ea typeface="Calibri"/>
                <a:cs typeface="Times New Roman"/>
              </a:rPr>
              <a:t>– межбюджетные трансферты, предоставляемые на безвозмездной и безвозвратной основе без установления направлений и (или) условий их использования.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endParaRPr lang="ru-RU" sz="1400" dirty="0">
              <a:solidFill>
                <a:schemeClr val="tx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3265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34076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564904"/>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6548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50912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517232"/>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695465"/>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58562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2"/>
            <a:ext cx="8507288" cy="6741368"/>
          </a:xfrm>
        </p:spPr>
        <p:txBody>
          <a:bodyPr>
            <a:noAutofit/>
          </a:bodyPr>
          <a:lstStyle/>
          <a:p>
            <a:pPr indent="450215" algn="l">
              <a:lnSpc>
                <a:spcPct val="115000"/>
              </a:lnSpc>
              <a:spcAft>
                <a:spcPts val="0"/>
              </a:spcAft>
            </a:pPr>
            <a:r>
              <a:rPr lang="ru-RU" sz="1350" b="1" dirty="0">
                <a:solidFill>
                  <a:schemeClr val="tx1"/>
                </a:solidFill>
                <a:latin typeface="Times New Roman"/>
                <a:ea typeface="Calibri"/>
                <a:cs typeface="Times New Roman"/>
              </a:rPr>
              <a:t>Доходы бюджета</a:t>
            </a:r>
            <a:r>
              <a:rPr lang="ru-RU" sz="1350" dirty="0">
                <a:solidFill>
                  <a:schemeClr val="tx1"/>
                </a:solidFill>
                <a:latin typeface="Times New Roman"/>
                <a:ea typeface="Calibri"/>
                <a:cs typeface="Times New Roman"/>
              </a:rPr>
              <a:t> – это поступающие в бюджет денежные средства, за исключением средств, являющихся источниками финансирования дефицита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Источники </a:t>
            </a:r>
            <a:r>
              <a:rPr lang="ru-RU" sz="1350" b="1" dirty="0">
                <a:solidFill>
                  <a:schemeClr val="tx1"/>
                </a:solidFill>
                <a:latin typeface="Times New Roman"/>
                <a:ea typeface="Calibri"/>
                <a:cs typeface="Times New Roman"/>
              </a:rPr>
              <a:t>финансирования дефицита бюджета</a:t>
            </a:r>
            <a:r>
              <a:rPr lang="ru-RU" sz="1350" dirty="0">
                <a:solidFill>
                  <a:schemeClr val="tx1"/>
                </a:solidFill>
                <a:latin typeface="Times New Roman"/>
                <a:ea typeface="Calibri"/>
                <a:cs typeface="Times New Roman"/>
              </a:rPr>
              <a:t> – средства, привлекаемые в бюджет для покрытия дефицита (кредиты банков, кредиты от других уровней бюджетов, кредиты финансовых международных организаций, ценные бумаги, иные источники).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Консолидированный </a:t>
            </a:r>
            <a:r>
              <a:rPr lang="ru-RU" sz="1350" b="1" dirty="0">
                <a:solidFill>
                  <a:schemeClr val="tx1"/>
                </a:solidFill>
                <a:latin typeface="Times New Roman"/>
                <a:ea typeface="Calibri"/>
                <a:cs typeface="Times New Roman"/>
              </a:rPr>
              <a:t>бюджет</a:t>
            </a:r>
            <a:r>
              <a:rPr lang="ru-RU" sz="1350" dirty="0">
                <a:solidFill>
                  <a:schemeClr val="tx1"/>
                </a:solidFill>
                <a:latin typeface="Times New Roman"/>
                <a:ea typeface="Calibri"/>
                <a:cs typeface="Times New Roman"/>
              </a:rPr>
              <a:t> – свод бюджетов бюджетной системы Российской Федерации на соответствующей территории (за исключением бюджетов государственных внебюджетных фондов) без учета межбюджетных трансфертов между этими бюджетами.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Межбюджетные </a:t>
            </a:r>
            <a:r>
              <a:rPr lang="ru-RU" sz="1350" b="1" dirty="0">
                <a:solidFill>
                  <a:schemeClr val="tx1"/>
                </a:solidFill>
                <a:latin typeface="Times New Roman"/>
                <a:ea typeface="Calibri"/>
                <a:cs typeface="Times New Roman"/>
              </a:rPr>
              <a:t>трансферты</a:t>
            </a:r>
            <a:r>
              <a:rPr lang="ru-RU" sz="1350" dirty="0">
                <a:solidFill>
                  <a:schemeClr val="tx1"/>
                </a:solidFill>
                <a:latin typeface="Times New Roman"/>
                <a:ea typeface="Calibri"/>
                <a:cs typeface="Times New Roman"/>
              </a:rPr>
              <a:t> – средства, предоставляемые одним бюджетом бюджетной системы Российской Федерации другому бюджету бюджетной системы Российской Федерации.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Налоговые </a:t>
            </a:r>
            <a:r>
              <a:rPr lang="ru-RU" sz="1350" b="1" dirty="0">
                <a:solidFill>
                  <a:schemeClr val="tx1"/>
                </a:solidFill>
                <a:latin typeface="Times New Roman"/>
                <a:ea typeface="Calibri"/>
                <a:cs typeface="Times New Roman"/>
              </a:rPr>
              <a:t>доходы</a:t>
            </a:r>
            <a:r>
              <a:rPr lang="ru-RU" sz="1350" dirty="0">
                <a:solidFill>
                  <a:schemeClr val="tx1"/>
                </a:solidFill>
                <a:latin typeface="Times New Roman"/>
                <a:ea typeface="Calibri"/>
                <a:cs typeface="Times New Roman"/>
              </a:rPr>
              <a:t> – доходы от предусмотренных законодательством Российской Федерации о налогах и сборах федеральных налогов и сборов, в том числе от налогов, предусмотренных специальными налоговыми режимами, региональных и местных налогов, а также пеней и штрафов по ним.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Неналоговые </a:t>
            </a:r>
            <a:r>
              <a:rPr lang="ru-RU" sz="1350" b="1" dirty="0">
                <a:solidFill>
                  <a:schemeClr val="tx1"/>
                </a:solidFill>
                <a:latin typeface="Times New Roman"/>
                <a:ea typeface="Calibri"/>
                <a:cs typeface="Times New Roman"/>
              </a:rPr>
              <a:t>доходы</a:t>
            </a:r>
            <a:r>
              <a:rPr lang="ru-RU" sz="1350" dirty="0">
                <a:solidFill>
                  <a:schemeClr val="tx1"/>
                </a:solidFill>
                <a:latin typeface="Times New Roman"/>
                <a:ea typeface="Calibri"/>
                <a:cs typeface="Times New Roman"/>
              </a:rPr>
              <a:t> – платежи за возмездные операции от прямого предоставления государством разных видов услуг, а также платежи в виде штрафов или иных санкций за нарушение законодательства.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Профицит </a:t>
            </a:r>
            <a:r>
              <a:rPr lang="ru-RU" sz="1350" b="1" dirty="0">
                <a:solidFill>
                  <a:schemeClr val="tx1"/>
                </a:solidFill>
                <a:latin typeface="Times New Roman"/>
                <a:ea typeface="Calibri"/>
                <a:cs typeface="Times New Roman"/>
              </a:rPr>
              <a:t>бюджета</a:t>
            </a:r>
            <a:r>
              <a:rPr lang="ru-RU" sz="1350" dirty="0">
                <a:solidFill>
                  <a:schemeClr val="tx1"/>
                </a:solidFill>
                <a:latin typeface="Times New Roman"/>
                <a:ea typeface="Calibri"/>
                <a:cs typeface="Times New Roman"/>
              </a:rPr>
              <a:t> – превышение доходов бюджета над его расходами.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Публично-правовое </a:t>
            </a:r>
            <a:r>
              <a:rPr lang="ru-RU" sz="1350" b="1" dirty="0">
                <a:solidFill>
                  <a:schemeClr val="tx1"/>
                </a:solidFill>
                <a:latin typeface="Times New Roman"/>
                <a:ea typeface="Calibri"/>
                <a:cs typeface="Times New Roman"/>
              </a:rPr>
              <a:t>образование</a:t>
            </a:r>
            <a:r>
              <a:rPr lang="ru-RU" sz="1350" dirty="0">
                <a:solidFill>
                  <a:schemeClr val="tx1"/>
                </a:solidFill>
                <a:latin typeface="Times New Roman"/>
                <a:ea typeface="Calibri"/>
                <a:cs typeface="Times New Roman"/>
              </a:rPr>
              <a:t> – Российская Федерация в целом, субъекты Российской Федерации (республики, края, области, города федерального подчинения, автономные области, автономные округа), муниципальные образования.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Сводная </a:t>
            </a:r>
            <a:r>
              <a:rPr lang="ru-RU" sz="1350" b="1" dirty="0">
                <a:solidFill>
                  <a:schemeClr val="tx1"/>
                </a:solidFill>
                <a:latin typeface="Times New Roman"/>
                <a:ea typeface="Calibri"/>
                <a:cs typeface="Times New Roman"/>
              </a:rPr>
              <a:t>бюджетная роспись</a:t>
            </a:r>
            <a:r>
              <a:rPr lang="ru-RU" sz="1350" dirty="0">
                <a:solidFill>
                  <a:schemeClr val="tx1"/>
                </a:solidFill>
                <a:latin typeface="Times New Roman"/>
                <a:ea typeface="Calibri"/>
                <a:cs typeface="Times New Roman"/>
              </a:rPr>
              <a:t> – документ, который составляется и ведется финансовым органом в соответствии с Бюджетным кодексом в целях организации исполнения бюджета по расходам бюджета и источникам финансирования дефицита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Субвенции</a:t>
            </a:r>
            <a:r>
              <a:rPr lang="ru-RU" sz="1350" dirty="0" smtClean="0">
                <a:solidFill>
                  <a:schemeClr val="tx1"/>
                </a:solidFill>
                <a:latin typeface="Times New Roman"/>
                <a:ea typeface="Calibri"/>
                <a:cs typeface="Times New Roman"/>
              </a:rPr>
              <a:t> </a:t>
            </a:r>
            <a:r>
              <a:rPr lang="ru-RU" sz="1350" dirty="0">
                <a:solidFill>
                  <a:schemeClr val="tx1"/>
                </a:solidFill>
                <a:latin typeface="Times New Roman"/>
                <a:ea typeface="Calibri"/>
                <a:cs typeface="Times New Roman"/>
              </a:rPr>
              <a:t>– целевой межбюджетный трансферт на обеспечение передаваемых полномочий.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Субсидия</a:t>
            </a:r>
            <a:r>
              <a:rPr lang="ru-RU" sz="1350" dirty="0" smtClean="0">
                <a:solidFill>
                  <a:schemeClr val="tx1"/>
                </a:solidFill>
                <a:latin typeface="Times New Roman"/>
                <a:ea typeface="Calibri"/>
                <a:cs typeface="Times New Roman"/>
              </a:rPr>
              <a:t> </a:t>
            </a:r>
            <a:r>
              <a:rPr lang="ru-RU" sz="1350" dirty="0">
                <a:solidFill>
                  <a:schemeClr val="tx1"/>
                </a:solidFill>
                <a:latin typeface="Times New Roman"/>
                <a:ea typeface="Calibri"/>
                <a:cs typeface="Times New Roman"/>
              </a:rPr>
              <a:t>– межбюджетный трансферт, предоставляемый в целях </a:t>
            </a:r>
            <a:r>
              <a:rPr lang="ru-RU" sz="1350" dirty="0" err="1">
                <a:solidFill>
                  <a:schemeClr val="tx1"/>
                </a:solidFill>
                <a:latin typeface="Times New Roman"/>
                <a:ea typeface="Calibri"/>
                <a:cs typeface="Times New Roman"/>
              </a:rPr>
              <a:t>софинансирования</a:t>
            </a:r>
            <a:r>
              <a:rPr lang="ru-RU" sz="1350" dirty="0">
                <a:solidFill>
                  <a:schemeClr val="tx1"/>
                </a:solidFill>
                <a:latin typeface="Times New Roman"/>
                <a:ea typeface="Calibri"/>
                <a:cs typeface="Times New Roman"/>
              </a:rPr>
              <a:t> расходных обязательств другого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endParaRPr lang="ru-RU" sz="1350" dirty="0">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90872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34888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8092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51313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05064"/>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22108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94116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3"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66124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867191"/>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92326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9853" y="1373376"/>
            <a:ext cx="8280920" cy="1152128"/>
          </a:xfrm>
        </p:spPr>
        <p:txBody>
          <a:bodyPr>
            <a:normAutofit/>
          </a:bodyPr>
          <a:lstStyle/>
          <a:p>
            <a:r>
              <a:rPr lang="ru-RU" sz="2000" dirty="0">
                <a:solidFill>
                  <a:prstClr val="black">
                    <a:lumMod val="50000"/>
                    <a:lumOff val="50000"/>
                  </a:prstClr>
                </a:solidFill>
                <a:latin typeface="Times New Roman" pitchFamily="18" charset="0"/>
                <a:ea typeface="+mn-ea"/>
                <a:cs typeface="Times New Roman" pitchFamily="18" charset="0"/>
              </a:rPr>
              <a:t> </a:t>
            </a:r>
            <a:r>
              <a:rPr lang="ru-RU" sz="1600" dirty="0">
                <a:solidFill>
                  <a:schemeClr val="tx1"/>
                </a:solidFill>
                <a:latin typeface="Times New Roman" pitchFamily="18" charset="0"/>
                <a:ea typeface="+mn-ea"/>
                <a:cs typeface="Times New Roman" pitchFamily="18" charset="0"/>
              </a:rPr>
              <a:t>Это совокупность федерального бюджета, бюджетов субъектов Российской Федерации, местных бюджетов и бюджетов государственных внебюджетных фондов</a:t>
            </a:r>
            <a:endParaRPr lang="ru-RU" sz="1600" dirty="0">
              <a:solidFill>
                <a:schemeClr val="tx1"/>
              </a:solidFill>
            </a:endParaRPr>
          </a:p>
        </p:txBody>
      </p:sp>
      <p:sp>
        <p:nvSpPr>
          <p:cNvPr id="3" name="Текст 2"/>
          <p:cNvSpPr>
            <a:spLocks noGrp="1"/>
          </p:cNvSpPr>
          <p:nvPr>
            <p:ph type="body" idx="1"/>
          </p:nvPr>
        </p:nvSpPr>
        <p:spPr>
          <a:xfrm>
            <a:off x="251520" y="404665"/>
            <a:ext cx="8568952" cy="1008112"/>
          </a:xfrm>
        </p:spPr>
        <p:txBody>
          <a:bodyPr>
            <a:normAutofit/>
          </a:bodyPr>
          <a:lstStyle/>
          <a:p>
            <a:r>
              <a:rPr lang="ru-RU" sz="2800" dirty="0">
                <a:solidFill>
                  <a:schemeClr val="tx1"/>
                </a:solidFill>
                <a:effectLst>
                  <a:outerShdw blurRad="63500" dist="38100" dir="5400000" algn="t" rotWithShape="0">
                    <a:prstClr val="black">
                      <a:alpha val="25000"/>
                    </a:prstClr>
                  </a:outerShdw>
                </a:effectLst>
                <a:latin typeface="Palatino Linotype"/>
                <a:ea typeface="+mj-ea"/>
                <a:cs typeface="+mj-cs"/>
              </a:rPr>
              <a:t>Бюджетная система Российской Федерации </a:t>
            </a:r>
            <a:r>
              <a:rPr lang="ru-RU" sz="1800" dirty="0">
                <a:solidFill>
                  <a:schemeClr val="tx1"/>
                </a:solidFill>
                <a:effectLst>
                  <a:outerShdw blurRad="63500" dist="38100" dir="5400000" algn="t" rotWithShape="0">
                    <a:prstClr val="black">
                      <a:alpha val="25000"/>
                    </a:prstClr>
                  </a:outerShdw>
                </a:effectLst>
                <a:latin typeface="Palatino Linotype"/>
                <a:ea typeface="+mj-ea"/>
                <a:cs typeface="+mj-cs"/>
              </a:rPr>
              <a:t>основанная на экономических отношениях и государственном устройстве РФ</a:t>
            </a:r>
            <a:endParaRPr lang="ru-RU" dirty="0">
              <a:solidFill>
                <a:schemeClr val="tx1"/>
              </a:solidFill>
            </a:endParaRPr>
          </a:p>
        </p:txBody>
      </p:sp>
      <p:sp>
        <p:nvSpPr>
          <p:cNvPr id="4" name="Скругленный прямоугольник 3"/>
          <p:cNvSpPr/>
          <p:nvPr/>
        </p:nvSpPr>
        <p:spPr>
          <a:xfrm>
            <a:off x="2423836" y="2204864"/>
            <a:ext cx="4578434" cy="720080"/>
          </a:xfrm>
          <a:prstGeom prst="roundRect">
            <a:avLst>
              <a:gd name="adj" fmla="val 35037"/>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К бюджетам бюджетной системы РФ относятся</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Скругленный прямоугольник 4"/>
          <p:cNvSpPr/>
          <p:nvPr/>
        </p:nvSpPr>
        <p:spPr>
          <a:xfrm>
            <a:off x="851312" y="3270069"/>
            <a:ext cx="7416824" cy="662987"/>
          </a:xfrm>
          <a:prstGeom prst="roundRect">
            <a:avLst>
              <a:gd name="adj" fmla="val 12074"/>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Федеральный бюджет и бюджеты государственных внебюджетных фондов Российской Федерации</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Скругленный прямоугольник 5"/>
          <p:cNvSpPr/>
          <p:nvPr/>
        </p:nvSpPr>
        <p:spPr>
          <a:xfrm>
            <a:off x="1493658" y="4149080"/>
            <a:ext cx="6192688" cy="711696"/>
          </a:xfrm>
          <a:prstGeom prst="roundRect">
            <a:avLst>
              <a:gd name="adj" fmla="val 36183"/>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Бюджеты субъектов РФ и бюджеты территориальных внебюджетных фондов</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7" name="Скругленный прямоугольник 6"/>
          <p:cNvSpPr/>
          <p:nvPr/>
        </p:nvSpPr>
        <p:spPr>
          <a:xfrm>
            <a:off x="2285746" y="5229747"/>
            <a:ext cx="4572508" cy="504056"/>
          </a:xfrm>
          <a:prstGeom prst="roundRect">
            <a:avLst>
              <a:gd name="adj" fmla="val 16667"/>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Местные бюджеты</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8" name="Скругленный прямоугольник 7"/>
          <p:cNvSpPr/>
          <p:nvPr/>
        </p:nvSpPr>
        <p:spPr>
          <a:xfrm>
            <a:off x="647564" y="6093296"/>
            <a:ext cx="3132348" cy="504056"/>
          </a:xfrm>
          <a:prstGeom prst="roundRect">
            <a:avLst>
              <a:gd name="adj" fmla="val 0"/>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 муниципального района</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9" name="Скругленный прямоугольник 8"/>
          <p:cNvSpPr/>
          <p:nvPr/>
        </p:nvSpPr>
        <p:spPr>
          <a:xfrm>
            <a:off x="5436096" y="6093296"/>
            <a:ext cx="3132348" cy="504056"/>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 поселения</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10" name="Прямая со стрелкой 9"/>
          <p:cNvCxnSpPr/>
          <p:nvPr/>
        </p:nvCxnSpPr>
        <p:spPr>
          <a:xfrm>
            <a:off x="4580313" y="2924944"/>
            <a:ext cx="0" cy="345125"/>
          </a:xfrm>
          <a:prstGeom prst="straightConnector1">
            <a:avLst/>
          </a:prstGeom>
          <a:noFill/>
          <a:ln w="9525" cap="flat" cmpd="sng" algn="ctr">
            <a:solidFill>
              <a:srgbClr val="6076B4">
                <a:shade val="95000"/>
                <a:satMod val="105000"/>
              </a:srgbClr>
            </a:solidFill>
            <a:prstDash val="solid"/>
            <a:tailEnd type="arrow"/>
          </a:ln>
          <a:effectLst/>
        </p:spPr>
      </p:cxnSp>
      <p:cxnSp>
        <p:nvCxnSpPr>
          <p:cNvPr id="11" name="Прямая со стрелкой 10"/>
          <p:cNvCxnSpPr/>
          <p:nvPr/>
        </p:nvCxnSpPr>
        <p:spPr>
          <a:xfrm>
            <a:off x="4499992" y="3717032"/>
            <a:ext cx="0" cy="432048"/>
          </a:xfrm>
          <a:prstGeom prst="straightConnector1">
            <a:avLst/>
          </a:prstGeom>
          <a:noFill/>
          <a:ln w="9525" cap="flat" cmpd="sng" algn="ctr">
            <a:solidFill>
              <a:srgbClr val="6076B4">
                <a:shade val="95000"/>
                <a:satMod val="105000"/>
              </a:srgbClr>
            </a:solidFill>
            <a:prstDash val="solid"/>
            <a:tailEnd type="arrow"/>
          </a:ln>
          <a:effectLst/>
        </p:spPr>
      </p:cxnSp>
      <p:cxnSp>
        <p:nvCxnSpPr>
          <p:cNvPr id="12" name="Прямая со стрелкой 11"/>
          <p:cNvCxnSpPr/>
          <p:nvPr/>
        </p:nvCxnSpPr>
        <p:spPr>
          <a:xfrm>
            <a:off x="4569498" y="4855854"/>
            <a:ext cx="2502" cy="302274"/>
          </a:xfrm>
          <a:prstGeom prst="straightConnector1">
            <a:avLst/>
          </a:prstGeom>
          <a:noFill/>
          <a:ln w="9525" cap="flat" cmpd="sng" algn="ctr">
            <a:solidFill>
              <a:srgbClr val="6076B4">
                <a:shade val="95000"/>
                <a:satMod val="105000"/>
              </a:srgbClr>
            </a:solidFill>
            <a:prstDash val="solid"/>
            <a:tailEnd type="arrow"/>
          </a:ln>
          <a:effectLst/>
        </p:spPr>
      </p:cxnSp>
      <p:cxnSp>
        <p:nvCxnSpPr>
          <p:cNvPr id="13" name="Прямая со стрелкой 12"/>
          <p:cNvCxnSpPr/>
          <p:nvPr/>
        </p:nvCxnSpPr>
        <p:spPr>
          <a:xfrm>
            <a:off x="2423836" y="5750277"/>
            <a:ext cx="2502" cy="302274"/>
          </a:xfrm>
          <a:prstGeom prst="straightConnector1">
            <a:avLst/>
          </a:prstGeom>
          <a:noFill/>
          <a:ln w="9525" cap="flat" cmpd="sng" algn="ctr">
            <a:solidFill>
              <a:srgbClr val="6076B4">
                <a:shade val="95000"/>
                <a:satMod val="105000"/>
              </a:srgbClr>
            </a:solidFill>
            <a:prstDash val="solid"/>
            <a:tailEnd type="arrow"/>
          </a:ln>
          <a:effectLst/>
        </p:spPr>
      </p:cxnSp>
      <p:cxnSp>
        <p:nvCxnSpPr>
          <p:cNvPr id="14" name="Прямая со стрелкой 13"/>
          <p:cNvCxnSpPr/>
          <p:nvPr/>
        </p:nvCxnSpPr>
        <p:spPr>
          <a:xfrm>
            <a:off x="6590726" y="5750277"/>
            <a:ext cx="2502" cy="302274"/>
          </a:xfrm>
          <a:prstGeom prst="straightConnector1">
            <a:avLst/>
          </a:prstGeom>
          <a:noFill/>
          <a:ln w="9525" cap="flat" cmpd="sng" algn="ctr">
            <a:solidFill>
              <a:srgbClr val="6076B4">
                <a:shade val="95000"/>
                <a:satMod val="105000"/>
              </a:srgbClr>
            </a:solidFill>
            <a:prstDash val="solid"/>
            <a:tailEnd type="arrow"/>
          </a:ln>
          <a:effectLst/>
        </p:spPr>
      </p:cxnSp>
    </p:spTree>
    <p:extLst>
      <p:ext uri="{BB962C8B-B14F-4D97-AF65-F5344CB8AC3E}">
        <p14:creationId xmlns:p14="http://schemas.microsoft.com/office/powerpoint/2010/main" val="31712017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188640"/>
            <a:ext cx="8928992" cy="6552728"/>
          </a:xfrm>
        </p:spPr>
      </p:pic>
      <p:sp>
        <p:nvSpPr>
          <p:cNvPr id="3" name="Заголовок 2"/>
          <p:cNvSpPr>
            <a:spLocks noGrp="1"/>
          </p:cNvSpPr>
          <p:nvPr>
            <p:ph type="title"/>
          </p:nvPr>
        </p:nvSpPr>
        <p:spPr/>
        <p:txBody>
          <a:bodyPr/>
          <a:lstStyle/>
          <a:p>
            <a:endParaRPr lang="ru-RU"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6436" y="6216812"/>
            <a:ext cx="216024" cy="1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18204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512" y="188640"/>
            <a:ext cx="8784975" cy="6480720"/>
          </a:xfrm>
        </p:spPr>
      </p:pic>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4340582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260648"/>
            <a:ext cx="8496944" cy="936104"/>
          </a:xfrm>
        </p:spPr>
        <p:txBody>
          <a:bodyPr>
            <a:normAutofit fontScale="90000"/>
          </a:bodyPr>
          <a:lstStyle/>
          <a:p>
            <a:pPr lvl="0">
              <a:spcBef>
                <a:spcPts val="0"/>
              </a:spcBef>
            </a:pP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Основные </a:t>
            </a:r>
            <a:r>
              <a:rPr lang="ru-RU" sz="1600" b="1" dirty="0">
                <a:solidFill>
                  <a:srgbClr val="000000"/>
                </a:solidFill>
                <a:latin typeface="Times New Roman"/>
                <a:ea typeface="Times New Roman"/>
                <a:cs typeface="Times New Roman"/>
              </a:rPr>
              <a:t>цели, условия и особенности исполнения бюджета Мглинского муниципального района </a:t>
            </a:r>
            <a:r>
              <a:rPr lang="ru-RU" sz="1600" b="1" dirty="0" smtClean="0">
                <a:solidFill>
                  <a:srgbClr val="000000"/>
                </a:solidFill>
                <a:latin typeface="Times New Roman"/>
                <a:ea typeface="Times New Roman"/>
                <a:cs typeface="Times New Roman"/>
              </a:rPr>
              <a:t>Брянской </a:t>
            </a:r>
            <a:r>
              <a:rPr lang="ru-RU" sz="1600" b="1" dirty="0">
                <a:solidFill>
                  <a:srgbClr val="000000"/>
                </a:solidFill>
                <a:latin typeface="Times New Roman"/>
                <a:ea typeface="Times New Roman"/>
                <a:cs typeface="Times New Roman"/>
              </a:rPr>
              <a:t>области за </a:t>
            </a:r>
            <a:r>
              <a:rPr lang="ru-RU" sz="1600" b="1" dirty="0" smtClean="0">
                <a:solidFill>
                  <a:srgbClr val="000000"/>
                </a:solidFill>
                <a:latin typeface="Times New Roman"/>
                <a:ea typeface="Times New Roman"/>
                <a:cs typeface="Times New Roman"/>
              </a:rPr>
              <a:t>2022 </a:t>
            </a:r>
            <a:r>
              <a:rPr lang="ru-RU" sz="1600" b="1" dirty="0">
                <a:solidFill>
                  <a:srgbClr val="000000"/>
                </a:solidFill>
                <a:latin typeface="Times New Roman"/>
                <a:ea typeface="Times New Roman"/>
                <a:cs typeface="Times New Roman"/>
              </a:rPr>
              <a:t>год.</a:t>
            </a:r>
            <a:br>
              <a:rPr lang="ru-RU" sz="1600" b="1" dirty="0">
                <a:solidFill>
                  <a:srgbClr val="000000"/>
                </a:solidFill>
                <a:latin typeface="Times New Roman"/>
                <a:ea typeface="Times New Roman"/>
                <a:cs typeface="Times New Roman"/>
              </a:rPr>
            </a:br>
            <a:endParaRPr lang="ru-RU" sz="1600" b="1" i="1"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251520" y="1412776"/>
            <a:ext cx="8640960" cy="5112568"/>
          </a:xfrm>
        </p:spPr>
        <p:txBody>
          <a:bodyPr>
            <a:normAutofit fontScale="92500" lnSpcReduction="10000"/>
          </a:bodyPr>
          <a:lstStyle/>
          <a:p>
            <a:pPr marL="457200" lvl="0" indent="-457200" algn="l">
              <a:buClrTx/>
              <a:buSzTx/>
              <a:buFont typeface="Arial" pitchFamily="34" charset="0"/>
              <a:buChar char="•"/>
            </a:pPr>
            <a:r>
              <a:rPr lang="ru-RU" sz="2200" b="1" i="1" dirty="0">
                <a:solidFill>
                  <a:srgbClr val="002060"/>
                </a:solidFill>
                <a:latin typeface="Calibri"/>
              </a:rPr>
              <a:t>Соблюдение принципа безусловного исполнения действующих расходных обязательств;</a:t>
            </a:r>
            <a:endParaRPr lang="ru-RU" sz="2200" dirty="0">
              <a:solidFill>
                <a:srgbClr val="002060"/>
              </a:solidFill>
              <a:latin typeface="Calibri"/>
            </a:endParaRPr>
          </a:p>
          <a:p>
            <a:pPr marL="457200" lvl="0" indent="-457200" algn="l">
              <a:buClrTx/>
              <a:buSzTx/>
              <a:buFont typeface="Arial" pitchFamily="34" charset="0"/>
              <a:buChar char="•"/>
            </a:pPr>
            <a:r>
              <a:rPr lang="ru-RU" sz="2200" b="1" i="1" dirty="0">
                <a:solidFill>
                  <a:srgbClr val="002060"/>
                </a:solidFill>
                <a:latin typeface="Calibri"/>
              </a:rPr>
              <a:t>Исполнение бюджета района в «программном» формате, что обеспечивает увязку бюджетных ассигнований и конкретных мероприятий, направленных на достижение приоритетных целей социально-экономического развития района;</a:t>
            </a:r>
          </a:p>
          <a:p>
            <a:pPr marL="457200" lvl="0" indent="-457200" algn="l">
              <a:buClrTx/>
              <a:buSzTx/>
              <a:buFont typeface="Arial" pitchFamily="34" charset="0"/>
              <a:buChar char="•"/>
            </a:pPr>
            <a:r>
              <a:rPr lang="ru-RU" sz="2200" b="1" i="1" dirty="0">
                <a:solidFill>
                  <a:srgbClr val="002060"/>
                </a:solidFill>
                <a:latin typeface="Calibri"/>
              </a:rPr>
              <a:t>Оптимизация и повышение эффективности использования бюджетных средств, при соблюдении и повышении уровня эффективности оказания муниципальных услуг, в том числе за счет оптимизации численности работников муниципальных учреждений и муниципальных служащих органов местного самоуправления;</a:t>
            </a:r>
          </a:p>
          <a:p>
            <a:pPr marL="457200" lvl="0" indent="-457200" algn="l">
              <a:buClrTx/>
              <a:buSzTx/>
              <a:buFont typeface="Arial" pitchFamily="34" charset="0"/>
              <a:buChar char="•"/>
            </a:pPr>
            <a:r>
              <a:rPr lang="ru-RU" sz="2200" b="1" i="1" dirty="0">
                <a:solidFill>
                  <a:srgbClr val="002060"/>
                </a:solidFill>
                <a:latin typeface="Calibri"/>
              </a:rPr>
              <a:t>Увеличение заработной платы работников бюджетной сферы с учетом достижения целевых значений «дорожных карт» по Указам Президента Российской Федерации от 2012 года;</a:t>
            </a:r>
          </a:p>
          <a:p>
            <a:pPr marL="457200" lvl="0" indent="-457200" algn="l">
              <a:buClrTx/>
              <a:buSzTx/>
              <a:buFont typeface="Arial" pitchFamily="34" charset="0"/>
              <a:buChar char="•"/>
            </a:pPr>
            <a:r>
              <a:rPr lang="ru-RU" sz="2200" b="1" i="1" dirty="0">
                <a:solidFill>
                  <a:srgbClr val="002060"/>
                </a:solidFill>
                <a:latin typeface="Calibri"/>
              </a:rPr>
              <a:t>Обеспечение сбалансированности бюджета района;</a:t>
            </a:r>
          </a:p>
          <a:p>
            <a:pPr marL="457200" lvl="0" indent="-457200" algn="l">
              <a:buClrTx/>
              <a:buSzTx/>
              <a:buFont typeface="Arial" pitchFamily="34" charset="0"/>
              <a:buChar char="•"/>
            </a:pPr>
            <a:r>
              <a:rPr lang="ru-RU" sz="2200" b="1" i="1" dirty="0">
                <a:solidFill>
                  <a:srgbClr val="002060"/>
                </a:solidFill>
                <a:latin typeface="Calibri"/>
              </a:rPr>
              <a:t>Обеспечение открытости бюджетного процесса с применением различных </a:t>
            </a:r>
            <a:r>
              <a:rPr lang="ru-RU" sz="2200" b="1" i="1" dirty="0" smtClean="0">
                <a:solidFill>
                  <a:srgbClr val="002060"/>
                </a:solidFill>
                <a:latin typeface="Calibri"/>
              </a:rPr>
              <a:t>форм</a:t>
            </a:r>
            <a:endParaRPr lang="ru-RU" sz="1400" dirty="0">
              <a:solidFill>
                <a:schemeClr val="tx1"/>
              </a:solidFill>
            </a:endParaRPr>
          </a:p>
        </p:txBody>
      </p:sp>
    </p:spTree>
    <p:extLst>
      <p:ext uri="{BB962C8B-B14F-4D97-AF65-F5344CB8AC3E}">
        <p14:creationId xmlns:p14="http://schemas.microsoft.com/office/powerpoint/2010/main" val="2274814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Прямоугольник 21"/>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4099" name="Рисунок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Рисунок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1413" y="22219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одзаголовок 2"/>
          <p:cNvSpPr>
            <a:spLocks noGrp="1"/>
          </p:cNvSpPr>
          <p:nvPr>
            <p:ph type="subTitle" idx="1"/>
          </p:nvPr>
        </p:nvSpPr>
        <p:spPr>
          <a:xfrm>
            <a:off x="1059785" y="-2440"/>
            <a:ext cx="7787955" cy="835455"/>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Исполнение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основных параметров </a:t>
            </a:r>
            <a:r>
              <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бюджета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Мглинского муниципального района за 2022 год</a:t>
            </a:r>
            <a:endParaRPr lang="ru-RU"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Подзаголовок 2"/>
          <p:cNvSpPr txBox="1">
            <a:spLocks/>
          </p:cNvSpPr>
          <p:nvPr/>
        </p:nvSpPr>
        <p:spPr>
          <a:xfrm>
            <a:off x="520173" y="1749245"/>
            <a:ext cx="6400800" cy="835455"/>
          </a:xfrm>
          <a:prstGeom prst="rect">
            <a:avLst/>
          </a:prstGeom>
        </p:spPr>
        <p:txBody>
          <a:bodyPr vert="horz" lIns="91440" tIns="45720" rIns="91440" bIns="45720" rtlCol="0">
            <a:normAutofit/>
          </a:bodyPr>
          <a:lstStyle>
            <a:lvl1pPr marL="0" indent="0" algn="l" defTabSz="914400" rtl="0" eaLnBrk="1" latinLnBrk="0" hangingPunct="1">
              <a:spcBef>
                <a:spcPct val="20000"/>
              </a:spcBef>
              <a:buFont typeface="Arial" pitchFamily="34" charset="0"/>
              <a:buNone/>
              <a:defRPr sz="2800" kern="1200">
                <a:solidFill>
                  <a:srgbClr val="FFC000"/>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defRPr/>
            </a:pPr>
            <a:endParaRPr lang="ru-RU" dirty="0"/>
          </a:p>
        </p:txBody>
      </p:sp>
      <p:pic>
        <p:nvPicPr>
          <p:cNvPr id="9" name="Picture 2" descr="F:\money_from_Tramplin\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216805">
            <a:off x="7236250" y="4946111"/>
            <a:ext cx="1849757" cy="18646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Диаграмма 1"/>
          <p:cNvGraphicFramePr/>
          <p:nvPr>
            <p:extLst>
              <p:ext uri="{D42A27DB-BD31-4B8C-83A1-F6EECF244321}">
                <p14:modId xmlns:p14="http://schemas.microsoft.com/office/powerpoint/2010/main" val="3526154050"/>
              </p:ext>
            </p:extLst>
          </p:nvPr>
        </p:nvGraphicFramePr>
        <p:xfrm>
          <a:off x="296260" y="1138425"/>
          <a:ext cx="8398775" cy="274869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Таблица 3"/>
          <p:cNvGraphicFramePr>
            <a:graphicFrameLocks noGrp="1"/>
          </p:cNvGraphicFramePr>
          <p:nvPr>
            <p:extLst>
              <p:ext uri="{D42A27DB-BD31-4B8C-83A1-F6EECF244321}">
                <p14:modId xmlns:p14="http://schemas.microsoft.com/office/powerpoint/2010/main" val="1361964949"/>
              </p:ext>
            </p:extLst>
          </p:nvPr>
        </p:nvGraphicFramePr>
        <p:xfrm>
          <a:off x="372612" y="4039820"/>
          <a:ext cx="8398775" cy="2651760"/>
        </p:xfrm>
        <a:graphic>
          <a:graphicData uri="http://schemas.openxmlformats.org/drawingml/2006/table">
            <a:tbl>
              <a:tblPr firstRow="1" bandRow="1">
                <a:tableStyleId>{5C22544A-7EE6-4342-B048-85BDC9FD1C3A}</a:tableStyleId>
              </a:tblPr>
              <a:tblGrid>
                <a:gridCol w="1679755"/>
                <a:gridCol w="1679755"/>
                <a:gridCol w="1679755"/>
                <a:gridCol w="1680403"/>
                <a:gridCol w="1679107"/>
              </a:tblGrid>
              <a:tr h="523545">
                <a:tc>
                  <a:txBody>
                    <a:bodyPr/>
                    <a:lstStyle/>
                    <a:p>
                      <a:endParaRPr lang="ru-RU" dirty="0"/>
                    </a:p>
                  </a:txBody>
                  <a:tcPr/>
                </a:tc>
                <a:tc>
                  <a:txBody>
                    <a:bodyPr/>
                    <a:lstStyle/>
                    <a:p>
                      <a:pPr algn="ctr"/>
                      <a:r>
                        <a:rPr lang="ru-RU" dirty="0" smtClean="0"/>
                        <a:t>2022 год план (тыс.руб.)</a:t>
                      </a:r>
                      <a:endParaRPr lang="ru-RU" dirty="0"/>
                    </a:p>
                  </a:txBody>
                  <a:tcPr/>
                </a:tc>
                <a:tc>
                  <a:txBody>
                    <a:bodyPr/>
                    <a:lstStyle/>
                    <a:p>
                      <a:pPr algn="ctr"/>
                      <a:r>
                        <a:rPr lang="ru-RU" dirty="0" smtClean="0"/>
                        <a:t>2022 год исполнено (тыс.руб.)</a:t>
                      </a:r>
                      <a:endParaRPr lang="ru-RU" dirty="0"/>
                    </a:p>
                  </a:txBody>
                  <a:tcPr/>
                </a:tc>
                <a:tc>
                  <a:txBody>
                    <a:bodyPr/>
                    <a:lstStyle/>
                    <a:p>
                      <a:pPr algn="ctr"/>
                      <a:r>
                        <a:rPr lang="ru-RU" dirty="0" smtClean="0"/>
                        <a:t>Отклонение  (+,-)</a:t>
                      </a:r>
                    </a:p>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(тыс.руб.)</a:t>
                      </a:r>
                      <a:endParaRPr lang="ru-RU" dirty="0"/>
                    </a:p>
                  </a:txBody>
                  <a:tcPr/>
                </a:tc>
                <a:tc>
                  <a:txBody>
                    <a:bodyPr/>
                    <a:lstStyle/>
                    <a:p>
                      <a:pPr algn="ctr"/>
                      <a:r>
                        <a:rPr lang="ru-RU" dirty="0" smtClean="0"/>
                        <a:t>% </a:t>
                      </a:r>
                    </a:p>
                    <a:p>
                      <a:pPr algn="ctr"/>
                      <a:r>
                        <a:rPr lang="ru-RU" dirty="0" smtClean="0"/>
                        <a:t>Исполнения</a:t>
                      </a:r>
                      <a:endParaRPr lang="ru-RU" dirty="0"/>
                    </a:p>
                  </a:txBody>
                  <a:tcPr/>
                </a:tc>
              </a:tr>
              <a:tr h="356120">
                <a:tc>
                  <a:txBody>
                    <a:bodyPr/>
                    <a:lstStyle/>
                    <a:p>
                      <a:r>
                        <a:rPr lang="ru-RU" dirty="0" smtClean="0"/>
                        <a:t>Доходы</a:t>
                      </a:r>
                      <a:endParaRPr lang="ru-RU" dirty="0"/>
                    </a:p>
                  </a:txBody>
                  <a:tcPr/>
                </a:tc>
                <a:tc>
                  <a:txBody>
                    <a:bodyPr/>
                    <a:lstStyle/>
                    <a:p>
                      <a:pPr algn="r"/>
                      <a:r>
                        <a:rPr lang="ru-RU" dirty="0" smtClean="0"/>
                        <a:t>459 675,3</a:t>
                      </a:r>
                      <a:endParaRPr lang="ru-RU" dirty="0"/>
                    </a:p>
                  </a:txBody>
                  <a:tcPr/>
                </a:tc>
                <a:tc>
                  <a:txBody>
                    <a:bodyPr/>
                    <a:lstStyle/>
                    <a:p>
                      <a:pPr algn="r"/>
                      <a:r>
                        <a:rPr lang="ru-RU" dirty="0" smtClean="0"/>
                        <a:t>463 077,3</a:t>
                      </a:r>
                      <a:endParaRPr lang="ru-RU" dirty="0"/>
                    </a:p>
                  </a:txBody>
                  <a:tcPr/>
                </a:tc>
                <a:tc>
                  <a:txBody>
                    <a:bodyPr/>
                    <a:lstStyle/>
                    <a:p>
                      <a:pPr algn="r"/>
                      <a:r>
                        <a:rPr lang="ru-RU" dirty="0" smtClean="0"/>
                        <a:t>3 402,0</a:t>
                      </a:r>
                      <a:endParaRPr lang="ru-RU" dirty="0"/>
                    </a:p>
                  </a:txBody>
                  <a:tcPr/>
                </a:tc>
                <a:tc>
                  <a:txBody>
                    <a:bodyPr/>
                    <a:lstStyle/>
                    <a:p>
                      <a:pPr algn="r"/>
                      <a:r>
                        <a:rPr lang="ru-RU" dirty="0" smtClean="0"/>
                        <a:t>100,7</a:t>
                      </a:r>
                      <a:endParaRPr lang="ru-RU" dirty="0"/>
                    </a:p>
                  </a:txBody>
                  <a:tcPr/>
                </a:tc>
              </a:tr>
              <a:tr h="295770">
                <a:tc>
                  <a:txBody>
                    <a:bodyPr/>
                    <a:lstStyle/>
                    <a:p>
                      <a:r>
                        <a:rPr lang="ru-RU" dirty="0" smtClean="0"/>
                        <a:t>Расходы</a:t>
                      </a:r>
                      <a:endParaRPr lang="ru-RU" dirty="0"/>
                    </a:p>
                  </a:txBody>
                  <a:tcPr/>
                </a:tc>
                <a:tc>
                  <a:txBody>
                    <a:bodyPr/>
                    <a:lstStyle/>
                    <a:p>
                      <a:pPr algn="r"/>
                      <a:r>
                        <a:rPr lang="ru-RU" dirty="0" smtClean="0"/>
                        <a:t>476 760,4</a:t>
                      </a:r>
                      <a:endParaRPr lang="ru-RU" dirty="0"/>
                    </a:p>
                  </a:txBody>
                  <a:tcPr/>
                </a:tc>
                <a:tc>
                  <a:txBody>
                    <a:bodyPr/>
                    <a:lstStyle/>
                    <a:p>
                      <a:pPr algn="r"/>
                      <a:r>
                        <a:rPr lang="ru-RU" dirty="0" smtClean="0"/>
                        <a:t>461 559,7</a:t>
                      </a:r>
                      <a:endParaRPr lang="ru-RU" dirty="0"/>
                    </a:p>
                  </a:txBody>
                  <a:tcPr/>
                </a:tc>
                <a:tc>
                  <a:txBody>
                    <a:bodyPr/>
                    <a:lstStyle/>
                    <a:p>
                      <a:pPr algn="r"/>
                      <a:r>
                        <a:rPr lang="ru-RU" dirty="0" smtClean="0"/>
                        <a:t>15 200,7</a:t>
                      </a:r>
                      <a:endParaRPr lang="ru-RU" dirty="0"/>
                    </a:p>
                  </a:txBody>
                  <a:tcPr/>
                </a:tc>
                <a:tc>
                  <a:txBody>
                    <a:bodyPr/>
                    <a:lstStyle/>
                    <a:p>
                      <a:pPr algn="r"/>
                      <a:r>
                        <a:rPr lang="ru-RU" dirty="0" smtClean="0"/>
                        <a:t>96,8</a:t>
                      </a:r>
                      <a:endParaRPr lang="ru-RU" dirty="0"/>
                    </a:p>
                  </a:txBody>
                  <a:tcPr/>
                </a:tc>
              </a:tr>
              <a:tr h="623580">
                <a:tc>
                  <a:txBody>
                    <a:bodyPr/>
                    <a:lstStyle/>
                    <a:p>
                      <a:r>
                        <a:rPr lang="ru-RU" dirty="0" smtClean="0"/>
                        <a:t>Профицит (+)</a:t>
                      </a:r>
                      <a:endParaRPr lang="ru-RU" dirty="0"/>
                    </a:p>
                  </a:txBody>
                  <a:tcPr/>
                </a:tc>
                <a:tc>
                  <a:txBody>
                    <a:bodyPr/>
                    <a:lstStyle/>
                    <a:p>
                      <a:pPr algn="r"/>
                      <a:endParaRPr lang="ru-RU" dirty="0"/>
                    </a:p>
                  </a:txBody>
                  <a:tcPr/>
                </a:tc>
                <a:tc>
                  <a:txBody>
                    <a:bodyPr/>
                    <a:lstStyle/>
                    <a:p>
                      <a:pPr algn="r"/>
                      <a:r>
                        <a:rPr lang="ru-RU" dirty="0" smtClean="0"/>
                        <a:t>1 517,5</a:t>
                      </a:r>
                    </a:p>
                    <a:p>
                      <a:pPr algn="r"/>
                      <a:endParaRPr lang="ru-RU" dirty="0"/>
                    </a:p>
                  </a:txBody>
                  <a:tcPr/>
                </a:tc>
                <a:tc>
                  <a:txBody>
                    <a:bodyPr/>
                    <a:lstStyle/>
                    <a:p>
                      <a:pPr algn="r"/>
                      <a:endParaRPr lang="ru-RU" dirty="0"/>
                    </a:p>
                  </a:txBody>
                  <a:tcPr/>
                </a:tc>
                <a:tc>
                  <a:txBody>
                    <a:bodyPr/>
                    <a:lstStyle/>
                    <a:p>
                      <a:pPr algn="r"/>
                      <a:endParaRPr lang="ru-RU" dirty="0"/>
                    </a:p>
                  </a:txBody>
                  <a:tcPr/>
                </a:tc>
              </a:tr>
              <a:tr h="305410">
                <a:tc>
                  <a:txBody>
                    <a:bodyPr/>
                    <a:lstStyle/>
                    <a:p>
                      <a:r>
                        <a:rPr lang="ru-RU" dirty="0" smtClean="0"/>
                        <a:t>Дефицит (-)</a:t>
                      </a:r>
                      <a:endParaRPr lang="ru-RU" dirty="0"/>
                    </a:p>
                  </a:txBody>
                  <a:tcPr/>
                </a:tc>
                <a:tc>
                  <a:txBody>
                    <a:bodyPr/>
                    <a:lstStyle/>
                    <a:p>
                      <a:pPr algn="r"/>
                      <a:r>
                        <a:rPr lang="ru-RU" dirty="0" smtClean="0"/>
                        <a:t>17 085,1</a:t>
                      </a:r>
                      <a:endParaRPr lang="ru-RU" dirty="0"/>
                    </a:p>
                  </a:txBody>
                  <a:tcPr/>
                </a:tc>
                <a:tc>
                  <a:txBody>
                    <a:bodyPr/>
                    <a:lstStyle/>
                    <a:p>
                      <a:pPr algn="r"/>
                      <a:endParaRPr lang="ru-RU" dirty="0"/>
                    </a:p>
                  </a:txBody>
                  <a:tcPr/>
                </a:tc>
                <a:tc>
                  <a:txBody>
                    <a:bodyPr/>
                    <a:lstStyle/>
                    <a:p>
                      <a:pPr algn="r"/>
                      <a:endParaRPr lang="ru-RU" dirty="0"/>
                    </a:p>
                  </a:txBody>
                  <a:tcPr/>
                </a:tc>
                <a:tc>
                  <a:txBody>
                    <a:bodyPr/>
                    <a:lstStyle/>
                    <a:p>
                      <a:pPr algn="r"/>
                      <a:endParaRPr lang="ru-RU" dirty="0"/>
                    </a:p>
                  </a:txBody>
                  <a:tcPr/>
                </a:tc>
              </a:tr>
            </a:tbl>
          </a:graphicData>
        </a:graphic>
      </p:graphicFrame>
    </p:spTree>
    <p:extLst>
      <p:ext uri="{BB962C8B-B14F-4D97-AF65-F5344CB8AC3E}">
        <p14:creationId xmlns:p14="http://schemas.microsoft.com/office/powerpoint/2010/main" val="7994646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196752"/>
            <a:ext cx="7772400" cy="864096"/>
          </a:xfrm>
        </p:spPr>
        <p:txBody>
          <a:bodyPr>
            <a:normAutofit fontScale="90000"/>
          </a:bodyPr>
          <a:lstStyle/>
          <a:p>
            <a:pPr lvl="0">
              <a:spcBef>
                <a:spcPct val="20000"/>
              </a:spcBef>
            </a:pPr>
            <a:r>
              <a:rPr lang="ru-RU" sz="1600" b="1" dirty="0">
                <a:solidFill>
                  <a:schemeClr val="tx1">
                    <a:lumMod val="95000"/>
                    <a:lumOff val="5000"/>
                  </a:schemeClr>
                </a:solidFill>
                <a:latin typeface="Century Gothic"/>
                <a:ea typeface="+mn-ea"/>
                <a:cs typeface="+mn-cs"/>
              </a:rPr>
              <a:t>Доходы бюджета – поступающие в бюджет денежные средства (исключение – средства от продажи акций и кредитные ресурсы)</a:t>
            </a:r>
            <a:br>
              <a:rPr lang="ru-RU" sz="1600" b="1" dirty="0">
                <a:solidFill>
                  <a:schemeClr val="tx1">
                    <a:lumMod val="95000"/>
                    <a:lumOff val="5000"/>
                  </a:schemeClr>
                </a:solidFill>
                <a:latin typeface="Century Gothic"/>
                <a:ea typeface="+mn-ea"/>
                <a:cs typeface="+mn-cs"/>
              </a:rPr>
            </a:br>
            <a:endParaRPr lang="ru-RU" b="1" dirty="0">
              <a:solidFill>
                <a:schemeClr val="tx1">
                  <a:lumMod val="95000"/>
                  <a:lumOff val="5000"/>
                </a:schemeClr>
              </a:solidFill>
            </a:endParaRPr>
          </a:p>
        </p:txBody>
      </p:sp>
      <p:sp>
        <p:nvSpPr>
          <p:cNvPr id="3" name="Текст 2"/>
          <p:cNvSpPr>
            <a:spLocks noGrp="1"/>
          </p:cNvSpPr>
          <p:nvPr>
            <p:ph type="body" idx="1"/>
          </p:nvPr>
        </p:nvSpPr>
        <p:spPr>
          <a:xfrm>
            <a:off x="683568" y="332655"/>
            <a:ext cx="7632848" cy="936105"/>
          </a:xfrm>
        </p:spPr>
        <p:txBody>
          <a:bodyPr/>
          <a:lstStyle/>
          <a:p>
            <a:r>
              <a:rPr lang="ru-RU" sz="2800" b="1" i="1" dirty="0">
                <a:solidFill>
                  <a:schemeClr val="tx1">
                    <a:lumMod val="95000"/>
                    <a:lumOff val="5000"/>
                  </a:schemeClr>
                </a:solidFill>
                <a:effectLst>
                  <a:outerShdw blurRad="63500" dist="38100" dir="5400000" algn="t" rotWithShape="0">
                    <a:prstClr val="black">
                      <a:alpha val="25000"/>
                    </a:prstClr>
                  </a:outerShdw>
                </a:effectLst>
                <a:latin typeface="Palatino Linotype"/>
                <a:ea typeface="+mj-ea"/>
                <a:cs typeface="+mj-cs"/>
              </a:rPr>
              <a:t>Доходы бюджета</a:t>
            </a:r>
            <a:endParaRPr lang="ru-RU" b="1" i="1" dirty="0">
              <a:solidFill>
                <a:schemeClr val="tx1">
                  <a:lumMod val="95000"/>
                  <a:lumOff val="5000"/>
                </a:schemeClr>
              </a:solidFill>
            </a:endParaRPr>
          </a:p>
        </p:txBody>
      </p:sp>
      <p:sp>
        <p:nvSpPr>
          <p:cNvPr id="4" name="Лента лицом вверх 3"/>
          <p:cNvSpPr/>
          <p:nvPr/>
        </p:nvSpPr>
        <p:spPr>
          <a:xfrm>
            <a:off x="395536" y="1772816"/>
            <a:ext cx="2592288" cy="1026114"/>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Лента лицом вверх 4"/>
          <p:cNvSpPr/>
          <p:nvPr/>
        </p:nvSpPr>
        <p:spPr>
          <a:xfrm>
            <a:off x="2987824" y="1772816"/>
            <a:ext cx="2880320" cy="1026113"/>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Неналоговые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Лента лицом вверх 5"/>
          <p:cNvSpPr/>
          <p:nvPr/>
        </p:nvSpPr>
        <p:spPr>
          <a:xfrm>
            <a:off x="5893964" y="1772816"/>
            <a:ext cx="2880320" cy="1026113"/>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Безвозмездные поступления</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7" name="Скругленный прямоугольник 6"/>
          <p:cNvSpPr/>
          <p:nvPr/>
        </p:nvSpPr>
        <p:spPr>
          <a:xfrm>
            <a:off x="611560" y="3429000"/>
            <a:ext cx="1948288" cy="2592287"/>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уплаты федеральных, региональных и местных налогов и сборов, предусмотренных Российской Федерации</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8" name="Скругленный прямоугольник 7"/>
          <p:cNvSpPr/>
          <p:nvPr/>
        </p:nvSpPr>
        <p:spPr>
          <a:xfrm>
            <a:off x="3347864" y="3356992"/>
            <a:ext cx="2448272" cy="2592287"/>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уплаты иных платежей и сборов, установленных </a:t>
            </a:r>
            <a:r>
              <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rPr>
              <a:t>законодательством Российской Федерации</a:t>
            </a:r>
          </a:p>
        </p:txBody>
      </p:sp>
      <p:sp>
        <p:nvSpPr>
          <p:cNvPr id="9" name="Скругленный прямоугольник 8"/>
          <p:cNvSpPr/>
          <p:nvPr/>
        </p:nvSpPr>
        <p:spPr>
          <a:xfrm>
            <a:off x="6228184" y="3140968"/>
            <a:ext cx="2448272" cy="3600400"/>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других бюджетов бюджетной системы Российской Федерации (межбюджетные трансферты в виде дотаций, субсидий и субвенций). Поступления от организаций и граждан (кроме налоговых и неналоговых доходов)</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Tree>
    <p:extLst>
      <p:ext uri="{BB962C8B-B14F-4D97-AF65-F5344CB8AC3E}">
        <p14:creationId xmlns:p14="http://schemas.microsoft.com/office/powerpoint/2010/main" val="25056541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36655"/>
            <a:ext cx="8229600" cy="1002440"/>
          </a:xfrm>
        </p:spPr>
        <p:txBody>
          <a:bodyPr>
            <a:normAutofit fontScale="90000"/>
          </a:bodyPr>
          <a:lstStyle/>
          <a:p>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Виды доходов </a:t>
            </a:r>
            <a:r>
              <a:rPr lang="ru-RU" sz="2000" b="1" dirty="0" smtClean="0">
                <a:solidFill>
                  <a:schemeClr val="tx1">
                    <a:lumMod val="95000"/>
                    <a:lumOff val="5000"/>
                  </a:schemeClr>
                </a:solidFill>
                <a:effectLst>
                  <a:outerShdw blurRad="63500" dist="38100" dir="5400000" algn="t" rotWithShape="0">
                    <a:prstClr val="black">
                      <a:alpha val="25000"/>
                    </a:prstClr>
                  </a:outerShdw>
                </a:effectLst>
                <a:latin typeface="Palatino Linotype"/>
              </a:rPr>
              <a:t>бюджета Мглинского  </a:t>
            </a:r>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муниципального </a:t>
            </a:r>
            <a:r>
              <a:rPr lang="ru-RU" sz="2000" b="1" dirty="0" smtClean="0">
                <a:solidFill>
                  <a:schemeClr val="tx1">
                    <a:lumMod val="95000"/>
                    <a:lumOff val="5000"/>
                  </a:schemeClr>
                </a:solidFill>
                <a:effectLst>
                  <a:outerShdw blurRad="63500" dist="38100" dir="5400000" algn="t" rotWithShape="0">
                    <a:prstClr val="black">
                      <a:alpha val="25000"/>
                    </a:prstClr>
                  </a:outerShdw>
                </a:effectLst>
                <a:latin typeface="Palatino Linotype"/>
              </a:rPr>
              <a:t>района  Брянской области</a:t>
            </a:r>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
            </a:r>
            <a:b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br>
            <a:endParaRPr lang="ru-RU" dirty="0">
              <a:solidFill>
                <a:schemeClr val="tx1">
                  <a:lumMod val="95000"/>
                  <a:lumOff val="5000"/>
                </a:schemeClr>
              </a:solidFill>
            </a:endParaRPr>
          </a:p>
        </p:txBody>
      </p:sp>
      <p:grpSp>
        <p:nvGrpSpPr>
          <p:cNvPr id="47" name="Группа 46"/>
          <p:cNvGrpSpPr/>
          <p:nvPr/>
        </p:nvGrpSpPr>
        <p:grpSpPr>
          <a:xfrm>
            <a:off x="145124" y="1052736"/>
            <a:ext cx="8853753" cy="5786785"/>
            <a:chOff x="290247" y="548680"/>
            <a:chExt cx="8853753" cy="5487181"/>
          </a:xfrm>
        </p:grpSpPr>
        <p:sp>
          <p:nvSpPr>
            <p:cNvPr id="48" name="Лента лицом вверх 47"/>
            <p:cNvSpPr/>
            <p:nvPr/>
          </p:nvSpPr>
          <p:spPr>
            <a:xfrm>
              <a:off x="290247" y="548680"/>
              <a:ext cx="2880320" cy="792088"/>
            </a:xfrm>
            <a:prstGeom prst="ribbon2">
              <a:avLst/>
            </a:prstGeom>
            <a:solidFill>
              <a:srgbClr val="0070C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49" name="Лента лицом вверх 48"/>
            <p:cNvSpPr/>
            <p:nvPr/>
          </p:nvSpPr>
          <p:spPr>
            <a:xfrm>
              <a:off x="3203848" y="548680"/>
              <a:ext cx="2880320" cy="792088"/>
            </a:xfrm>
            <a:prstGeom prst="ribbon2">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Неналоговые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0" name="Лента лицом вверх 49"/>
            <p:cNvSpPr/>
            <p:nvPr/>
          </p:nvSpPr>
          <p:spPr>
            <a:xfrm>
              <a:off x="6263680" y="548680"/>
              <a:ext cx="2880320" cy="792088"/>
            </a:xfrm>
            <a:prstGeom prst="ribbon2">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Безвозмездные поступления</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1" name="Скругленный прямоугольник 50"/>
            <p:cNvSpPr/>
            <p:nvPr/>
          </p:nvSpPr>
          <p:spPr>
            <a:xfrm>
              <a:off x="899593" y="1484784"/>
              <a:ext cx="2016224" cy="43204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Налог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 доходы физических лиц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2" name="Скругленный прямоугольник 51"/>
            <p:cNvSpPr/>
            <p:nvPr/>
          </p:nvSpPr>
          <p:spPr>
            <a:xfrm>
              <a:off x="872953" y="1991544"/>
              <a:ext cx="2016224" cy="42934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Акцизы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 нефтепродукты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3" name="Скругленный прямоугольник 52"/>
            <p:cNvSpPr/>
            <p:nvPr/>
          </p:nvSpPr>
          <p:spPr>
            <a:xfrm>
              <a:off x="872140" y="3140968"/>
              <a:ext cx="2017038" cy="57606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Единый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сельскохозяйственный налог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4" name="Скругленный прямоугольник 53"/>
            <p:cNvSpPr/>
            <p:nvPr/>
          </p:nvSpPr>
          <p:spPr>
            <a:xfrm>
              <a:off x="872139" y="2479576"/>
              <a:ext cx="2012458" cy="57606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Единый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налог на вменный доход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5" name="Скругленный прямоугольник 54"/>
            <p:cNvSpPr/>
            <p:nvPr/>
          </p:nvSpPr>
          <p:spPr>
            <a:xfrm>
              <a:off x="863793" y="3789040"/>
              <a:ext cx="2016224" cy="79208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Налог</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 взимаемый в связи с применением патентной системы налогообложения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6" name="Скругленный прямоугольник 55"/>
            <p:cNvSpPr/>
            <p:nvPr/>
          </p:nvSpPr>
          <p:spPr>
            <a:xfrm>
              <a:off x="3707904" y="1484784"/>
              <a:ext cx="1872208" cy="115212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использования имущества, находящегося в муниципальной собственности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7" name="Скругленный прямоугольник 56"/>
            <p:cNvSpPr/>
            <p:nvPr/>
          </p:nvSpPr>
          <p:spPr>
            <a:xfrm>
              <a:off x="895774" y="5151251"/>
              <a:ext cx="2012458" cy="459432"/>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налоговые доходы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8" name="Скругленный прямоугольник 57"/>
            <p:cNvSpPr/>
            <p:nvPr/>
          </p:nvSpPr>
          <p:spPr>
            <a:xfrm>
              <a:off x="3707904" y="4581128"/>
              <a:ext cx="1872208" cy="417997"/>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оказания платных услуг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9" name="Скругленный прямоугольник 58"/>
            <p:cNvSpPr/>
            <p:nvPr/>
          </p:nvSpPr>
          <p:spPr>
            <a:xfrm>
              <a:off x="894010" y="4658839"/>
              <a:ext cx="2003298" cy="43204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Государственная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пошлина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0" name="Скругленный прямоугольник 59"/>
            <p:cNvSpPr/>
            <p:nvPr/>
          </p:nvSpPr>
          <p:spPr>
            <a:xfrm>
              <a:off x="3707904" y="2708920"/>
              <a:ext cx="1872208" cy="929673"/>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продажи имущества, находящегося в муниципальной собственности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1" name="Скругленный прямоугольник 60"/>
            <p:cNvSpPr/>
            <p:nvPr/>
          </p:nvSpPr>
          <p:spPr>
            <a:xfrm>
              <a:off x="3707904" y="3717032"/>
              <a:ext cx="1872208" cy="80089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Платежи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за пользование природными ресурсами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2" name="Скругленный прямоугольник 61"/>
            <p:cNvSpPr/>
            <p:nvPr/>
          </p:nvSpPr>
          <p:spPr>
            <a:xfrm>
              <a:off x="3707904" y="5085184"/>
              <a:ext cx="1872208" cy="42517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Штрафы, санкции, возмещение ущерба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3" name="Скругленный прямоугольник 62"/>
            <p:cNvSpPr/>
            <p:nvPr/>
          </p:nvSpPr>
          <p:spPr>
            <a:xfrm>
              <a:off x="3707904" y="5610683"/>
              <a:ext cx="1872208" cy="425178"/>
            </a:xfrm>
            <a:prstGeom prst="roundRect">
              <a:avLst/>
            </a:prstGeom>
            <a:solidFill>
              <a:srgbClr val="00B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неналоговые доходы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4" name="Скругленный прямоугольник 63"/>
            <p:cNvSpPr/>
            <p:nvPr/>
          </p:nvSpPr>
          <p:spPr>
            <a:xfrm>
              <a:off x="6732240" y="2101803"/>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Субсидии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5" name="Скругленный прямоугольник 64"/>
            <p:cNvSpPr/>
            <p:nvPr/>
          </p:nvSpPr>
          <p:spPr>
            <a:xfrm>
              <a:off x="6713647" y="2846641"/>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Субвенции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6" name="Скругленный прямоугольник 65"/>
            <p:cNvSpPr/>
            <p:nvPr/>
          </p:nvSpPr>
          <p:spPr>
            <a:xfrm>
              <a:off x="6713647" y="3717032"/>
              <a:ext cx="1872208" cy="737502"/>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Иные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межбюджетные трансферты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67" name="Прямая соединительная линия 66"/>
            <p:cNvCxnSpPr/>
            <p:nvPr/>
          </p:nvCxnSpPr>
          <p:spPr>
            <a:xfrm>
              <a:off x="539552" y="1340768"/>
              <a:ext cx="0" cy="4040199"/>
            </a:xfrm>
            <a:prstGeom prst="line">
              <a:avLst/>
            </a:prstGeom>
            <a:noFill/>
            <a:ln w="9525" cap="flat" cmpd="sng" algn="ctr">
              <a:solidFill>
                <a:srgbClr val="6076B4">
                  <a:shade val="95000"/>
                  <a:satMod val="105000"/>
                </a:srgbClr>
              </a:solidFill>
              <a:prstDash val="solid"/>
            </a:ln>
            <a:effectLst/>
          </p:spPr>
        </p:cxnSp>
        <p:cxnSp>
          <p:nvCxnSpPr>
            <p:cNvPr id="68" name="Прямая со стрелкой 67"/>
            <p:cNvCxnSpPr>
              <a:endCxn id="51" idx="1"/>
            </p:cNvCxnSpPr>
            <p:nvPr/>
          </p:nvCxnSpPr>
          <p:spPr>
            <a:xfrm>
              <a:off x="539552" y="1700808"/>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69" name="Прямая со стрелкой 68"/>
            <p:cNvCxnSpPr/>
            <p:nvPr/>
          </p:nvCxnSpPr>
          <p:spPr>
            <a:xfrm>
              <a:off x="539552" y="220621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0" name="Прямая со стрелкой 69"/>
            <p:cNvCxnSpPr/>
            <p:nvPr/>
          </p:nvCxnSpPr>
          <p:spPr>
            <a:xfrm>
              <a:off x="512912" y="2767608"/>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1" name="Прямая со стрелкой 70"/>
            <p:cNvCxnSpPr/>
            <p:nvPr/>
          </p:nvCxnSpPr>
          <p:spPr>
            <a:xfrm>
              <a:off x="539551" y="3429000"/>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2" name="Прямая со стрелкой 71"/>
            <p:cNvCxnSpPr/>
            <p:nvPr/>
          </p:nvCxnSpPr>
          <p:spPr>
            <a:xfrm>
              <a:off x="539551" y="4185084"/>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3" name="Прямая со стрелкой 72"/>
            <p:cNvCxnSpPr/>
            <p:nvPr/>
          </p:nvCxnSpPr>
          <p:spPr>
            <a:xfrm>
              <a:off x="539552" y="487486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4" name="Прямая со стрелкой 73"/>
            <p:cNvCxnSpPr/>
            <p:nvPr/>
          </p:nvCxnSpPr>
          <p:spPr>
            <a:xfrm>
              <a:off x="539551" y="5377397"/>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5" name="Прямая соединительная линия 74"/>
            <p:cNvCxnSpPr/>
            <p:nvPr/>
          </p:nvCxnSpPr>
          <p:spPr>
            <a:xfrm>
              <a:off x="3347864" y="1333922"/>
              <a:ext cx="0" cy="4489350"/>
            </a:xfrm>
            <a:prstGeom prst="line">
              <a:avLst/>
            </a:prstGeom>
            <a:noFill/>
            <a:ln w="9525" cap="flat" cmpd="sng" algn="ctr">
              <a:solidFill>
                <a:srgbClr val="6076B4">
                  <a:shade val="95000"/>
                  <a:satMod val="105000"/>
                </a:srgbClr>
              </a:solidFill>
              <a:prstDash val="solid"/>
            </a:ln>
            <a:effectLst/>
          </p:spPr>
        </p:cxnSp>
        <p:cxnSp>
          <p:nvCxnSpPr>
            <p:cNvPr id="76" name="Прямая со стрелкой 75"/>
            <p:cNvCxnSpPr/>
            <p:nvPr/>
          </p:nvCxnSpPr>
          <p:spPr>
            <a:xfrm>
              <a:off x="3347864" y="2068809"/>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7" name="Прямая со стрелкой 76"/>
            <p:cNvCxnSpPr/>
            <p:nvPr/>
          </p:nvCxnSpPr>
          <p:spPr>
            <a:xfrm>
              <a:off x="3347864" y="317375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8" name="Прямая со стрелкой 77"/>
            <p:cNvCxnSpPr/>
            <p:nvPr/>
          </p:nvCxnSpPr>
          <p:spPr>
            <a:xfrm>
              <a:off x="3347863" y="411272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9" name="Прямая со стрелкой 78"/>
            <p:cNvCxnSpPr/>
            <p:nvPr/>
          </p:nvCxnSpPr>
          <p:spPr>
            <a:xfrm>
              <a:off x="3347864" y="479012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0" name="Прямая со стрелкой 79"/>
            <p:cNvCxnSpPr/>
            <p:nvPr/>
          </p:nvCxnSpPr>
          <p:spPr>
            <a:xfrm>
              <a:off x="3333692" y="529777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1" name="Прямая со стрелкой 80"/>
            <p:cNvCxnSpPr/>
            <p:nvPr/>
          </p:nvCxnSpPr>
          <p:spPr>
            <a:xfrm>
              <a:off x="3347864" y="5823272"/>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2" name="Прямая соединительная линия 81"/>
            <p:cNvCxnSpPr/>
            <p:nvPr/>
          </p:nvCxnSpPr>
          <p:spPr>
            <a:xfrm flipH="1">
              <a:off x="6372199" y="1333922"/>
              <a:ext cx="1" cy="2751861"/>
            </a:xfrm>
            <a:prstGeom prst="line">
              <a:avLst/>
            </a:prstGeom>
            <a:noFill/>
            <a:ln w="9525" cap="flat" cmpd="sng" algn="ctr">
              <a:solidFill>
                <a:srgbClr val="6076B4">
                  <a:shade val="95000"/>
                  <a:satMod val="105000"/>
                </a:srgbClr>
              </a:solidFill>
              <a:prstDash val="solid"/>
            </a:ln>
            <a:effectLst/>
          </p:spPr>
        </p:cxnSp>
        <p:cxnSp>
          <p:nvCxnSpPr>
            <p:cNvPr id="83" name="Прямая со стрелкой 82"/>
            <p:cNvCxnSpPr/>
            <p:nvPr/>
          </p:nvCxnSpPr>
          <p:spPr>
            <a:xfrm>
              <a:off x="6372199" y="170783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4" name="Прямая со стрелкой 83"/>
            <p:cNvCxnSpPr/>
            <p:nvPr/>
          </p:nvCxnSpPr>
          <p:spPr>
            <a:xfrm>
              <a:off x="6372200" y="2310802"/>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5" name="Прямая со стрелкой 84"/>
            <p:cNvCxnSpPr/>
            <p:nvPr/>
          </p:nvCxnSpPr>
          <p:spPr>
            <a:xfrm>
              <a:off x="6372199" y="3055639"/>
              <a:ext cx="360042" cy="1"/>
            </a:xfrm>
            <a:prstGeom prst="straightConnector1">
              <a:avLst/>
            </a:prstGeom>
            <a:noFill/>
            <a:ln w="9525" cap="flat" cmpd="sng" algn="ctr">
              <a:solidFill>
                <a:srgbClr val="6076B4">
                  <a:shade val="95000"/>
                  <a:satMod val="105000"/>
                </a:srgbClr>
              </a:solidFill>
              <a:prstDash val="solid"/>
              <a:tailEnd type="arrow"/>
            </a:ln>
            <a:effectLst/>
          </p:spPr>
        </p:cxnSp>
        <p:sp>
          <p:nvSpPr>
            <p:cNvPr id="86" name="Скругленный прямоугольник 85"/>
            <p:cNvSpPr/>
            <p:nvPr/>
          </p:nvSpPr>
          <p:spPr>
            <a:xfrm>
              <a:off x="6754079" y="1491809"/>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Дотации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87" name="Прямая со стрелкой 86"/>
            <p:cNvCxnSpPr/>
            <p:nvPr/>
          </p:nvCxnSpPr>
          <p:spPr>
            <a:xfrm>
              <a:off x="6372200" y="4085782"/>
              <a:ext cx="360042" cy="1"/>
            </a:xfrm>
            <a:prstGeom prst="straightConnector1">
              <a:avLst/>
            </a:prstGeom>
            <a:noFill/>
            <a:ln w="9525" cap="flat" cmpd="sng" algn="ctr">
              <a:solidFill>
                <a:srgbClr val="6076B4">
                  <a:shade val="95000"/>
                  <a:satMod val="105000"/>
                </a:srgbClr>
              </a:solidFill>
              <a:prstDash val="solid"/>
              <a:tailEnd type="arrow"/>
            </a:ln>
            <a:effectLst/>
          </p:spPr>
        </p:cxnSp>
      </p:grpSp>
      <p:sp>
        <p:nvSpPr>
          <p:cNvPr id="89" name="Скругленный прямоугольник 88"/>
          <p:cNvSpPr/>
          <p:nvPr/>
        </p:nvSpPr>
        <p:spPr>
          <a:xfrm>
            <a:off x="6541708" y="5633023"/>
            <a:ext cx="1872208" cy="737502"/>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межбюджетные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трансферты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96" name="Прямая соединительная линия 95"/>
          <p:cNvCxnSpPr/>
          <p:nvPr/>
        </p:nvCxnSpPr>
        <p:spPr>
          <a:xfrm>
            <a:off x="6227077" y="4782966"/>
            <a:ext cx="0" cy="1123645"/>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Прямая со стрелкой 97"/>
          <p:cNvCxnSpPr/>
          <p:nvPr/>
        </p:nvCxnSpPr>
        <p:spPr>
          <a:xfrm>
            <a:off x="6227077" y="5906611"/>
            <a:ext cx="314631"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31476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229600" cy="1656184"/>
          </a:xfrm>
        </p:spPr>
        <p:txBody>
          <a:bodyPr>
            <a:noAutofit/>
          </a:bodyPr>
          <a:lstStyle/>
          <a:p>
            <a:r>
              <a:rPr lang="ru-RU" sz="1600" b="1" dirty="0" err="1">
                <a:solidFill>
                  <a:srgbClr val="333333"/>
                </a:solidFill>
                <a:latin typeface="Arial"/>
              </a:rPr>
              <a:t>Нало́г</a:t>
            </a:r>
            <a:r>
              <a:rPr lang="ru-RU" sz="1600" dirty="0">
                <a:solidFill>
                  <a:srgbClr val="333333"/>
                </a:solidFill>
                <a:latin typeface="Arial"/>
              </a:rPr>
              <a:t> — обязательный платёж, взимаемый с организаций и физических лиц в форме отчуждения принадлежащих им на праве собственности средств, в целях финансового обеспечения деятельности государства и муниципальных образований.</a:t>
            </a:r>
            <a:endParaRPr lang="ru-RU" sz="1600" dirty="0">
              <a:solidFill>
                <a:schemeClr val="tx1">
                  <a:lumMod val="95000"/>
                  <a:lumOff val="5000"/>
                </a:schemeClr>
              </a:solidFill>
            </a:endParaRPr>
          </a:p>
        </p:txBody>
      </p:sp>
      <p:sp>
        <p:nvSpPr>
          <p:cNvPr id="3" name="Скругленный прямоугольник 2"/>
          <p:cNvSpPr/>
          <p:nvPr/>
        </p:nvSpPr>
        <p:spPr>
          <a:xfrm>
            <a:off x="179512" y="1844824"/>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ФЕДЕРАЛЬНЫЕ </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4" name="Скругленный прямоугольник 3"/>
          <p:cNvSpPr/>
          <p:nvPr/>
        </p:nvSpPr>
        <p:spPr>
          <a:xfrm>
            <a:off x="3462386" y="1844824"/>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РЕГИОНАЛЬНЫЕ</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Скругленный прямоугольник 4"/>
          <p:cNvSpPr/>
          <p:nvPr/>
        </p:nvSpPr>
        <p:spPr>
          <a:xfrm>
            <a:off x="6444208" y="1787910"/>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МЕСТНЫЕ</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Скругленный прямоугольник 5"/>
          <p:cNvSpPr/>
          <p:nvPr/>
        </p:nvSpPr>
        <p:spPr>
          <a:xfrm>
            <a:off x="1063477" y="2492896"/>
            <a:ext cx="6958058" cy="432048"/>
          </a:xfrm>
          <a:prstGeom prst="roundRect">
            <a:avLst/>
          </a:prstGeom>
          <a:solidFill>
            <a:srgbClr val="92D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smtClean="0">
                <a:ln>
                  <a:noFill/>
                </a:ln>
                <a:solidFill>
                  <a:sysClr val="windowText" lastClr="000000"/>
                </a:solidFill>
                <a:effectLst/>
                <a:uLnTx/>
                <a:uFillTx/>
                <a:latin typeface="Palatino Linotype"/>
                <a:ea typeface="+mn-ea"/>
                <a:cs typeface="+mn-cs"/>
              </a:rPr>
              <a:t>Установлены Налоговым кодексом  РФ</a:t>
            </a:r>
            <a:endParaRPr kumimoji="0" lang="ru-RU" sz="2000" b="0" i="0" u="none" strike="noStrike" kern="1200" cap="none" spc="0" normalizeH="0" baseline="0" noProof="0" dirty="0">
              <a:ln>
                <a:noFill/>
              </a:ln>
              <a:solidFill>
                <a:sysClr val="windowText" lastClr="000000"/>
              </a:solidFill>
              <a:effectLst/>
              <a:uLnTx/>
              <a:uFillTx/>
              <a:latin typeface="Palatino Linotype"/>
              <a:ea typeface="+mn-ea"/>
              <a:cs typeface="+mn-cs"/>
            </a:endParaRPr>
          </a:p>
        </p:txBody>
      </p:sp>
      <p:sp>
        <p:nvSpPr>
          <p:cNvPr id="7" name="Скругленный прямоугольник 6"/>
          <p:cNvSpPr/>
          <p:nvPr/>
        </p:nvSpPr>
        <p:spPr>
          <a:xfrm>
            <a:off x="323528" y="3403900"/>
            <a:ext cx="2376264" cy="3133796"/>
          </a:xfrm>
          <a:prstGeom prst="roundRect">
            <a:avLst/>
          </a:prstGeom>
          <a:solidFill>
            <a:srgbClr val="92D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и обязательны к уплате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всей территории РФ,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например: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доходы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физических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лиц;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прибыль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организаций</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государственная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пошлина</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акцизы</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водный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налог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
        <p:nvSpPr>
          <p:cNvPr id="8" name="Подзаголовок 10"/>
          <p:cNvSpPr>
            <a:spLocks noGrp="1"/>
          </p:cNvSpPr>
          <p:nvPr/>
        </p:nvSpPr>
        <p:spPr>
          <a:xfrm>
            <a:off x="2915816" y="3368285"/>
            <a:ext cx="2476872" cy="3193452"/>
          </a:xfrm>
          <a:prstGeom prst="roundRect">
            <a:avLst/>
          </a:prstGeom>
          <a:solidFill>
            <a:srgbClr val="92D050"/>
          </a:solidFill>
          <a:ln w="28575" cap="flat" cmpd="sng" algn="ctr">
            <a:solidFill>
              <a:srgbClr val="002060"/>
            </a:solidFill>
            <a:prstDash val="solid"/>
          </a:ln>
          <a:effectLst/>
        </p:spPr>
        <p:txBody>
          <a:bodyPr vert="horz" lIns="91440" tIns="45720" rIns="91440" bIns="45720" rtlCol="0" anchor="ctr">
            <a:normAutofit/>
          </a:bodyPr>
          <a:lstStyle>
            <a:lvl1pPr marL="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и </a:t>
            </a: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законами субъектов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Российской Федерации и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обязательны к уплате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территориях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соответствующих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субъектов РФ,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например: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имущество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организаций</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транспортный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налог;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патенты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
        <p:nvSpPr>
          <p:cNvPr id="9" name="Подзаголовок 10"/>
          <p:cNvSpPr txBox="1">
            <a:spLocks/>
          </p:cNvSpPr>
          <p:nvPr/>
        </p:nvSpPr>
        <p:spPr>
          <a:xfrm>
            <a:off x="5704307" y="3344245"/>
            <a:ext cx="2857407" cy="3193451"/>
          </a:xfrm>
          <a:prstGeom prst="roundRect">
            <a:avLst/>
          </a:prstGeom>
          <a:solidFill>
            <a:srgbClr val="92D050"/>
          </a:solidFill>
          <a:ln w="28575" cap="flat" cmpd="sng" algn="ctr">
            <a:solidFill>
              <a:srgbClr val="00206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smtClean="0">
                <a:ln>
                  <a:noFill/>
                </a:ln>
                <a:solidFill>
                  <a:sysClr val="windowText" lastClr="000000"/>
                </a:solidFill>
                <a:effectLst/>
                <a:uLnTx/>
                <a:uFillTx/>
                <a:latin typeface="Palatino Linotype"/>
                <a:ea typeface="+mn-ea"/>
                <a:cs typeface="+mn-cs"/>
              </a:rPr>
              <a:t>и </a:t>
            </a: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нормативными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правовыми актами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представительных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органов муниципальных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образований 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обязательны к уплате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на территориях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соответствующих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муниципальных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образований,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например: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земельный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налог; </a:t>
            </a:r>
            <a:endPar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налог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на имущество </a:t>
            </a:r>
            <a:endPar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физических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лиц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8433975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117384014"/>
              </p:ext>
            </p:extLst>
          </p:nvPr>
        </p:nvGraphicFramePr>
        <p:xfrm>
          <a:off x="251520" y="1484784"/>
          <a:ext cx="4320480" cy="3816424"/>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a:xfrm>
            <a:off x="539552" y="332656"/>
            <a:ext cx="8229600" cy="1434488"/>
          </a:xfrm>
        </p:spPr>
        <p:txBody>
          <a:bodyPr>
            <a:normAutofit/>
          </a:bodyPr>
          <a:lstStyle/>
          <a:p>
            <a:r>
              <a:rPr lang="ru-RU" sz="2000" b="1" dirty="0" smtClean="0">
                <a:solidFill>
                  <a:srgbClr val="2F5897"/>
                </a:solidFill>
                <a:effectLst>
                  <a:outerShdw blurRad="63500" dist="38100" dir="5400000" algn="t" rotWithShape="0">
                    <a:prstClr val="black">
                      <a:alpha val="25000"/>
                    </a:prstClr>
                  </a:outerShdw>
                </a:effectLst>
                <a:latin typeface="Palatino Linotype"/>
              </a:rPr>
              <a:t>Динамика основных параметров </a:t>
            </a:r>
            <a:r>
              <a:rPr lang="ru-RU" sz="2000" b="1" dirty="0">
                <a:solidFill>
                  <a:srgbClr val="2F5897"/>
                </a:solidFill>
                <a:effectLst>
                  <a:outerShdw blurRad="63500" dist="38100" dir="5400000" algn="t" rotWithShape="0">
                    <a:prstClr val="black">
                      <a:alpha val="25000"/>
                    </a:prstClr>
                  </a:outerShdw>
                </a:effectLst>
                <a:latin typeface="Palatino Linotype"/>
              </a:rPr>
              <a:t>бюджета </a:t>
            </a:r>
            <a:r>
              <a:rPr lang="ru-RU" sz="2000" b="1" dirty="0" smtClean="0">
                <a:solidFill>
                  <a:srgbClr val="2F5897"/>
                </a:solidFill>
                <a:effectLst>
                  <a:outerShdw blurRad="63500" dist="38100" dir="5400000" algn="t" rotWithShape="0">
                    <a:prstClr val="black">
                      <a:alpha val="25000"/>
                    </a:prstClr>
                  </a:outerShdw>
                </a:effectLst>
                <a:latin typeface="Palatino Linotype"/>
              </a:rPr>
              <a:t>Мглинского муниципального района Брянской области  </a:t>
            </a:r>
            <a:r>
              <a:rPr lang="ru-RU" sz="2000" b="1" dirty="0" smtClean="0">
                <a:solidFill>
                  <a:srgbClr val="2F5897"/>
                </a:solidFill>
                <a:effectLst>
                  <a:outerShdw blurRad="63500" dist="38100" dir="5400000" algn="t" rotWithShape="0">
                    <a:prstClr val="black">
                      <a:alpha val="25000"/>
                    </a:prstClr>
                  </a:outerShdw>
                </a:effectLst>
                <a:latin typeface="Palatino Linotype"/>
              </a:rPr>
              <a:t>2021-2022 </a:t>
            </a:r>
            <a:r>
              <a:rPr lang="ru-RU" sz="2000" b="1" dirty="0" smtClean="0">
                <a:solidFill>
                  <a:srgbClr val="2F5897"/>
                </a:solidFill>
                <a:effectLst>
                  <a:outerShdw blurRad="63500" dist="38100" dir="5400000" algn="t" rotWithShape="0">
                    <a:prstClr val="black">
                      <a:alpha val="25000"/>
                    </a:prstClr>
                  </a:outerShdw>
                </a:effectLst>
                <a:latin typeface="Palatino Linotype"/>
              </a:rPr>
              <a:t>годах </a:t>
            </a:r>
            <a:br>
              <a:rPr lang="ru-RU" sz="2000" b="1" dirty="0" smtClean="0">
                <a:solidFill>
                  <a:srgbClr val="2F5897"/>
                </a:solidFill>
                <a:effectLst>
                  <a:outerShdw blurRad="63500" dist="38100" dir="5400000" algn="t" rotWithShape="0">
                    <a:prstClr val="black">
                      <a:alpha val="25000"/>
                    </a:prstClr>
                  </a:outerShdw>
                </a:effectLst>
                <a:latin typeface="Palatino Linotype"/>
              </a:rPr>
            </a:br>
            <a:r>
              <a:rPr lang="ru-RU" sz="1300" b="1" dirty="0" smtClean="0">
                <a:solidFill>
                  <a:srgbClr val="2F5897"/>
                </a:solidFill>
                <a:effectLst>
                  <a:outerShdw blurRad="63500" dist="38100" dir="5400000" algn="t" rotWithShape="0">
                    <a:prstClr val="black">
                      <a:alpha val="25000"/>
                    </a:prstClr>
                  </a:outerShdw>
                </a:effectLst>
                <a:latin typeface="Palatino Linotype"/>
              </a:rPr>
              <a:t>                                                                                                                                                                             (тыс. руб.)</a:t>
            </a:r>
            <a:endParaRPr lang="ru-RU" sz="1300" dirty="0"/>
          </a:p>
        </p:txBody>
      </p:sp>
      <p:graphicFrame>
        <p:nvGraphicFramePr>
          <p:cNvPr id="2" name="Диаграмма 1"/>
          <p:cNvGraphicFramePr/>
          <p:nvPr>
            <p:extLst>
              <p:ext uri="{D42A27DB-BD31-4B8C-83A1-F6EECF244321}">
                <p14:modId xmlns:p14="http://schemas.microsoft.com/office/powerpoint/2010/main" val="322055895"/>
              </p:ext>
            </p:extLst>
          </p:nvPr>
        </p:nvGraphicFramePr>
        <p:xfrm>
          <a:off x="4644008" y="1412776"/>
          <a:ext cx="4248472" cy="525658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177091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338328"/>
            <a:ext cx="8229600" cy="1002440"/>
          </a:xfrm>
        </p:spPr>
        <p:txBody>
          <a:bodyPr>
            <a:normAutofit fontScale="90000"/>
          </a:bodyPr>
          <a:lstStyle/>
          <a:p>
            <a:r>
              <a:rPr lang="ru-RU" sz="2000" b="1" dirty="0" smtClean="0">
                <a:solidFill>
                  <a:schemeClr val="tx1"/>
                </a:solidFill>
                <a:effectLst>
                  <a:outerShdw blurRad="63500" dist="38100" dir="5400000" algn="t" rotWithShape="0">
                    <a:prstClr val="black">
                      <a:alpha val="25000"/>
                    </a:prstClr>
                  </a:outerShdw>
                </a:effectLst>
                <a:latin typeface="Palatino Linotype"/>
              </a:rPr>
              <a:t>Исполнение </a:t>
            </a:r>
            <a:r>
              <a:rPr lang="ru-RU" sz="2000" b="1" dirty="0">
                <a:solidFill>
                  <a:schemeClr val="tx1"/>
                </a:solidFill>
                <a:effectLst>
                  <a:outerShdw blurRad="63500" dist="38100" dir="5400000" algn="t" rotWithShape="0">
                    <a:prstClr val="black">
                      <a:alpha val="25000"/>
                    </a:prstClr>
                  </a:outerShdw>
                </a:effectLst>
                <a:latin typeface="Palatino Linotype"/>
              </a:rPr>
              <a:t>доходов </a:t>
            </a:r>
            <a:r>
              <a:rPr lang="ru-RU" sz="2000" b="1" dirty="0" smtClean="0">
                <a:solidFill>
                  <a:schemeClr val="tx1"/>
                </a:solidFill>
                <a:effectLst>
                  <a:outerShdw blurRad="63500" dist="38100" dir="5400000" algn="t" rotWithShape="0">
                    <a:prstClr val="black">
                      <a:alpha val="25000"/>
                    </a:prstClr>
                  </a:outerShdw>
                </a:effectLst>
                <a:latin typeface="Palatino Linotype"/>
              </a:rPr>
              <a:t>бюджета </a:t>
            </a:r>
            <a:r>
              <a:rPr lang="ru-RU" sz="2000" b="1" dirty="0">
                <a:solidFill>
                  <a:schemeClr val="tx1"/>
                </a:solidFill>
                <a:effectLst>
                  <a:outerShdw blurRad="63500" dist="38100" dir="5400000" algn="t" rotWithShape="0">
                    <a:prstClr val="black">
                      <a:alpha val="25000"/>
                    </a:prstClr>
                  </a:outerShdw>
                </a:effectLst>
                <a:latin typeface="Palatino Linotype"/>
              </a:rPr>
              <a:t>Мглинского муниципального района </a:t>
            </a:r>
            <a:r>
              <a:rPr lang="ru-RU" sz="2000" b="1" dirty="0" smtClean="0">
                <a:solidFill>
                  <a:schemeClr val="tx1"/>
                </a:solidFill>
                <a:effectLst>
                  <a:outerShdw blurRad="63500" dist="38100" dir="5400000" algn="t" rotWithShape="0">
                    <a:prstClr val="black">
                      <a:alpha val="25000"/>
                    </a:prstClr>
                  </a:outerShdw>
                </a:effectLst>
                <a:latin typeface="Palatino Linotype"/>
              </a:rPr>
              <a:t>                           Брянской области </a:t>
            </a:r>
            <a:r>
              <a:rPr lang="ru-RU" sz="2000" b="1" smtClean="0">
                <a:solidFill>
                  <a:schemeClr val="tx1"/>
                </a:solidFill>
                <a:effectLst>
                  <a:outerShdw blurRad="63500" dist="38100" dir="5400000" algn="t" rotWithShape="0">
                    <a:prstClr val="black">
                      <a:alpha val="25000"/>
                    </a:prstClr>
                  </a:outerShdw>
                </a:effectLst>
                <a:latin typeface="Palatino Linotype"/>
              </a:rPr>
              <a:t>в 2022 году</a:t>
            </a:r>
            <a:r>
              <a:rPr lang="ru-RU" sz="2400" b="1" dirty="0" smtClean="0">
                <a:solidFill>
                  <a:schemeClr val="tx1"/>
                </a:solidFill>
                <a:effectLst>
                  <a:outerShdw blurRad="63500" dist="38100" dir="5400000" algn="t" rotWithShape="0">
                    <a:prstClr val="black">
                      <a:alpha val="25000"/>
                    </a:prstClr>
                  </a:outerShdw>
                </a:effectLst>
                <a:latin typeface="Palatino Linotype"/>
              </a:rPr>
              <a:t/>
            </a:r>
            <a:br>
              <a:rPr lang="ru-RU" sz="2400" b="1" dirty="0" smtClean="0">
                <a:solidFill>
                  <a:schemeClr val="tx1"/>
                </a:solidFill>
                <a:effectLst>
                  <a:outerShdw blurRad="63500" dist="38100" dir="5400000" algn="t" rotWithShape="0">
                    <a:prstClr val="black">
                      <a:alpha val="25000"/>
                    </a:prstClr>
                  </a:outerShdw>
                </a:effectLst>
                <a:latin typeface="Palatino Linotype"/>
              </a:rPr>
            </a:br>
            <a:r>
              <a:rPr lang="ru-RU" sz="2400" b="1" dirty="0" smtClean="0">
                <a:solidFill>
                  <a:srgbClr val="2F5897"/>
                </a:solidFill>
                <a:effectLst>
                  <a:outerShdw blurRad="63500" dist="38100" dir="5400000" algn="t" rotWithShape="0">
                    <a:prstClr val="black">
                      <a:alpha val="25000"/>
                    </a:prstClr>
                  </a:outerShdw>
                </a:effectLst>
                <a:latin typeface="Palatino Linotype"/>
              </a:rPr>
              <a:t>                                                                                             </a:t>
            </a:r>
            <a:endParaRPr lang="ru-RU" sz="1600" dirty="0"/>
          </a:p>
        </p:txBody>
      </p:sp>
      <p:graphicFrame>
        <p:nvGraphicFramePr>
          <p:cNvPr id="7" name="Объект 6"/>
          <p:cNvGraphicFramePr>
            <a:graphicFrameLocks noGrp="1"/>
          </p:cNvGraphicFramePr>
          <p:nvPr>
            <p:ph idx="1"/>
            <p:extLst>
              <p:ext uri="{D42A27DB-BD31-4B8C-83A1-F6EECF244321}">
                <p14:modId xmlns:p14="http://schemas.microsoft.com/office/powerpoint/2010/main" val="1914096783"/>
              </p:ext>
            </p:extLst>
          </p:nvPr>
        </p:nvGraphicFramePr>
        <p:xfrm>
          <a:off x="395536" y="1052736"/>
          <a:ext cx="7992887" cy="4824538"/>
        </p:xfrm>
        <a:graphic>
          <a:graphicData uri="http://schemas.openxmlformats.org/drawingml/2006/table">
            <a:tbl>
              <a:tblPr firstRow="1" bandRow="1">
                <a:tableStyleId>{5C22544A-7EE6-4342-B048-85BDC9FD1C3A}</a:tableStyleId>
              </a:tblPr>
              <a:tblGrid>
                <a:gridCol w="4296177"/>
                <a:gridCol w="1298844"/>
                <a:gridCol w="1198933"/>
                <a:gridCol w="1198933"/>
              </a:tblGrid>
              <a:tr h="571783">
                <a:tc>
                  <a:txBody>
                    <a:bodyPr/>
                    <a:lstStyle/>
                    <a:p>
                      <a:pPr algn="ctr"/>
                      <a:r>
                        <a:rPr lang="ru-RU" sz="1000" dirty="0" smtClean="0"/>
                        <a:t>Наименование</a:t>
                      </a:r>
                      <a:endParaRPr lang="ru-RU" sz="1000" dirty="0"/>
                    </a:p>
                  </a:txBody>
                  <a:tcPr/>
                </a:tc>
                <a:tc>
                  <a:txBody>
                    <a:bodyPr/>
                    <a:lstStyle/>
                    <a:p>
                      <a:pPr algn="ctr"/>
                      <a:r>
                        <a:rPr lang="ru-RU" sz="1000" dirty="0" smtClean="0"/>
                        <a:t>Утверждено </a:t>
                      </a:r>
                      <a:r>
                        <a:rPr kumimoji="0" lang="ru-RU" sz="800" b="1" i="0" u="none" strike="noStrike" kern="1200" cap="none" spc="0" normalizeH="0" baseline="0" noProof="0" dirty="0" smtClean="0">
                          <a:ln>
                            <a:noFill/>
                          </a:ln>
                          <a:solidFill>
                            <a:schemeClr val="bg1"/>
                          </a:solidFill>
                          <a:effectLst>
                            <a:outerShdw blurRad="63500" dist="38100" dir="5400000" algn="t" rotWithShape="0">
                              <a:prstClr val="black">
                                <a:alpha val="25000"/>
                              </a:prstClr>
                            </a:outerShdw>
                          </a:effectLst>
                          <a:uLnTx/>
                          <a:uFillTx/>
                          <a:latin typeface="Palatino Linotype"/>
                          <a:ea typeface="+mj-ea"/>
                          <a:cs typeface="+mj-cs"/>
                        </a:rPr>
                        <a:t>(</a:t>
                      </a:r>
                      <a:r>
                        <a:rPr kumimoji="0" lang="ru-RU" sz="800" b="1" i="0" u="none" strike="noStrike" kern="1200" cap="none" spc="0" normalizeH="0" baseline="0" noProof="0" dirty="0" smtClean="0">
                          <a:ln>
                            <a:noFill/>
                          </a:ln>
                          <a:solidFill>
                            <a:schemeClr val="bg1"/>
                          </a:solidFill>
                          <a:effectLst>
                            <a:outerShdw blurRad="63500" dist="38100" dir="5400000" algn="t" rotWithShape="0">
                              <a:prstClr val="black">
                                <a:alpha val="25000"/>
                              </a:prstClr>
                            </a:outerShdw>
                          </a:effectLst>
                          <a:uLnTx/>
                          <a:uFillTx/>
                          <a:latin typeface="Palatino Linotype"/>
                          <a:ea typeface="+mj-ea"/>
                          <a:cs typeface="+mj-cs"/>
                        </a:rPr>
                        <a:t>тыс.руб.)</a:t>
                      </a:r>
                      <a:endParaRPr lang="ru-RU" sz="800" dirty="0">
                        <a:solidFill>
                          <a:schemeClr val="bg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000" b="1" i="0" u="none" strike="noStrike" kern="1200" cap="none" spc="0" normalizeH="0" baseline="0" noProof="0" dirty="0" smtClean="0">
                          <a:ln>
                            <a:noFill/>
                          </a:ln>
                          <a:solidFill>
                            <a:prstClr val="white"/>
                          </a:solidFill>
                          <a:effectLst/>
                          <a:uLnTx/>
                          <a:uFillTx/>
                          <a:latin typeface="+mn-lt"/>
                          <a:ea typeface="+mn-ea"/>
                          <a:cs typeface="+mn-cs"/>
                        </a:rPr>
                        <a:t>Исполнено</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endParaRPr lang="ru-RU" sz="1000" dirty="0"/>
                    </a:p>
                  </a:txBody>
                  <a:tcPr/>
                </a:tc>
                <a:tc>
                  <a:txBody>
                    <a:bodyPr/>
                    <a:lstStyle/>
                    <a:p>
                      <a:pPr algn="ctr"/>
                      <a:r>
                        <a:rPr lang="ru-RU" sz="1000" dirty="0" smtClean="0"/>
                        <a:t>% Исполнения </a:t>
                      </a:r>
                      <a:endParaRPr lang="ru-RU" sz="1000" dirty="0"/>
                    </a:p>
                  </a:txBody>
                  <a:tcPr/>
                </a:tc>
              </a:tr>
              <a:tr h="403808">
                <a:tc>
                  <a:txBody>
                    <a:bodyPr/>
                    <a:lstStyle/>
                    <a:p>
                      <a:r>
                        <a:rPr lang="ru-RU" sz="1000" b="1" i="0" u="none" strike="noStrike" kern="1200" baseline="0" dirty="0" smtClean="0">
                          <a:solidFill>
                            <a:schemeClr val="dk1"/>
                          </a:solidFill>
                          <a:latin typeface="+mn-lt"/>
                          <a:ea typeface="+mn-ea"/>
                          <a:cs typeface="+mn-cs"/>
                        </a:rPr>
                        <a:t>Налоговые доходы, (всего) </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90</a:t>
                      </a:r>
                      <a:r>
                        <a:rPr lang="ru-RU" sz="1000" baseline="0" dirty="0" smtClean="0">
                          <a:latin typeface="Candara" panose="020E0502030303020204" pitchFamily="34" charset="0"/>
                          <a:cs typeface="Times New Roman" panose="02020603050405020304" pitchFamily="18" charset="0"/>
                        </a:rPr>
                        <a:t> 624,4</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96</a:t>
                      </a:r>
                      <a:r>
                        <a:rPr lang="ru-RU" sz="1000" baseline="0" dirty="0" smtClean="0">
                          <a:latin typeface="Candara" panose="020E0502030303020204" pitchFamily="34" charset="0"/>
                          <a:cs typeface="Times New Roman" panose="02020603050405020304" pitchFamily="18" charset="0"/>
                        </a:rPr>
                        <a:t> 482,0</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106,5</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Налоги на доходы (НДФЛ)</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64</a:t>
                      </a:r>
                      <a:r>
                        <a:rPr lang="ru-RU" sz="1000" baseline="0" dirty="0" smtClean="0">
                          <a:latin typeface="Candara" panose="020E0502030303020204" pitchFamily="34" charset="0"/>
                          <a:cs typeface="Times New Roman" panose="02020603050405020304" pitchFamily="18" charset="0"/>
                        </a:rPr>
                        <a:t> 303,2</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69</a:t>
                      </a:r>
                      <a:r>
                        <a:rPr lang="ru-RU" sz="1000" baseline="0" dirty="0" smtClean="0">
                          <a:latin typeface="Candara" panose="020E0502030303020204" pitchFamily="34" charset="0"/>
                          <a:cs typeface="Times New Roman" panose="02020603050405020304" pitchFamily="18" charset="0"/>
                        </a:rPr>
                        <a:t> 566,3</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108,2</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dirty="0" smtClean="0">
                          <a:latin typeface="+mn-lt"/>
                        </a:rPr>
                        <a:t>Акцизы на нефтепродукты</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18</a:t>
                      </a:r>
                      <a:r>
                        <a:rPr lang="ru-RU" sz="1000" baseline="0" dirty="0" smtClean="0">
                          <a:latin typeface="Candara" panose="020E0502030303020204" pitchFamily="34" charset="0"/>
                          <a:cs typeface="Times New Roman" panose="02020603050405020304" pitchFamily="18" charset="0"/>
                        </a:rPr>
                        <a:t> 941,4</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19</a:t>
                      </a:r>
                      <a:r>
                        <a:rPr lang="ru-RU" sz="1000" baseline="0" dirty="0" smtClean="0">
                          <a:latin typeface="Candara" panose="020E0502030303020204" pitchFamily="34" charset="0"/>
                          <a:cs typeface="Times New Roman" panose="02020603050405020304" pitchFamily="18" charset="0"/>
                        </a:rPr>
                        <a:t> 203,2</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101,4</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Налоги на совокупный доход (ЕНВД, с/х, патенты) </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6 260,6</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6</a:t>
                      </a:r>
                      <a:r>
                        <a:rPr lang="ru-RU" sz="1000" baseline="0" dirty="0" smtClean="0">
                          <a:latin typeface="Candara" panose="020E0502030303020204" pitchFamily="34" charset="0"/>
                          <a:cs typeface="Times New Roman" panose="02020603050405020304" pitchFamily="18" charset="0"/>
                        </a:rPr>
                        <a:t> 527,6</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104,3</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Прочие налоги  (госпошлина)</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1</a:t>
                      </a:r>
                      <a:r>
                        <a:rPr lang="ru-RU" sz="1000" baseline="0" dirty="0" smtClean="0">
                          <a:latin typeface="Candara" panose="020E0502030303020204" pitchFamily="34" charset="0"/>
                          <a:cs typeface="Times New Roman" panose="02020603050405020304" pitchFamily="18" charset="0"/>
                        </a:rPr>
                        <a:t> 119,2</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a:t>
                      </a:r>
                      <a:r>
                        <a:rPr lang="ru-RU" sz="1000" baseline="0" dirty="0" smtClean="0">
                          <a:latin typeface="Candara" panose="020E0502030303020204" pitchFamily="34" charset="0"/>
                          <a:cs typeface="Times New Roman" panose="02020603050405020304" pitchFamily="18" charset="0"/>
                        </a:rPr>
                        <a:t> 184,9</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105,9</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Неналоговые доходы, (всего) </a:t>
                      </a:r>
                      <a:r>
                        <a:rPr lang="ru-RU" sz="1000" b="0" i="0" u="none" strike="noStrike" kern="1200" baseline="0" dirty="0" smtClean="0">
                          <a:solidFill>
                            <a:schemeClr val="dk1"/>
                          </a:solidFill>
                          <a:latin typeface="+mn-lt"/>
                          <a:ea typeface="+mn-ea"/>
                          <a:cs typeface="+mn-cs"/>
                        </a:rPr>
                        <a:t>	</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11</a:t>
                      </a:r>
                      <a:r>
                        <a:rPr lang="ru-RU" sz="1000" baseline="0" dirty="0" smtClean="0">
                          <a:latin typeface="Candara" panose="020E0502030303020204" pitchFamily="34" charset="0"/>
                          <a:cs typeface="Times New Roman" panose="02020603050405020304" pitchFamily="18" charset="0"/>
                        </a:rPr>
                        <a:t> 800,5</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12</a:t>
                      </a:r>
                      <a:r>
                        <a:rPr lang="ru-RU" sz="1000" baseline="0" dirty="0" smtClean="0">
                          <a:latin typeface="Candara" panose="020E0502030303020204" pitchFamily="34" charset="0"/>
                          <a:cs typeface="Times New Roman" panose="02020603050405020304" pitchFamily="18" charset="0"/>
                        </a:rPr>
                        <a:t> 373,6</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104,9</a:t>
                      </a:r>
                      <a:endParaRPr lang="ru-RU" sz="1000" dirty="0">
                        <a:latin typeface="Candara" panose="020E0502030303020204" pitchFamily="34" charset="0"/>
                        <a:cs typeface="Times New Roman" panose="02020603050405020304" pitchFamily="18" charset="0"/>
                      </a:endParaRPr>
                    </a:p>
                  </a:txBody>
                  <a:tcPr/>
                </a:tc>
              </a:tr>
              <a:tr h="571783">
                <a:tc>
                  <a:txBody>
                    <a:bodyPr/>
                    <a:lstStyle/>
                    <a:p>
                      <a:r>
                        <a:rPr lang="ru-RU" sz="1000" b="0" i="0" u="none" strike="noStrike" kern="1200" baseline="0" dirty="0" smtClean="0">
                          <a:solidFill>
                            <a:schemeClr val="dk1"/>
                          </a:solidFill>
                          <a:latin typeface="+mn-lt"/>
                          <a:ea typeface="+mn-ea"/>
                          <a:cs typeface="+mn-cs"/>
                        </a:rPr>
                        <a:t>Доходы от использования имущества, </a:t>
                      </a:r>
                    </a:p>
                    <a:p>
                      <a:r>
                        <a:rPr lang="ru-RU" sz="1000" b="0" i="0" u="none" strike="noStrike" kern="1200" baseline="0" dirty="0" smtClean="0">
                          <a:solidFill>
                            <a:schemeClr val="dk1"/>
                          </a:solidFill>
                          <a:latin typeface="+mn-lt"/>
                          <a:ea typeface="+mn-ea"/>
                          <a:cs typeface="+mn-cs"/>
                        </a:rPr>
                        <a:t>находящегося в муниципальной </a:t>
                      </a:r>
                    </a:p>
                    <a:p>
                      <a:r>
                        <a:rPr lang="ru-RU" sz="1000" b="0" i="0" u="none" strike="noStrike" kern="1200" baseline="0" dirty="0" smtClean="0">
                          <a:solidFill>
                            <a:schemeClr val="dk1"/>
                          </a:solidFill>
                          <a:latin typeface="+mn-lt"/>
                          <a:ea typeface="+mn-ea"/>
                          <a:cs typeface="+mn-cs"/>
                        </a:rPr>
                        <a:t>собственности </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3</a:t>
                      </a:r>
                      <a:r>
                        <a:rPr lang="ru-RU" sz="1000" baseline="0" dirty="0" smtClean="0">
                          <a:latin typeface="Candara" panose="020E0502030303020204" pitchFamily="34" charset="0"/>
                          <a:cs typeface="Times New Roman" panose="02020603050405020304" pitchFamily="18" charset="0"/>
                        </a:rPr>
                        <a:t> 038,4</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3</a:t>
                      </a:r>
                      <a:r>
                        <a:rPr lang="ru-RU" sz="1000" baseline="0" dirty="0" smtClean="0">
                          <a:latin typeface="Candara" panose="020E0502030303020204" pitchFamily="34" charset="0"/>
                          <a:cs typeface="Times New Roman" panose="02020603050405020304" pitchFamily="18" charset="0"/>
                        </a:rPr>
                        <a:t> 117,4</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102,6</a:t>
                      </a:r>
                      <a:endParaRPr lang="ru-RU" sz="1000" dirty="0">
                        <a:latin typeface="Candara" panose="020E0502030303020204" pitchFamily="34" charset="0"/>
                        <a:cs typeface="Times New Roman" panose="02020603050405020304" pitchFamily="18" charset="0"/>
                      </a:endParaRPr>
                    </a:p>
                  </a:txBody>
                  <a:tcPr/>
                </a:tc>
              </a:tr>
              <a:tr h="571783">
                <a:tc>
                  <a:txBody>
                    <a:bodyPr/>
                    <a:lstStyle/>
                    <a:p>
                      <a:r>
                        <a:rPr lang="ru-RU" sz="1000" b="0" i="0" u="none" strike="noStrike" kern="1200" baseline="0" dirty="0" smtClean="0">
                          <a:solidFill>
                            <a:schemeClr val="dk1"/>
                          </a:solidFill>
                          <a:latin typeface="+mn-lt"/>
                          <a:ea typeface="+mn-ea"/>
                          <a:cs typeface="+mn-cs"/>
                        </a:rPr>
                        <a:t>Прочие неналоговые доходы (доходы от оказания платных услуг, штрафные санкции, плата за негативное воздействие на окружающую </a:t>
                      </a:r>
                      <a:r>
                        <a:rPr lang="ru-RU" sz="1000" b="0" i="0" u="none" strike="noStrike" kern="1200" baseline="0" dirty="0" err="1" smtClean="0">
                          <a:solidFill>
                            <a:schemeClr val="dk1"/>
                          </a:solidFill>
                          <a:latin typeface="+mn-lt"/>
                          <a:ea typeface="+mn-ea"/>
                          <a:cs typeface="+mn-cs"/>
                        </a:rPr>
                        <a:t>среду,доходы</a:t>
                      </a:r>
                      <a:r>
                        <a:rPr lang="ru-RU" sz="1000" b="0" i="0" u="none" strike="noStrike" kern="1200" baseline="0" dirty="0" smtClean="0">
                          <a:solidFill>
                            <a:schemeClr val="dk1"/>
                          </a:solidFill>
                          <a:latin typeface="+mn-lt"/>
                          <a:ea typeface="+mn-ea"/>
                          <a:cs typeface="+mn-cs"/>
                        </a:rPr>
                        <a:t> от продажи земли)</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8</a:t>
                      </a:r>
                      <a:r>
                        <a:rPr lang="ru-RU" sz="1000" baseline="0" dirty="0" smtClean="0">
                          <a:latin typeface="Candara" panose="020E0502030303020204" pitchFamily="34" charset="0"/>
                          <a:cs typeface="Times New Roman" panose="02020603050405020304" pitchFamily="18" charset="0"/>
                        </a:rPr>
                        <a:t> 762,1</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9</a:t>
                      </a:r>
                      <a:r>
                        <a:rPr lang="ru-RU" sz="1000" baseline="0" dirty="0" smtClean="0">
                          <a:latin typeface="Candara" panose="020E0502030303020204" pitchFamily="34" charset="0"/>
                          <a:cs typeface="Times New Roman" panose="02020603050405020304" pitchFamily="18" charset="0"/>
                        </a:rPr>
                        <a:t> 256,2</a:t>
                      </a:r>
                      <a:endParaRPr lang="ru-RU" sz="1000" dirty="0" smtClean="0">
                        <a:latin typeface="Candara" panose="020E0502030303020204" pitchFamily="34" charset="0"/>
                        <a:cs typeface="Times New Roman" panose="02020603050405020304" pitchFamily="18" charset="0"/>
                      </a:endParaRPr>
                    </a:p>
                    <a:p>
                      <a:pPr algn="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105,6</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Безвозмездные поступления </a:t>
                      </a:r>
                      <a:endParaRPr lang="ru-RU" sz="1000" dirty="0"/>
                    </a:p>
                  </a:txBody>
                  <a:tcPr/>
                </a:tc>
                <a:tc>
                  <a:txBody>
                    <a:bodyPr/>
                    <a:lstStyle/>
                    <a:p>
                      <a:pPr algn="r"/>
                      <a:r>
                        <a:rPr lang="ru-RU" sz="1000" dirty="0" smtClean="0">
                          <a:latin typeface="Candara" panose="020E0502030303020204" pitchFamily="34" charset="0"/>
                          <a:cs typeface="Times New Roman" panose="02020603050405020304" pitchFamily="18" charset="0"/>
                        </a:rPr>
                        <a:t>357</a:t>
                      </a:r>
                      <a:r>
                        <a:rPr lang="ru-RU" sz="1000" baseline="0" dirty="0" smtClean="0">
                          <a:latin typeface="Candara" panose="020E0502030303020204" pitchFamily="34" charset="0"/>
                          <a:cs typeface="Times New Roman" panose="02020603050405020304" pitchFamily="18" charset="0"/>
                        </a:rPr>
                        <a:t> 250,4</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354</a:t>
                      </a:r>
                      <a:r>
                        <a:rPr lang="ru-RU" sz="1000" baseline="0" dirty="0" smtClean="0">
                          <a:latin typeface="Candara" panose="020E0502030303020204" pitchFamily="34" charset="0"/>
                          <a:cs typeface="Times New Roman" panose="02020603050405020304" pitchFamily="18" charset="0"/>
                        </a:rPr>
                        <a:t> 221,7</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99,2</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ВСЕГО ДОХОДОВ </a:t>
                      </a:r>
                      <a:endParaRPr lang="ru-RU" sz="1000" dirty="0"/>
                    </a:p>
                  </a:txBody>
                  <a:tcPr/>
                </a:tc>
                <a:tc>
                  <a:txBody>
                    <a:bodyPr/>
                    <a:lstStyle/>
                    <a:p>
                      <a:pPr algn="r"/>
                      <a:r>
                        <a:rPr lang="ru-RU" sz="1000" dirty="0" smtClean="0">
                          <a:latin typeface="Candara" panose="020E0502030303020204" pitchFamily="34" charset="0"/>
                          <a:cs typeface="Times New Roman" panose="02020603050405020304" pitchFamily="18" charset="0"/>
                        </a:rPr>
                        <a:t>459</a:t>
                      </a:r>
                      <a:r>
                        <a:rPr lang="ru-RU" sz="1000" baseline="0" dirty="0" smtClean="0">
                          <a:latin typeface="Candara" panose="020E0502030303020204" pitchFamily="34" charset="0"/>
                          <a:cs typeface="Times New Roman" panose="02020603050405020304" pitchFamily="18" charset="0"/>
                        </a:rPr>
                        <a:t> 675,3</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463</a:t>
                      </a:r>
                      <a:r>
                        <a:rPr lang="ru-RU" sz="1000" baseline="0" dirty="0" smtClean="0">
                          <a:latin typeface="Candara" panose="020E0502030303020204" pitchFamily="34" charset="0"/>
                          <a:cs typeface="Times New Roman" panose="02020603050405020304" pitchFamily="18" charset="0"/>
                        </a:rPr>
                        <a:t> 077,3</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100,7</a:t>
                      </a:r>
                      <a:endParaRPr lang="ru-RU" sz="1000" dirty="0">
                        <a:latin typeface="Candara" panose="020E050203030302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4482968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18320422"/>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a:solidFill>
                  <a:schemeClr val="tx1"/>
                </a:solidFill>
                <a:effectLst>
                  <a:outerShdw blurRad="63500" dist="38100" dir="5400000" algn="t" rotWithShape="0">
                    <a:prstClr val="black">
                      <a:alpha val="25000"/>
                    </a:prstClr>
                  </a:outerShdw>
                </a:effectLst>
                <a:latin typeface="Palatino Linotype"/>
              </a:rPr>
              <a:t>Структура</a:t>
            </a:r>
            <a:r>
              <a:rPr lang="ru-RU" sz="1600" b="1" dirty="0">
                <a:solidFill>
                  <a:schemeClr val="tx1"/>
                </a:solidFill>
                <a:effectLst>
                  <a:outerShdw blurRad="63500" dist="38100" dir="5400000" algn="t" rotWithShape="0">
                    <a:prstClr val="black">
                      <a:alpha val="25000"/>
                    </a:prstClr>
                  </a:outerShdw>
                </a:effectLst>
                <a:latin typeface="Palatino Linotype"/>
              </a:rPr>
              <a:t> налоговых доходов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в  2022 году </a:t>
            </a:r>
            <a:endParaRPr lang="ru-RU" sz="1600" dirty="0"/>
          </a:p>
        </p:txBody>
      </p:sp>
    </p:spTree>
    <p:extLst>
      <p:ext uri="{BB962C8B-B14F-4D97-AF65-F5344CB8AC3E}">
        <p14:creationId xmlns:p14="http://schemas.microsoft.com/office/powerpoint/2010/main" val="38306737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33728300"/>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smtClean="0">
                <a:solidFill>
                  <a:schemeClr val="tx1"/>
                </a:solidFill>
                <a:effectLst>
                  <a:outerShdw blurRad="63500" dist="38100" dir="5400000" algn="t" rotWithShape="0">
                    <a:prstClr val="black">
                      <a:alpha val="25000"/>
                    </a:prstClr>
                  </a:outerShdw>
                </a:effectLst>
                <a:latin typeface="Palatino Linotype"/>
              </a:rPr>
              <a:t>Структура не</a:t>
            </a:r>
            <a:r>
              <a:rPr lang="ru-RU" sz="1600" b="1" dirty="0" smtClean="0">
                <a:solidFill>
                  <a:schemeClr val="tx1"/>
                </a:solidFill>
                <a:effectLst>
                  <a:outerShdw blurRad="63500" dist="38100" dir="5400000" algn="t" rotWithShape="0">
                    <a:prstClr val="black">
                      <a:alpha val="25000"/>
                    </a:prstClr>
                  </a:outerShdw>
                </a:effectLst>
                <a:latin typeface="Palatino Linotype"/>
              </a:rPr>
              <a:t>налоговых </a:t>
            </a:r>
            <a:r>
              <a:rPr lang="ru-RU" sz="1600" b="1" dirty="0">
                <a:solidFill>
                  <a:schemeClr val="tx1"/>
                </a:solidFill>
                <a:effectLst>
                  <a:outerShdw blurRad="63500" dist="38100" dir="5400000" algn="t" rotWithShape="0">
                    <a:prstClr val="black">
                      <a:alpha val="25000"/>
                    </a:prstClr>
                  </a:outerShdw>
                </a:effectLst>
                <a:latin typeface="Palatino Linotype"/>
              </a:rPr>
              <a:t>доходов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a:t>
            </a:r>
            <a:r>
              <a:rPr lang="ru-RU" sz="1600" b="1" dirty="0">
                <a:solidFill>
                  <a:schemeClr val="tx1"/>
                </a:solidFill>
                <a:effectLst>
                  <a:outerShdw blurRad="63500" dist="38100" dir="5400000" algn="t" rotWithShape="0">
                    <a:prstClr val="black">
                      <a:alpha val="25000"/>
                    </a:prstClr>
                  </a:outerShdw>
                </a:effectLst>
                <a:latin typeface="Palatino Linotype"/>
              </a:rPr>
              <a:t>в</a:t>
            </a:r>
            <a:r>
              <a:rPr lang="ru-RU" sz="1600" b="1" dirty="0" smtClean="0">
                <a:solidFill>
                  <a:schemeClr val="tx1"/>
                </a:solidFill>
                <a:effectLst>
                  <a:outerShdw blurRad="63500" dist="38100" dir="5400000" algn="t" rotWithShape="0">
                    <a:prstClr val="black">
                      <a:alpha val="25000"/>
                    </a:prstClr>
                  </a:outerShdw>
                </a:effectLst>
                <a:latin typeface="Palatino Linotype"/>
              </a:rPr>
              <a:t> 2022 году </a:t>
            </a:r>
            <a:endParaRPr lang="ru-RU" sz="1600" dirty="0"/>
          </a:p>
        </p:txBody>
      </p:sp>
    </p:spTree>
    <p:extLst>
      <p:ext uri="{BB962C8B-B14F-4D97-AF65-F5344CB8AC3E}">
        <p14:creationId xmlns:p14="http://schemas.microsoft.com/office/powerpoint/2010/main" val="23713575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39458170"/>
              </p:ext>
            </p:extLst>
          </p:nvPr>
        </p:nvGraphicFramePr>
        <p:xfrm>
          <a:off x="323528" y="1196752"/>
          <a:ext cx="7992886" cy="5563370"/>
        </p:xfrm>
        <a:graphic>
          <a:graphicData uri="http://schemas.openxmlformats.org/drawingml/2006/table">
            <a:tbl>
              <a:tblPr firstRow="1" bandRow="1">
                <a:tableStyleId>{5C22544A-7EE6-4342-B048-85BDC9FD1C3A}</a:tableStyleId>
              </a:tblPr>
              <a:tblGrid>
                <a:gridCol w="3300364"/>
                <a:gridCol w="2100234"/>
                <a:gridCol w="1008112"/>
                <a:gridCol w="1584176"/>
              </a:tblGrid>
              <a:tr h="641133">
                <a:tc>
                  <a:txBody>
                    <a:bodyPr/>
                    <a:lstStyle/>
                    <a:p>
                      <a:pPr algn="ctr"/>
                      <a:r>
                        <a:rPr lang="ru-RU" sz="1200" dirty="0" smtClean="0"/>
                        <a:t>Наименование показателя</a:t>
                      </a:r>
                      <a:endParaRPr lang="ru-RU" sz="1200" dirty="0"/>
                    </a:p>
                  </a:txBody>
                  <a:tcPr/>
                </a:tc>
                <a:tc>
                  <a:txBody>
                    <a:bodyPr/>
                    <a:lstStyle/>
                    <a:p>
                      <a:pPr algn="ctr"/>
                      <a:r>
                        <a:rPr lang="ru-RU" sz="1200" dirty="0" smtClean="0"/>
                        <a:t>Утверждено</a:t>
                      </a:r>
                      <a:endParaRPr lang="ru-RU" sz="1200" dirty="0" smtClean="0"/>
                    </a:p>
                    <a:p>
                      <a:pPr algn="ctr"/>
                      <a:r>
                        <a:rPr lang="ru-RU" sz="1200" dirty="0" smtClean="0"/>
                        <a:t>(тыс.</a:t>
                      </a:r>
                      <a:r>
                        <a:rPr lang="ru-RU" sz="1200" baseline="0" dirty="0" smtClean="0"/>
                        <a:t> руб.)</a:t>
                      </a:r>
                      <a:endParaRPr lang="ru-RU" sz="1200" dirty="0"/>
                    </a:p>
                  </a:txBody>
                  <a:tcPr/>
                </a:tc>
                <a:tc>
                  <a:txBody>
                    <a:bodyPr/>
                    <a:lstStyle/>
                    <a:p>
                      <a:pPr algn="ctr"/>
                      <a:r>
                        <a:rPr lang="ru-RU" sz="1200" dirty="0" smtClean="0"/>
                        <a:t>Исполнено</a:t>
                      </a:r>
                    </a:p>
                    <a:p>
                      <a:pPr algn="ctr"/>
                      <a:r>
                        <a:rPr lang="ru-RU" sz="1200" dirty="0" smtClean="0"/>
                        <a:t>(тыс. руб.)</a:t>
                      </a:r>
                      <a:endParaRPr lang="ru-RU" sz="1200" dirty="0"/>
                    </a:p>
                  </a:txBody>
                  <a:tcPr/>
                </a:tc>
                <a:tc>
                  <a:txBody>
                    <a:bodyPr/>
                    <a:lstStyle/>
                    <a:p>
                      <a:pPr algn="ctr"/>
                      <a:r>
                        <a:rPr lang="ru-RU" sz="1200" baseline="0" dirty="0" smtClean="0"/>
                        <a:t> Процент исполнения (%)</a:t>
                      </a:r>
                      <a:endParaRPr lang="ru-RU" sz="1200" dirty="0"/>
                    </a:p>
                  </a:txBody>
                  <a:tcPr/>
                </a:tc>
              </a:tr>
              <a:tr h="260581">
                <a:tc>
                  <a:txBody>
                    <a:bodyPr/>
                    <a:lstStyle/>
                    <a:p>
                      <a:r>
                        <a:rPr lang="ru-RU" sz="800" b="1" dirty="0" smtClean="0">
                          <a:latin typeface="+mn-lt"/>
                        </a:rPr>
                        <a:t>БЕЗВОЗМЕЗДНЫЕ ПОСТУПЛЕНИЯ</a:t>
                      </a:r>
                      <a:endParaRPr lang="ru-RU" sz="800" b="1" dirty="0">
                        <a:latin typeface="+mn-lt"/>
                      </a:endParaRPr>
                    </a:p>
                  </a:txBody>
                  <a:tcPr/>
                </a:tc>
                <a:tc>
                  <a:txBody>
                    <a:bodyPr/>
                    <a:lstStyle/>
                    <a:p>
                      <a:pPr algn="r"/>
                      <a:r>
                        <a:rPr lang="ru-RU" sz="1000" dirty="0" smtClean="0"/>
                        <a:t>357 </a:t>
                      </a:r>
                      <a:r>
                        <a:rPr lang="ru-RU" sz="1000" dirty="0" smtClean="0"/>
                        <a:t>250,4</a:t>
                      </a:r>
                    </a:p>
                  </a:txBody>
                  <a:tcPr/>
                </a:tc>
                <a:tc>
                  <a:txBody>
                    <a:bodyPr/>
                    <a:lstStyle/>
                    <a:p>
                      <a:pPr algn="r"/>
                      <a:r>
                        <a:rPr lang="ru-RU" sz="1000" dirty="0" smtClean="0"/>
                        <a:t>354 221,7</a:t>
                      </a:r>
                    </a:p>
                  </a:txBody>
                  <a:tcPr/>
                </a:tc>
                <a:tc>
                  <a:txBody>
                    <a:bodyPr/>
                    <a:lstStyle/>
                    <a:p>
                      <a:pPr algn="r"/>
                      <a:r>
                        <a:rPr lang="ru-RU" sz="1000" dirty="0" smtClean="0"/>
                        <a:t>99,2</a:t>
                      </a:r>
                      <a:endParaRPr lang="ru-RU" sz="1000" dirty="0"/>
                    </a:p>
                  </a:txBody>
                  <a:tcPr/>
                </a:tc>
              </a:tr>
              <a:tr h="322422">
                <a:tc>
                  <a:txBody>
                    <a:bodyPr/>
                    <a:lstStyle/>
                    <a:p>
                      <a:r>
                        <a:rPr lang="ru-RU" sz="800" dirty="0" smtClean="0">
                          <a:latin typeface="+mn-lt"/>
                        </a:rPr>
                        <a:t>ДОТАЦИИ БЮДЖЕТАМ МУНИЦИПАЛЬНЫМ</a:t>
                      </a:r>
                      <a:r>
                        <a:rPr lang="ru-RU" sz="800" baseline="0" dirty="0" smtClean="0">
                          <a:latin typeface="+mn-lt"/>
                        </a:rPr>
                        <a:t> ОБРАЗОВАНИЙ</a:t>
                      </a:r>
                      <a:endParaRPr lang="ru-RU" sz="800" dirty="0">
                        <a:latin typeface="+mn-lt"/>
                      </a:endParaRPr>
                    </a:p>
                  </a:txBody>
                  <a:tcPr/>
                </a:tc>
                <a:tc>
                  <a:txBody>
                    <a:bodyPr/>
                    <a:lstStyle/>
                    <a:p>
                      <a:pPr algn="r"/>
                      <a:r>
                        <a:rPr lang="ru-RU" sz="1000" dirty="0" smtClean="0"/>
                        <a:t>105 192,6</a:t>
                      </a:r>
                      <a:endParaRPr lang="ru-RU" sz="1000" dirty="0"/>
                    </a:p>
                  </a:txBody>
                  <a:tcPr/>
                </a:tc>
                <a:tc>
                  <a:txBody>
                    <a:bodyPr/>
                    <a:lstStyle/>
                    <a:p>
                      <a:pPr algn="r"/>
                      <a:r>
                        <a:rPr lang="ru-RU" sz="1000" dirty="0" smtClean="0"/>
                        <a:t>105 192,6</a:t>
                      </a:r>
                    </a:p>
                  </a:txBody>
                  <a:tcPr/>
                </a:tc>
                <a:tc>
                  <a:txBody>
                    <a:bodyPr/>
                    <a:lstStyle/>
                    <a:p>
                      <a:pPr algn="r"/>
                      <a:r>
                        <a:rPr lang="ru-RU" sz="1000" dirty="0" smtClean="0"/>
                        <a:t>100,0</a:t>
                      </a:r>
                      <a:endParaRPr lang="ru-RU" sz="1000" dirty="0"/>
                    </a:p>
                  </a:txBody>
                  <a:tcPr/>
                </a:tc>
              </a:tr>
              <a:tr h="216024">
                <a:tc>
                  <a:txBody>
                    <a:bodyPr/>
                    <a:lstStyle/>
                    <a:p>
                      <a:pPr algn="r"/>
                      <a:r>
                        <a:rPr lang="ru-RU" sz="800" i="1" dirty="0" smtClean="0">
                          <a:latin typeface="+mn-lt"/>
                        </a:rPr>
                        <a:t>доля, %</a:t>
                      </a:r>
                      <a:endParaRPr lang="ru-RU" sz="800" i="1" dirty="0">
                        <a:latin typeface="+mn-lt"/>
                      </a:endParaRPr>
                    </a:p>
                  </a:txBody>
                  <a:tcPr/>
                </a:tc>
                <a:tc>
                  <a:txBody>
                    <a:bodyPr/>
                    <a:lstStyle/>
                    <a:p>
                      <a:pPr algn="r"/>
                      <a:r>
                        <a:rPr lang="ru-RU" sz="1000" dirty="0" smtClean="0"/>
                        <a:t>29,4</a:t>
                      </a:r>
                      <a:endParaRPr lang="ru-RU" sz="1000" dirty="0"/>
                    </a:p>
                  </a:txBody>
                  <a:tcPr/>
                </a:tc>
                <a:tc>
                  <a:txBody>
                    <a:bodyPr/>
                    <a:lstStyle/>
                    <a:p>
                      <a:pPr algn="r"/>
                      <a:r>
                        <a:rPr lang="ru-RU" sz="1000" dirty="0" smtClean="0"/>
                        <a:t>29,7</a:t>
                      </a:r>
                      <a:endParaRPr lang="ru-RU" sz="1000" dirty="0"/>
                    </a:p>
                  </a:txBody>
                  <a:tcPr/>
                </a:tc>
                <a:tc>
                  <a:txBody>
                    <a:bodyPr/>
                    <a:lstStyle/>
                    <a:p>
                      <a:pPr algn="r"/>
                      <a:endParaRPr lang="ru-RU" sz="1000" dirty="0"/>
                    </a:p>
                  </a:txBody>
                  <a:tcPr/>
                </a:tc>
              </a:tr>
              <a:tr h="3963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ДОТАЦИИ БЮДЖЕТАМ МУНИЦИПАЛЬНЫХ</a:t>
                      </a:r>
                      <a:r>
                        <a:rPr lang="ru-RU" sz="800" baseline="0" dirty="0" smtClean="0">
                          <a:latin typeface="+mn-lt"/>
                        </a:rPr>
                        <a:t> РАЙОНОВ НА ВЫРАВНИВАНИЕ БЮДЖЕТНОЙ ОБЕСПЕЧЕННОСТИ</a:t>
                      </a:r>
                      <a:endParaRPr lang="ru-RU" sz="800" dirty="0">
                        <a:latin typeface="+mn-lt"/>
                      </a:endParaRPr>
                    </a:p>
                  </a:txBody>
                  <a:tcPr/>
                </a:tc>
                <a:tc>
                  <a:txBody>
                    <a:bodyPr/>
                    <a:lstStyle/>
                    <a:p>
                      <a:pPr algn="r"/>
                      <a:r>
                        <a:rPr lang="ru-RU" sz="1000" dirty="0" smtClean="0"/>
                        <a:t>59 258,0</a:t>
                      </a:r>
                      <a:endParaRPr lang="ru-RU" sz="1000" dirty="0"/>
                    </a:p>
                  </a:txBody>
                  <a:tcPr/>
                </a:tc>
                <a:tc>
                  <a:txBody>
                    <a:bodyPr/>
                    <a:lstStyle/>
                    <a:p>
                      <a:pPr algn="r"/>
                      <a:r>
                        <a:rPr lang="ru-RU" sz="1000" dirty="0" smtClean="0"/>
                        <a:t>59 258,0</a:t>
                      </a:r>
                    </a:p>
                  </a:txBody>
                  <a:tcPr/>
                </a:tc>
                <a:tc>
                  <a:txBody>
                    <a:bodyPr/>
                    <a:lstStyle/>
                    <a:p>
                      <a:pPr algn="r"/>
                      <a:r>
                        <a:rPr lang="ru-RU" sz="1000" dirty="0" smtClean="0"/>
                        <a:t>100,0</a:t>
                      </a:r>
                      <a:endParaRPr lang="ru-RU" sz="1000" dirty="0"/>
                    </a:p>
                  </a:txBody>
                  <a:tcPr/>
                </a:tc>
              </a:tr>
              <a:tr h="22395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ПРОЧИЕ</a:t>
                      </a:r>
                      <a:r>
                        <a:rPr lang="ru-RU" sz="800" baseline="0" dirty="0" smtClean="0">
                          <a:latin typeface="+mn-lt"/>
                        </a:rPr>
                        <a:t> ДОТАЦИИ</a:t>
                      </a:r>
                      <a:endParaRPr lang="ru-RU" sz="800" dirty="0">
                        <a:latin typeface="+mn-lt"/>
                      </a:endParaRPr>
                    </a:p>
                  </a:txBody>
                  <a:tcPr/>
                </a:tc>
                <a:tc>
                  <a:txBody>
                    <a:bodyPr/>
                    <a:lstStyle/>
                    <a:p>
                      <a:pPr algn="r"/>
                      <a:r>
                        <a:rPr lang="ru-RU" sz="1000" dirty="0" smtClean="0"/>
                        <a:t>1 117,0</a:t>
                      </a:r>
                      <a:endParaRPr lang="ru-RU" sz="1000" dirty="0"/>
                    </a:p>
                  </a:txBody>
                  <a:tcPr/>
                </a:tc>
                <a:tc>
                  <a:txBody>
                    <a:bodyPr/>
                    <a:lstStyle/>
                    <a:p>
                      <a:pPr algn="r"/>
                      <a:r>
                        <a:rPr lang="ru-RU" sz="1000" dirty="0" smtClean="0"/>
                        <a:t>1</a:t>
                      </a:r>
                      <a:r>
                        <a:rPr lang="ru-RU" sz="1000" baseline="0" dirty="0" smtClean="0"/>
                        <a:t> 117,0</a:t>
                      </a:r>
                      <a:endParaRPr lang="ru-RU" sz="1000" dirty="0" smtClean="0"/>
                    </a:p>
                  </a:txBody>
                  <a:tcPr/>
                </a:tc>
                <a:tc>
                  <a:txBody>
                    <a:bodyPr/>
                    <a:lstStyle/>
                    <a:p>
                      <a:pPr algn="r"/>
                      <a:r>
                        <a:rPr lang="ru-RU" sz="1000" dirty="0" smtClean="0"/>
                        <a:t>100,0</a:t>
                      </a:r>
                      <a:endParaRPr lang="ru-RU" sz="1000" dirty="0"/>
                    </a:p>
                  </a:txBody>
                  <a:tcPr/>
                </a:tc>
              </a:tr>
              <a:tr h="4841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ДОТАЦИИ БЮДЖЕТАМ МУНИЦИПАЛЬНЫХ</a:t>
                      </a:r>
                      <a:r>
                        <a:rPr lang="ru-RU" sz="800" baseline="0" dirty="0" smtClean="0">
                          <a:latin typeface="+mn-lt"/>
                        </a:rPr>
                        <a:t> РАЙОНОВ НА ПОДДЕРЖКУ МЕР ПО ОБЕСПЕЧЕНИЮ СБАЛАНСИРОВАННОСТИ </a:t>
                      </a:r>
                      <a:r>
                        <a:rPr lang="ru-RU" sz="800" baseline="0" dirty="0" smtClean="0">
                          <a:latin typeface="+mn-lt"/>
                        </a:rPr>
                        <a:t>БЮДЖЕТОВ</a:t>
                      </a:r>
                    </a:p>
                    <a:p>
                      <a:pPr marL="0" marR="0" indent="0" algn="l" defTabSz="914400" rtl="0" eaLnBrk="1" fontAlgn="auto" latinLnBrk="0" hangingPunct="1">
                        <a:lnSpc>
                          <a:spcPct val="100000"/>
                        </a:lnSpc>
                        <a:spcBef>
                          <a:spcPts val="0"/>
                        </a:spcBef>
                        <a:spcAft>
                          <a:spcPts val="0"/>
                        </a:spcAft>
                        <a:buClrTx/>
                        <a:buSzTx/>
                        <a:buFontTx/>
                        <a:buNone/>
                        <a:tabLst/>
                        <a:defRPr/>
                      </a:pPr>
                      <a:endParaRPr lang="ru-RU" sz="800" dirty="0">
                        <a:latin typeface="+mn-lt"/>
                      </a:endParaRPr>
                    </a:p>
                  </a:txBody>
                  <a:tcPr/>
                </a:tc>
                <a:tc>
                  <a:txBody>
                    <a:bodyPr/>
                    <a:lstStyle/>
                    <a:p>
                      <a:pPr algn="r"/>
                      <a:r>
                        <a:rPr lang="ru-RU" sz="1000" dirty="0" smtClean="0"/>
                        <a:t>44 817,6</a:t>
                      </a:r>
                      <a:endParaRPr lang="ru-RU" sz="1000" dirty="0"/>
                    </a:p>
                  </a:txBody>
                  <a:tcPr/>
                </a:tc>
                <a:tc>
                  <a:txBody>
                    <a:bodyPr/>
                    <a:lstStyle/>
                    <a:p>
                      <a:pPr algn="r"/>
                      <a:r>
                        <a:rPr lang="ru-RU" sz="1000" dirty="0" smtClean="0"/>
                        <a:t>44</a:t>
                      </a:r>
                      <a:r>
                        <a:rPr lang="ru-RU" sz="1000" baseline="0" dirty="0" smtClean="0"/>
                        <a:t> 817,6</a:t>
                      </a:r>
                      <a:endParaRPr lang="ru-RU" sz="1000" dirty="0" smtClean="0"/>
                    </a:p>
                  </a:txBody>
                  <a:tcPr/>
                </a:tc>
                <a:tc>
                  <a:txBody>
                    <a:bodyPr/>
                    <a:lstStyle/>
                    <a:p>
                      <a:pPr algn="r"/>
                      <a:r>
                        <a:rPr lang="ru-RU" sz="1000" dirty="0" smtClean="0"/>
                        <a:t>100,0</a:t>
                      </a:r>
                      <a:endParaRPr lang="ru-RU" sz="1000" dirty="0"/>
                    </a:p>
                  </a:txBody>
                  <a:tcPr/>
                </a:tc>
              </a:tr>
              <a:tr h="2650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СУБСИДИИ БЮДЖЕТАМ МУНИЦИПАЛЬНЫМ</a:t>
                      </a:r>
                      <a:r>
                        <a:rPr lang="ru-RU" sz="800" baseline="0" dirty="0" smtClean="0">
                          <a:latin typeface="+mn-lt"/>
                        </a:rPr>
                        <a:t> ОБРАЗОВАНИЙ</a:t>
                      </a:r>
                      <a:endParaRPr lang="ru-RU" sz="800" dirty="0">
                        <a:latin typeface="+mn-lt"/>
                      </a:endParaRPr>
                    </a:p>
                  </a:txBody>
                  <a:tcPr/>
                </a:tc>
                <a:tc>
                  <a:txBody>
                    <a:bodyPr/>
                    <a:lstStyle/>
                    <a:p>
                      <a:pPr algn="r"/>
                      <a:r>
                        <a:rPr lang="ru-RU" sz="1000" dirty="0" smtClean="0"/>
                        <a:t>70 375,4</a:t>
                      </a:r>
                      <a:endParaRPr lang="ru-RU" sz="1000" dirty="0"/>
                    </a:p>
                  </a:txBody>
                  <a:tcPr/>
                </a:tc>
                <a:tc>
                  <a:txBody>
                    <a:bodyPr/>
                    <a:lstStyle/>
                    <a:p>
                      <a:pPr algn="r"/>
                      <a:r>
                        <a:rPr lang="ru-RU" sz="1000" dirty="0" smtClean="0"/>
                        <a:t>68</a:t>
                      </a:r>
                      <a:r>
                        <a:rPr lang="ru-RU" sz="1000" baseline="0" dirty="0" smtClean="0"/>
                        <a:t> 482,0</a:t>
                      </a:r>
                      <a:endParaRPr lang="ru-RU" sz="1000" dirty="0"/>
                    </a:p>
                  </a:txBody>
                  <a:tcPr/>
                </a:tc>
                <a:tc>
                  <a:txBody>
                    <a:bodyPr/>
                    <a:lstStyle/>
                    <a:p>
                      <a:pPr algn="r"/>
                      <a:r>
                        <a:rPr lang="ru-RU" sz="1000" dirty="0" smtClean="0"/>
                        <a:t>97,3</a:t>
                      </a:r>
                      <a:endParaRPr lang="ru-RU" sz="1000" dirty="0"/>
                    </a:p>
                  </a:txBody>
                  <a:tcPr/>
                </a:tc>
              </a:tr>
              <a:tr h="261795">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latin typeface="+mn-lt"/>
                      </a:endParaRPr>
                    </a:p>
                  </a:txBody>
                  <a:tcPr/>
                </a:tc>
                <a:tc>
                  <a:txBody>
                    <a:bodyPr/>
                    <a:lstStyle/>
                    <a:p>
                      <a:pPr algn="r"/>
                      <a:r>
                        <a:rPr lang="ru-RU" sz="1000" dirty="0" smtClean="0"/>
                        <a:t>19,7</a:t>
                      </a:r>
                      <a:endParaRPr lang="ru-RU" sz="1000" dirty="0"/>
                    </a:p>
                  </a:txBody>
                  <a:tcPr/>
                </a:tc>
                <a:tc>
                  <a:txBody>
                    <a:bodyPr/>
                    <a:lstStyle/>
                    <a:p>
                      <a:pPr algn="r"/>
                      <a:r>
                        <a:rPr lang="ru-RU" sz="1000" dirty="0" smtClean="0"/>
                        <a:t>19,3</a:t>
                      </a:r>
                      <a:endParaRPr lang="ru-RU" sz="1000" dirty="0"/>
                    </a:p>
                  </a:txBody>
                  <a:tcPr/>
                </a:tc>
                <a:tc>
                  <a:txBody>
                    <a:bodyPr/>
                    <a:lstStyle/>
                    <a:p>
                      <a:pPr algn="r"/>
                      <a:endParaRPr lang="ru-RU" sz="1000" dirty="0"/>
                    </a:p>
                  </a:txBody>
                  <a:tcPr/>
                </a:tc>
              </a:tr>
              <a:tr h="3358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СУБВЕНЦИИ БЮДЖЕТАМ МУНИЦИПАЛЬНЫМ</a:t>
                      </a:r>
                      <a:r>
                        <a:rPr lang="ru-RU" sz="800" baseline="0" dirty="0" smtClean="0">
                          <a:latin typeface="+mn-lt"/>
                        </a:rPr>
                        <a:t> ОБРАЗОВАНИЙ</a:t>
                      </a:r>
                      <a:endParaRPr lang="ru-RU" sz="800" dirty="0"/>
                    </a:p>
                  </a:txBody>
                  <a:tcPr/>
                </a:tc>
                <a:tc>
                  <a:txBody>
                    <a:bodyPr/>
                    <a:lstStyle/>
                    <a:p>
                      <a:pPr algn="r"/>
                      <a:r>
                        <a:rPr lang="ru-RU" sz="1000" dirty="0" smtClean="0"/>
                        <a:t>163 284</a:t>
                      </a:r>
                      <a:endParaRPr lang="ru-RU" sz="1000" dirty="0"/>
                    </a:p>
                  </a:txBody>
                  <a:tcPr/>
                </a:tc>
                <a:tc>
                  <a:txBody>
                    <a:bodyPr/>
                    <a:lstStyle/>
                    <a:p>
                      <a:pPr algn="r"/>
                      <a:r>
                        <a:rPr lang="ru-RU" sz="1000" dirty="0" smtClean="0"/>
                        <a:t>162 201,1</a:t>
                      </a:r>
                    </a:p>
                  </a:txBody>
                  <a:tcPr/>
                </a:tc>
                <a:tc>
                  <a:txBody>
                    <a:bodyPr/>
                    <a:lstStyle/>
                    <a:p>
                      <a:pPr algn="r"/>
                      <a:r>
                        <a:rPr lang="ru-RU" sz="1000" dirty="0" smtClean="0"/>
                        <a:t>99,3</a:t>
                      </a:r>
                      <a:endParaRPr lang="ru-RU" sz="1000" dirty="0"/>
                    </a:p>
                  </a:txBody>
                  <a:tcPr/>
                </a:tc>
              </a:tr>
              <a:tr h="266469">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p>
                  </a:txBody>
                  <a:tcPr/>
                </a:tc>
                <a:tc>
                  <a:txBody>
                    <a:bodyPr/>
                    <a:lstStyle/>
                    <a:p>
                      <a:pPr algn="r"/>
                      <a:r>
                        <a:rPr lang="ru-RU" sz="1000" dirty="0" smtClean="0"/>
                        <a:t>45,6</a:t>
                      </a:r>
                      <a:endParaRPr lang="ru-RU" sz="1000" dirty="0"/>
                    </a:p>
                  </a:txBody>
                  <a:tcPr/>
                </a:tc>
                <a:tc>
                  <a:txBody>
                    <a:bodyPr/>
                    <a:lstStyle/>
                    <a:p>
                      <a:pPr algn="r"/>
                      <a:r>
                        <a:rPr lang="ru-RU" sz="1000" dirty="0" smtClean="0"/>
                        <a:t>45,8</a:t>
                      </a:r>
                      <a:endParaRPr lang="ru-RU" sz="1000" dirty="0"/>
                    </a:p>
                  </a:txBody>
                  <a:tcPr/>
                </a:tc>
                <a:tc>
                  <a:txBody>
                    <a:bodyPr/>
                    <a:lstStyle/>
                    <a:p>
                      <a:pPr algn="r"/>
                      <a:endParaRPr lang="ru-RU" sz="1000" dirty="0"/>
                    </a:p>
                  </a:txBody>
                  <a:tcPr/>
                </a:tc>
              </a:tr>
              <a:tr h="396301">
                <a:tc>
                  <a:txBody>
                    <a:bodyPr/>
                    <a:lstStyle/>
                    <a:p>
                      <a:r>
                        <a:rPr lang="ru-RU" sz="800" dirty="0" smtClean="0"/>
                        <a:t>ИНЫЕ МЕЖБЮДЖЕТНЫЕ ТРАНСФЕРТЫ</a:t>
                      </a:r>
                      <a:endParaRPr lang="ru-RU" sz="800" dirty="0"/>
                    </a:p>
                  </a:txBody>
                  <a:tcPr/>
                </a:tc>
                <a:tc>
                  <a:txBody>
                    <a:bodyPr/>
                    <a:lstStyle/>
                    <a:p>
                      <a:pPr algn="r"/>
                      <a:r>
                        <a:rPr lang="ru-RU" sz="1000" dirty="0" smtClean="0"/>
                        <a:t>18 963,3</a:t>
                      </a:r>
                      <a:endParaRPr lang="ru-RU" sz="1000" dirty="0"/>
                    </a:p>
                  </a:txBody>
                  <a:tcPr/>
                </a:tc>
                <a:tc>
                  <a:txBody>
                    <a:bodyPr/>
                    <a:lstStyle/>
                    <a:p>
                      <a:pPr algn="r"/>
                      <a:r>
                        <a:rPr lang="ru-RU" sz="1000" dirty="0" smtClean="0"/>
                        <a:t>18 910,7</a:t>
                      </a:r>
                    </a:p>
                    <a:p>
                      <a:pPr algn="r"/>
                      <a:endParaRPr lang="ru-RU" sz="1000" dirty="0"/>
                    </a:p>
                  </a:txBody>
                  <a:tcPr/>
                </a:tc>
                <a:tc>
                  <a:txBody>
                    <a:bodyPr/>
                    <a:lstStyle/>
                    <a:p>
                      <a:pPr algn="r"/>
                      <a:r>
                        <a:rPr lang="ru-RU" sz="1000" dirty="0" smtClean="0"/>
                        <a:t>99,8</a:t>
                      </a:r>
                    </a:p>
                    <a:p>
                      <a:pPr algn="r"/>
                      <a:endParaRPr lang="ru-RU" sz="1000" dirty="0"/>
                    </a:p>
                  </a:txBody>
                  <a:tcPr/>
                </a:tc>
              </a:tr>
              <a:tr h="323779">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r>
                        <a:rPr lang="ru-RU" sz="800" i="1" dirty="0" smtClean="0">
                          <a:latin typeface="+mn-lt"/>
                        </a:rPr>
                        <a:t>%</a:t>
                      </a:r>
                    </a:p>
                    <a:p>
                      <a:pPr marL="0" marR="0" indent="0" algn="r" defTabSz="914400" rtl="0" eaLnBrk="1" fontAlgn="auto" latinLnBrk="0" hangingPunct="1">
                        <a:lnSpc>
                          <a:spcPct val="100000"/>
                        </a:lnSpc>
                        <a:spcBef>
                          <a:spcPts val="0"/>
                        </a:spcBef>
                        <a:spcAft>
                          <a:spcPts val="0"/>
                        </a:spcAft>
                        <a:buClrTx/>
                        <a:buSzTx/>
                        <a:buFontTx/>
                        <a:buNone/>
                        <a:tabLst/>
                        <a:defRPr/>
                      </a:pPr>
                      <a:endParaRPr lang="ru-RU" sz="800" dirty="0"/>
                    </a:p>
                  </a:txBody>
                  <a:tcPr/>
                </a:tc>
                <a:tc>
                  <a:txBody>
                    <a:bodyPr/>
                    <a:lstStyle/>
                    <a:p>
                      <a:pPr algn="r"/>
                      <a:r>
                        <a:rPr lang="ru-RU" sz="1000" dirty="0" smtClean="0"/>
                        <a:t>5,3</a:t>
                      </a:r>
                      <a:endParaRPr lang="ru-RU" sz="1000" dirty="0"/>
                    </a:p>
                  </a:txBody>
                  <a:tcPr/>
                </a:tc>
                <a:tc>
                  <a:txBody>
                    <a:bodyPr/>
                    <a:lstStyle/>
                    <a:p>
                      <a:pPr algn="r"/>
                      <a:r>
                        <a:rPr lang="ru-RU" sz="1000" dirty="0" smtClean="0"/>
                        <a:t>5,3</a:t>
                      </a:r>
                    </a:p>
                    <a:p>
                      <a:pPr algn="r"/>
                      <a:endParaRPr lang="ru-RU" sz="1000" dirty="0"/>
                    </a:p>
                  </a:txBody>
                  <a:tcPr/>
                </a:tc>
                <a:tc>
                  <a:txBody>
                    <a:bodyPr/>
                    <a:lstStyle/>
                    <a:p>
                      <a:pPr algn="r"/>
                      <a:endParaRPr lang="ru-RU" sz="1000" dirty="0"/>
                    </a:p>
                  </a:txBody>
                  <a:tcPr/>
                </a:tc>
              </a:tr>
              <a:tr h="396301">
                <a:tc>
                  <a:txBody>
                    <a:bodyPr/>
                    <a:lstStyle/>
                    <a:p>
                      <a:pPr algn="just" fontAlgn="t"/>
                      <a:r>
                        <a:rPr lang="ru-RU" sz="800" b="0" i="0" u="none" strike="noStrike" dirty="0">
                          <a:effectLst/>
                          <a:latin typeface="Times New Roman"/>
                        </a:rPr>
                        <a:t>ДОХОДЫ БЮДЖЕТОВ БЮДЖЕТНОЙ СИСТЕМЫ РОССИЙСКОЙ ФЕДЕРАЦИИ ОТ ВОЗВРАТА ОСТАТКОВ СУБСИДИЙ, СУБВЕНЦИЙ И ИНЫХ МЕЖБЮДЖЕТНЫХ ТРАНСФЕРТОВ, ИМЕЮЩИХ ЦЕЛЕВОЕ НАЗНАЧЕНИЕ, ПРОШЛЫХ ЛЕТ</a:t>
                      </a:r>
                    </a:p>
                  </a:txBody>
                  <a:tcPr marL="9525" marR="9525" marT="9525" marB="0"/>
                </a:tc>
                <a:tc>
                  <a:txBody>
                    <a:bodyPr/>
                    <a:lstStyle/>
                    <a:p>
                      <a:pPr algn="r"/>
                      <a:r>
                        <a:rPr lang="ru-RU" sz="1000" dirty="0" smtClean="0"/>
                        <a:t>4,3</a:t>
                      </a:r>
                      <a:endParaRPr lang="ru-RU" sz="1000" dirty="0"/>
                    </a:p>
                  </a:txBody>
                  <a:tcPr/>
                </a:tc>
                <a:tc>
                  <a:txBody>
                    <a:bodyPr/>
                    <a:lstStyle/>
                    <a:p>
                      <a:pPr algn="r"/>
                      <a:r>
                        <a:rPr lang="ru-RU" sz="1000" dirty="0" smtClean="0"/>
                        <a:t>4,3</a:t>
                      </a:r>
                      <a:endParaRPr lang="ru-RU" sz="1000" dirty="0"/>
                    </a:p>
                  </a:txBody>
                  <a:tcPr/>
                </a:tc>
                <a:tc>
                  <a:txBody>
                    <a:bodyPr/>
                    <a:lstStyle/>
                    <a:p>
                      <a:pPr algn="r"/>
                      <a:r>
                        <a:rPr lang="ru-RU" sz="1000" dirty="0" smtClean="0"/>
                        <a:t>100</a:t>
                      </a:r>
                      <a:endParaRPr lang="ru-RU" sz="1000" dirty="0"/>
                    </a:p>
                  </a:txBody>
                  <a:tcPr/>
                </a:tc>
              </a:tr>
              <a:tr h="39630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800" dirty="0" smtClean="0"/>
                        <a:t>ВОЗВРАТ ОСТАТКОВ СУБСИДИЙ, СУБВЕНЦИЙ И ИНЫХ МЕЖБЮДЖЕТНЫХ ТРАНСФЕРТОВ, ИМЕЮЩИХ ЦЕЛЕВОЕ НАЗНАЧЕНИЕ, ПРОШЛЫХ ЛЕТ</a:t>
                      </a:r>
                      <a:endParaRPr lang="ru-RU" sz="800" dirty="0"/>
                    </a:p>
                  </a:txBody>
                  <a:tcPr/>
                </a:tc>
                <a:tc>
                  <a:txBody>
                    <a:bodyPr/>
                    <a:lstStyle/>
                    <a:p>
                      <a:pPr algn="r"/>
                      <a:r>
                        <a:rPr lang="ru-RU" sz="1000" dirty="0" smtClean="0"/>
                        <a:t>-569,0</a:t>
                      </a:r>
                      <a:endParaRPr lang="ru-RU" sz="1000" dirty="0"/>
                    </a:p>
                  </a:txBody>
                  <a:tcPr/>
                </a:tc>
                <a:tc>
                  <a:txBody>
                    <a:bodyPr/>
                    <a:lstStyle/>
                    <a:p>
                      <a:pPr algn="r"/>
                      <a:r>
                        <a:rPr lang="ru-RU" sz="1000" dirty="0" smtClean="0"/>
                        <a:t>-569,0</a:t>
                      </a:r>
                      <a:endParaRPr lang="ru-RU" sz="1000" dirty="0"/>
                    </a:p>
                  </a:txBody>
                  <a:tcPr/>
                </a:tc>
                <a:tc>
                  <a:txBody>
                    <a:bodyPr/>
                    <a:lstStyle/>
                    <a:p>
                      <a:pPr algn="r"/>
                      <a:r>
                        <a:rPr lang="ru-RU" sz="1000" dirty="0" smtClean="0"/>
                        <a:t>100</a:t>
                      </a:r>
                      <a:endParaRPr lang="ru-RU" sz="1000" dirty="0"/>
                    </a:p>
                  </a:txBody>
                  <a:tcPr/>
                </a:tc>
              </a:tr>
            </a:tbl>
          </a:graphicData>
        </a:graphic>
      </p:graphicFrame>
      <p:sp>
        <p:nvSpPr>
          <p:cNvPr id="3" name="Заголовок 2"/>
          <p:cNvSpPr>
            <a:spLocks noGrp="1"/>
          </p:cNvSpPr>
          <p:nvPr>
            <p:ph type="title"/>
          </p:nvPr>
        </p:nvSpPr>
        <p:spPr>
          <a:xfrm>
            <a:off x="457200" y="338328"/>
            <a:ext cx="8229600" cy="930432"/>
          </a:xfrm>
        </p:spPr>
        <p:txBody>
          <a:bodyPr>
            <a:normAutofit/>
          </a:bodyPr>
          <a:lstStyle/>
          <a:p>
            <a:r>
              <a:rPr lang="ru-RU" sz="1400" b="1" dirty="0">
                <a:solidFill>
                  <a:schemeClr val="tx1"/>
                </a:solidFill>
                <a:effectLst>
                  <a:outerShdw blurRad="63500" dist="38100" dir="5400000" algn="t" rotWithShape="0">
                    <a:prstClr val="black">
                      <a:alpha val="25000"/>
                    </a:prstClr>
                  </a:outerShdw>
                </a:effectLst>
                <a:latin typeface="Palatino Linotype"/>
              </a:rPr>
              <a:t>Безвозмездные поступления в </a:t>
            </a:r>
            <a:r>
              <a:rPr lang="ru-RU" sz="1400" b="1" dirty="0" smtClean="0">
                <a:solidFill>
                  <a:schemeClr val="tx1"/>
                </a:solidFill>
                <a:effectLst>
                  <a:outerShdw blurRad="63500" dist="38100" dir="5400000" algn="t" rotWithShape="0">
                    <a:prstClr val="black">
                      <a:alpha val="25000"/>
                    </a:prstClr>
                  </a:outerShdw>
                </a:effectLst>
                <a:latin typeface="Palatino Linotype"/>
              </a:rPr>
              <a:t>бюджет Мглинского </a:t>
            </a:r>
            <a:r>
              <a:rPr lang="ru-RU" sz="1400" b="1" dirty="0">
                <a:solidFill>
                  <a:schemeClr val="tx1"/>
                </a:solidFill>
                <a:effectLst>
                  <a:outerShdw blurRad="63500" dist="38100" dir="5400000" algn="t" rotWithShape="0">
                    <a:prstClr val="black">
                      <a:alpha val="25000"/>
                    </a:prstClr>
                  </a:outerShdw>
                </a:effectLst>
                <a:latin typeface="Palatino Linotype"/>
              </a:rPr>
              <a:t>муниципального </a:t>
            </a:r>
            <a:r>
              <a:rPr lang="ru-RU" sz="1400" b="1" dirty="0" smtClean="0">
                <a:solidFill>
                  <a:schemeClr val="tx1"/>
                </a:solidFill>
                <a:effectLst>
                  <a:outerShdw blurRad="63500" dist="38100" dir="5400000" algn="t" rotWithShape="0">
                    <a:prstClr val="black">
                      <a:alpha val="25000"/>
                    </a:prstClr>
                  </a:outerShdw>
                </a:effectLst>
                <a:latin typeface="Palatino Linotype"/>
              </a:rPr>
              <a:t>района Брянской области в 2022 году</a:t>
            </a:r>
            <a:endParaRPr lang="ru-RU" sz="1400" dirty="0">
              <a:solidFill>
                <a:schemeClr val="tx1"/>
              </a:solidFill>
            </a:endParaRPr>
          </a:p>
        </p:txBody>
      </p:sp>
    </p:spTree>
    <p:extLst>
      <p:ext uri="{BB962C8B-B14F-4D97-AF65-F5344CB8AC3E}">
        <p14:creationId xmlns:p14="http://schemas.microsoft.com/office/powerpoint/2010/main" val="5592793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85282878"/>
              </p:ext>
            </p:extLst>
          </p:nvPr>
        </p:nvGraphicFramePr>
        <p:xfrm>
          <a:off x="323528" y="1268760"/>
          <a:ext cx="8568952" cy="5589240"/>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a:xfrm>
            <a:off x="457200" y="338328"/>
            <a:ext cx="8229600" cy="1074448"/>
          </a:xfrm>
        </p:spPr>
        <p:txBody>
          <a:bodyPr>
            <a:normAutofit/>
          </a:bodyPr>
          <a:lstStyle/>
          <a:p>
            <a:r>
              <a:rPr lang="ru-RU" sz="1600" b="1" spc="10" dirty="0" smtClean="0">
                <a:solidFill>
                  <a:schemeClr val="tx1"/>
                </a:solidFill>
                <a:effectLst>
                  <a:outerShdw blurRad="63500" dist="38100" dir="5400000" algn="t" rotWithShape="0">
                    <a:prstClr val="black">
                      <a:alpha val="25000"/>
                    </a:prstClr>
                  </a:outerShdw>
                </a:effectLst>
                <a:latin typeface="Palatino Linotype"/>
              </a:rPr>
              <a:t>Структура безвозмездных поступлений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a:t>
            </a:r>
            <a:r>
              <a:rPr lang="ru-RU" sz="1600" b="1" dirty="0">
                <a:solidFill>
                  <a:schemeClr val="tx1"/>
                </a:solidFill>
                <a:effectLst>
                  <a:outerShdw blurRad="63500" dist="38100" dir="5400000" algn="t" rotWithShape="0">
                    <a:prstClr val="black">
                      <a:alpha val="25000"/>
                    </a:prstClr>
                  </a:outerShdw>
                </a:effectLst>
                <a:latin typeface="Palatino Linotype"/>
              </a:rPr>
              <a:t>в</a:t>
            </a:r>
            <a:r>
              <a:rPr lang="ru-RU" sz="1600" b="1" dirty="0" smtClean="0">
                <a:solidFill>
                  <a:schemeClr val="tx1"/>
                </a:solidFill>
                <a:effectLst>
                  <a:outerShdw blurRad="63500" dist="38100" dir="5400000" algn="t" rotWithShape="0">
                    <a:prstClr val="black">
                      <a:alpha val="25000"/>
                    </a:prstClr>
                  </a:outerShdw>
                </a:effectLst>
                <a:latin typeface="Palatino Linotype"/>
              </a:rPr>
              <a:t> 2022 году </a:t>
            </a:r>
            <a:endParaRPr lang="ru-RU" sz="1600" dirty="0"/>
          </a:p>
        </p:txBody>
      </p:sp>
    </p:spTree>
    <p:extLst>
      <p:ext uri="{BB962C8B-B14F-4D97-AF65-F5344CB8AC3E}">
        <p14:creationId xmlns:p14="http://schemas.microsoft.com/office/powerpoint/2010/main" val="5341574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20460872"/>
              </p:ext>
            </p:extLst>
          </p:nvPr>
        </p:nvGraphicFramePr>
        <p:xfrm>
          <a:off x="395536" y="1393742"/>
          <a:ext cx="8352928" cy="5275617"/>
        </p:xfrm>
        <a:graphic>
          <a:graphicData uri="http://schemas.openxmlformats.org/drawingml/2006/table">
            <a:tbl>
              <a:tblPr firstRow="1" bandRow="1">
                <a:tableStyleId>{5C22544A-7EE6-4342-B048-85BDC9FD1C3A}</a:tableStyleId>
              </a:tblPr>
              <a:tblGrid>
                <a:gridCol w="2815595"/>
                <a:gridCol w="1877060"/>
                <a:gridCol w="1970916"/>
                <a:gridCol w="1689357"/>
              </a:tblGrid>
              <a:tr h="812948">
                <a:tc>
                  <a:txBody>
                    <a:bodyPr/>
                    <a:lstStyle/>
                    <a:p>
                      <a:pPr algn="ctr">
                        <a:lnSpc>
                          <a:spcPct val="107000"/>
                        </a:lnSpc>
                        <a:spcAft>
                          <a:spcPts val="800"/>
                        </a:spcAft>
                      </a:pPr>
                      <a:r>
                        <a:rPr lang="ru-RU" sz="1000" b="1" dirty="0">
                          <a:effectLst/>
                          <a:latin typeface="+mj-lt"/>
                        </a:rPr>
                        <a:t>Наименование</a:t>
                      </a: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000" b="1" dirty="0" smtClean="0">
                          <a:effectLst/>
                          <a:latin typeface="+mj-lt"/>
                        </a:rPr>
                        <a:t>Утверждено</a:t>
                      </a:r>
                      <a:endPar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lang="ru-RU" sz="1000" b="1" baseline="0" dirty="0" smtClean="0">
                        <a:effectLst/>
                        <a:latin typeface="+mj-lt"/>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1" dirty="0" smtClean="0">
                          <a:effectLst/>
                          <a:latin typeface="+mj-lt"/>
                        </a:rPr>
                        <a:t>Исполнено</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1" dirty="0" smtClean="0">
                          <a:effectLst/>
                          <a:latin typeface="+mj-lt"/>
                        </a:rPr>
                        <a:t>Процент исполнения</a:t>
                      </a:r>
                      <a:r>
                        <a:rPr lang="ru-RU" sz="1000" b="1" baseline="0" dirty="0" smtClean="0">
                          <a:effectLst/>
                          <a:latin typeface="+mj-lt"/>
                        </a:rPr>
                        <a:t> </a:t>
                      </a:r>
                      <a:endParaRPr lang="ru-RU" sz="1000" b="1" dirty="0" smtClean="0">
                        <a:effectLst/>
                        <a:latin typeface="+mj-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Общегосударственные  вопросы</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57</a:t>
                      </a:r>
                      <a:r>
                        <a:rPr lang="ru-RU" sz="1000" b="0" baseline="0" dirty="0" smtClean="0">
                          <a:effectLst/>
                          <a:latin typeface="+mj-lt"/>
                          <a:ea typeface="Calibri" panose="020F0502020204030204" pitchFamily="34" charset="0"/>
                          <a:cs typeface="Times New Roman" panose="02020603050405020304" pitchFamily="18" charset="0"/>
                        </a:rPr>
                        <a:t> 327,2</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54 187,6</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94,5</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Национальная</a:t>
                      </a:r>
                      <a:r>
                        <a:rPr lang="ru-RU" sz="1000" b="1" baseline="0" dirty="0" smtClean="0">
                          <a:effectLst/>
                          <a:latin typeface="+mj-lt"/>
                          <a:ea typeface="Calibri" panose="020F0502020204030204" pitchFamily="34" charset="0"/>
                          <a:cs typeface="Times New Roman" panose="02020603050405020304" pitchFamily="18" charset="0"/>
                        </a:rPr>
                        <a:t> оборона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a:t>
                      </a:r>
                      <a:r>
                        <a:rPr lang="ru-RU" sz="1000" b="0" baseline="0" dirty="0" smtClean="0">
                          <a:effectLst/>
                          <a:latin typeface="+mj-lt"/>
                          <a:ea typeface="Calibri" panose="020F0502020204030204" pitchFamily="34" charset="0"/>
                          <a:cs typeface="Times New Roman" panose="02020603050405020304" pitchFamily="18" charset="0"/>
                        </a:rPr>
                        <a:t> 760,8</a:t>
                      </a:r>
                      <a:endParaRPr lang="ru-RU" sz="1000" b="0" dirty="0" smtClean="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a:t>
                      </a:r>
                      <a:r>
                        <a:rPr lang="ru-RU" sz="1000" b="0" baseline="0" dirty="0" smtClean="0">
                          <a:effectLst/>
                          <a:latin typeface="+mj-lt"/>
                          <a:ea typeface="Calibri" panose="020F0502020204030204" pitchFamily="34" charset="0"/>
                          <a:cs typeface="Times New Roman" panose="02020603050405020304" pitchFamily="18" charset="0"/>
                        </a:rPr>
                        <a:t> 760,8</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100,0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Национальная безопасность и правоохранительная деятельность</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3 625,0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3</a:t>
                      </a:r>
                      <a:r>
                        <a:rPr lang="ru-RU" sz="1000" b="0" baseline="0" dirty="0" smtClean="0">
                          <a:effectLst/>
                          <a:latin typeface="+mj-lt"/>
                          <a:ea typeface="Calibri" panose="020F0502020204030204" pitchFamily="34" charset="0"/>
                          <a:cs typeface="Times New Roman" panose="02020603050405020304" pitchFamily="18" charset="0"/>
                        </a:rPr>
                        <a:t> 497,6</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96,5</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Национальная экономика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27</a:t>
                      </a:r>
                      <a:r>
                        <a:rPr lang="ru-RU" sz="1000" b="0" baseline="0" dirty="0" smtClean="0">
                          <a:effectLst/>
                          <a:latin typeface="+mj-lt"/>
                          <a:ea typeface="Calibri" panose="020F0502020204030204" pitchFamily="34" charset="0"/>
                          <a:cs typeface="Times New Roman" panose="02020603050405020304" pitchFamily="18" charset="0"/>
                        </a:rPr>
                        <a:t> 008,6</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19</a:t>
                      </a:r>
                      <a:r>
                        <a:rPr lang="ru-RU" sz="1000" b="0" baseline="0" dirty="0" smtClean="0">
                          <a:effectLst/>
                          <a:latin typeface="+mj-lt"/>
                          <a:ea typeface="Calibri" panose="020F0502020204030204" pitchFamily="34" charset="0"/>
                          <a:cs typeface="Times New Roman" panose="02020603050405020304" pitchFamily="18" charset="0"/>
                        </a:rPr>
                        <a:t> 315,0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71,5</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ЖКХ</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16</a:t>
                      </a:r>
                      <a:r>
                        <a:rPr lang="ru-RU" sz="1000" b="0" baseline="0" dirty="0" smtClean="0">
                          <a:effectLst/>
                          <a:latin typeface="+mj-lt"/>
                          <a:ea typeface="Calibri" panose="020F0502020204030204" pitchFamily="34" charset="0"/>
                          <a:cs typeface="Times New Roman" panose="02020603050405020304" pitchFamily="18" charset="0"/>
                        </a:rPr>
                        <a:t> 536,4</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15</a:t>
                      </a:r>
                      <a:r>
                        <a:rPr lang="ru-RU" sz="1000" b="0" baseline="0" dirty="0" smtClean="0">
                          <a:effectLst/>
                          <a:latin typeface="+mj-lt"/>
                          <a:ea typeface="Calibri" panose="020F0502020204030204" pitchFamily="34" charset="0"/>
                          <a:cs typeface="Times New Roman" panose="02020603050405020304" pitchFamily="18" charset="0"/>
                        </a:rPr>
                        <a:t> 846,4</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95,8</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480229">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Охрана</a:t>
                      </a:r>
                      <a:r>
                        <a:rPr lang="ru-RU" sz="1000" b="1" baseline="0" dirty="0" smtClean="0">
                          <a:effectLst/>
                          <a:latin typeface="+mj-lt"/>
                          <a:ea typeface="Calibri" panose="020F0502020204030204" pitchFamily="34" charset="0"/>
                          <a:cs typeface="Times New Roman" panose="02020603050405020304" pitchFamily="18" charset="0"/>
                        </a:rPr>
                        <a:t> окружающей среды</a:t>
                      </a:r>
                    </a:p>
                    <a:p>
                      <a:pP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0,0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0,0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Образование</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283</a:t>
                      </a:r>
                      <a:r>
                        <a:rPr lang="ru-RU" sz="1000" b="0" baseline="0" dirty="0" smtClean="0">
                          <a:effectLst/>
                          <a:latin typeface="+mj-lt"/>
                          <a:ea typeface="Calibri" panose="020F0502020204030204" pitchFamily="34" charset="0"/>
                          <a:cs typeface="Times New Roman" panose="02020603050405020304" pitchFamily="18" charset="0"/>
                        </a:rPr>
                        <a:t> 823,0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281</a:t>
                      </a:r>
                      <a:r>
                        <a:rPr lang="ru-RU" sz="1000" b="0" baseline="0" dirty="0" smtClean="0">
                          <a:effectLst/>
                          <a:latin typeface="+mj-lt"/>
                          <a:ea typeface="Calibri" panose="020F0502020204030204" pitchFamily="34" charset="0"/>
                          <a:cs typeface="Times New Roman" panose="02020603050405020304" pitchFamily="18" charset="0"/>
                        </a:rPr>
                        <a:t> 738,2</a:t>
                      </a: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99,3</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80792">
                <a:tc>
                  <a:txBody>
                    <a:bodyPr/>
                    <a:lstStyle/>
                    <a:p>
                      <a:pPr>
                        <a:lnSpc>
                          <a:spcPct val="107000"/>
                        </a:lnSpc>
                        <a:spcAft>
                          <a:spcPts val="800"/>
                        </a:spcAft>
                      </a:pPr>
                      <a:r>
                        <a:rPr lang="ru-RU" sz="1000" b="1" dirty="0">
                          <a:effectLst/>
                          <a:latin typeface="+mj-lt"/>
                        </a:rPr>
                        <a:t>Культура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46</a:t>
                      </a:r>
                      <a:r>
                        <a:rPr lang="ru-RU" sz="1000" b="0" baseline="0" dirty="0" smtClean="0">
                          <a:effectLst/>
                          <a:latin typeface="+mj-lt"/>
                          <a:ea typeface="Calibri" panose="020F0502020204030204" pitchFamily="34" charset="0"/>
                          <a:cs typeface="Times New Roman" panose="02020603050405020304" pitchFamily="18" charset="0"/>
                        </a:rPr>
                        <a:t> 932,0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46</a:t>
                      </a:r>
                      <a:r>
                        <a:rPr lang="ru-RU" sz="1000" b="0" baseline="0" dirty="0" smtClean="0">
                          <a:effectLst/>
                          <a:latin typeface="+mj-lt"/>
                          <a:ea typeface="Calibri" panose="020F0502020204030204" pitchFamily="34" charset="0"/>
                          <a:cs typeface="Times New Roman" panose="02020603050405020304" pitchFamily="18" charset="0"/>
                        </a:rPr>
                        <a:t> 542,3</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99,2</a:t>
                      </a:r>
                    </a:p>
                  </a:txBody>
                  <a:tcPr marL="82927" marR="82927" marT="41473" marB="41473"/>
                </a:tc>
              </a:tr>
              <a:tr h="378520">
                <a:tc>
                  <a:txBody>
                    <a:bodyPr/>
                    <a:lstStyle/>
                    <a:p>
                      <a:pPr>
                        <a:lnSpc>
                          <a:spcPct val="107000"/>
                        </a:lnSpc>
                        <a:spcAft>
                          <a:spcPts val="800"/>
                        </a:spcAft>
                      </a:pPr>
                      <a:r>
                        <a:rPr lang="ru-RU" sz="1000" b="1" dirty="0">
                          <a:effectLst/>
                          <a:latin typeface="+mj-lt"/>
                        </a:rPr>
                        <a:t>Социальная политика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24</a:t>
                      </a:r>
                      <a:r>
                        <a:rPr lang="ru-RU" sz="1000" b="0" baseline="0" dirty="0" smtClean="0">
                          <a:effectLst/>
                          <a:latin typeface="+mj-lt"/>
                          <a:ea typeface="Calibri" panose="020F0502020204030204" pitchFamily="34" charset="0"/>
                          <a:cs typeface="Times New Roman" panose="02020603050405020304" pitchFamily="18" charset="0"/>
                        </a:rPr>
                        <a:t> 380,4</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23</a:t>
                      </a:r>
                      <a:r>
                        <a:rPr lang="ru-RU" sz="1000" b="0" baseline="0" dirty="0" smtClean="0">
                          <a:effectLst/>
                          <a:latin typeface="+mj-lt"/>
                          <a:ea typeface="Calibri" panose="020F0502020204030204" pitchFamily="34" charset="0"/>
                          <a:cs typeface="Times New Roman" panose="02020603050405020304" pitchFamily="18" charset="0"/>
                        </a:rPr>
                        <a:t> 349,9</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95,8</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Физкультура и спорт</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7</a:t>
                      </a:r>
                      <a:r>
                        <a:rPr lang="ru-RU" sz="1000" b="0" baseline="0" dirty="0" smtClean="0">
                          <a:effectLst/>
                          <a:latin typeface="+mj-lt"/>
                          <a:ea typeface="Calibri" panose="020F0502020204030204" pitchFamily="34" charset="0"/>
                          <a:cs typeface="Times New Roman" panose="02020603050405020304" pitchFamily="18" charset="0"/>
                        </a:rPr>
                        <a:t> 284,5</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7</a:t>
                      </a:r>
                      <a:r>
                        <a:rPr lang="ru-RU" sz="1000" b="0" baseline="0" dirty="0" smtClean="0">
                          <a:effectLst/>
                          <a:latin typeface="+mj-lt"/>
                          <a:ea typeface="Calibri" panose="020F0502020204030204" pitchFamily="34" charset="0"/>
                          <a:cs typeface="Times New Roman" panose="02020603050405020304" pitchFamily="18" charset="0"/>
                        </a:rPr>
                        <a:t> 239,4</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98,0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rPr>
                        <a:t>Межбюджетные трансферты</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8082,5</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8</a:t>
                      </a:r>
                      <a:r>
                        <a:rPr lang="ru-RU" sz="1000" b="0" baseline="0" dirty="0" smtClean="0">
                          <a:effectLst/>
                          <a:latin typeface="+mj-lt"/>
                          <a:ea typeface="Calibri" panose="020F0502020204030204" pitchFamily="34" charset="0"/>
                          <a:cs typeface="Times New Roman" panose="02020603050405020304" pitchFamily="18" charset="0"/>
                        </a:rPr>
                        <a:t> 082,5</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100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194968">
                <a:tc>
                  <a:txBody>
                    <a:bodyPr/>
                    <a:lstStyle/>
                    <a:p>
                      <a:pPr>
                        <a:lnSpc>
                          <a:spcPct val="107000"/>
                        </a:lnSpc>
                        <a:spcAft>
                          <a:spcPts val="800"/>
                        </a:spcAft>
                      </a:pPr>
                      <a:r>
                        <a:rPr lang="ru-RU" sz="1000" b="1" dirty="0" smtClean="0">
                          <a:effectLst/>
                          <a:latin typeface="+mj-lt"/>
                        </a:rPr>
                        <a:t>ВСЕГО</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fontAlgn="b"/>
                      <a:r>
                        <a:rPr lang="ru-RU" sz="1100" b="0" i="0" u="none" strike="noStrike" dirty="0" smtClean="0">
                          <a:solidFill>
                            <a:srgbClr val="000000"/>
                          </a:solidFill>
                          <a:effectLst/>
                          <a:latin typeface="+mj-lt"/>
                        </a:rPr>
                        <a:t>476</a:t>
                      </a:r>
                      <a:r>
                        <a:rPr lang="ru-RU" sz="1100" b="0" i="0" u="none" strike="noStrike" baseline="0" dirty="0" smtClean="0">
                          <a:solidFill>
                            <a:srgbClr val="000000"/>
                          </a:solidFill>
                          <a:effectLst/>
                          <a:latin typeface="+mj-lt"/>
                        </a:rPr>
                        <a:t> 760,4</a:t>
                      </a:r>
                      <a:endParaRPr lang="ru-RU" sz="1100" b="0" i="0" u="none" strike="noStrike" dirty="0">
                        <a:solidFill>
                          <a:srgbClr val="000000"/>
                        </a:solidFill>
                        <a:effectLst/>
                        <a:latin typeface="+mj-lt"/>
                      </a:endParaRPr>
                    </a:p>
                  </a:txBody>
                  <a:tcPr marL="9525" marR="9525" marT="9525" marB="0" anchor="b"/>
                </a:tc>
                <a:tc>
                  <a:txBody>
                    <a:bodyPr/>
                    <a:lstStyle/>
                    <a:p>
                      <a:pPr algn="ctr" fontAlgn="b"/>
                      <a:r>
                        <a:rPr lang="ru-RU" sz="1100" b="0" i="0" u="none" strike="noStrike" dirty="0" smtClean="0">
                          <a:solidFill>
                            <a:srgbClr val="000000"/>
                          </a:solidFill>
                          <a:effectLst/>
                          <a:latin typeface="+mj-lt"/>
                        </a:rPr>
                        <a:t>461</a:t>
                      </a:r>
                      <a:r>
                        <a:rPr lang="ru-RU" sz="1100" b="0" i="0" u="none" strike="noStrike" baseline="0" dirty="0" smtClean="0">
                          <a:solidFill>
                            <a:srgbClr val="000000"/>
                          </a:solidFill>
                          <a:effectLst/>
                          <a:latin typeface="+mj-lt"/>
                        </a:rPr>
                        <a:t> 559,7</a:t>
                      </a:r>
                      <a:endParaRPr lang="ru-RU" sz="1100" b="0" i="0" u="none" strike="noStrike" dirty="0">
                        <a:solidFill>
                          <a:srgbClr val="000000"/>
                        </a:solidFill>
                        <a:effectLst/>
                        <a:latin typeface="+mj-lt"/>
                      </a:endParaRPr>
                    </a:p>
                  </a:txBody>
                  <a:tcPr marL="9525" marR="9525" marT="9525" marB="0" anchor="b"/>
                </a:tc>
                <a:tc>
                  <a:txBody>
                    <a:bodyPr/>
                    <a:lstStyle/>
                    <a:p>
                      <a:pPr algn="ctr" fontAlgn="b"/>
                      <a:r>
                        <a:rPr lang="ru-RU" sz="1100" b="0" i="0" u="none" strike="noStrike" dirty="0" smtClean="0">
                          <a:solidFill>
                            <a:srgbClr val="000000"/>
                          </a:solidFill>
                          <a:effectLst/>
                          <a:latin typeface="+mj-lt"/>
                        </a:rPr>
                        <a:t>96,8</a:t>
                      </a:r>
                      <a:endParaRPr lang="ru-RU" sz="1100" b="0" i="0" u="none" strike="noStrike" dirty="0">
                        <a:solidFill>
                          <a:srgbClr val="000000"/>
                        </a:solidFill>
                        <a:effectLst/>
                        <a:latin typeface="+mj-lt"/>
                      </a:endParaRPr>
                    </a:p>
                  </a:txBody>
                  <a:tcPr marL="9525" marR="9525" marT="9525" marB="0" anchor="b"/>
                </a:tc>
              </a:tr>
            </a:tbl>
          </a:graphicData>
        </a:graphic>
      </p:graphicFrame>
      <p:sp>
        <p:nvSpPr>
          <p:cNvPr id="3" name="Заголовок 2"/>
          <p:cNvSpPr>
            <a:spLocks noGrp="1"/>
          </p:cNvSpPr>
          <p:nvPr>
            <p:ph type="title"/>
          </p:nvPr>
        </p:nvSpPr>
        <p:spPr>
          <a:xfrm>
            <a:off x="467544" y="332656"/>
            <a:ext cx="8280920" cy="864096"/>
          </a:xfrm>
        </p:spPr>
        <p:txBody>
          <a:bodyPr>
            <a:noAutofit/>
          </a:bodyPr>
          <a:lstStyle/>
          <a:p>
            <a:r>
              <a:rPr lang="ru-RU" sz="1600" b="1" dirty="0" smtClean="0">
                <a:solidFill>
                  <a:prstClr val="black"/>
                </a:solidFill>
                <a:effectLst>
                  <a:outerShdw blurRad="63500" dist="38100" dir="5400000" algn="t" rotWithShape="0">
                    <a:prstClr val="black">
                      <a:alpha val="25000"/>
                    </a:prstClr>
                  </a:outerShdw>
                </a:effectLst>
                <a:latin typeface="Palatino Linotype"/>
              </a:rPr>
              <a:t/>
            </a:r>
            <a:br>
              <a:rPr lang="ru-RU" sz="1600" b="1" dirty="0" smtClean="0">
                <a:solidFill>
                  <a:prstClr val="black"/>
                </a:solidFill>
                <a:effectLst>
                  <a:outerShdw blurRad="63500" dist="38100" dir="5400000" algn="t" rotWithShape="0">
                    <a:prstClr val="black">
                      <a:alpha val="25000"/>
                    </a:prstClr>
                  </a:outerShdw>
                </a:effectLst>
                <a:latin typeface="Palatino Linotype"/>
              </a:rPr>
            </a:br>
            <a:r>
              <a:rPr lang="ru-RU" sz="1600" b="1" dirty="0">
                <a:solidFill>
                  <a:prstClr val="black"/>
                </a:solidFill>
                <a:effectLst>
                  <a:outerShdw blurRad="63500" dist="38100" dir="5400000" algn="t" rotWithShape="0">
                    <a:prstClr val="black">
                      <a:alpha val="25000"/>
                    </a:prstClr>
                  </a:outerShdw>
                </a:effectLst>
                <a:latin typeface="Palatino Linotype"/>
              </a:rPr>
              <a:t/>
            </a:r>
            <a:br>
              <a:rPr lang="ru-RU" sz="1600" b="1" dirty="0">
                <a:solidFill>
                  <a:prstClr val="black"/>
                </a:solidFill>
                <a:effectLst>
                  <a:outerShdw blurRad="63500" dist="38100" dir="5400000" algn="t" rotWithShape="0">
                    <a:prstClr val="black">
                      <a:alpha val="25000"/>
                    </a:prstClr>
                  </a:outerShdw>
                </a:effectLst>
                <a:latin typeface="Palatino Linotype"/>
              </a:rPr>
            </a:br>
            <a:r>
              <a:rPr lang="ru-RU" sz="1600" b="1" dirty="0" smtClean="0">
                <a:solidFill>
                  <a:prstClr val="black"/>
                </a:solidFill>
                <a:effectLst>
                  <a:outerShdw blurRad="63500" dist="38100" dir="5400000" algn="t" rotWithShape="0">
                    <a:prstClr val="black">
                      <a:alpha val="25000"/>
                    </a:prstClr>
                  </a:outerShdw>
                </a:effectLst>
                <a:latin typeface="Palatino Linotype"/>
              </a:rPr>
              <a:t>Расходы бюджета </a:t>
            </a:r>
            <a:r>
              <a:rPr lang="ru-RU" sz="1600" b="1" dirty="0">
                <a:solidFill>
                  <a:prstClr val="black"/>
                </a:solidFill>
                <a:effectLst>
                  <a:outerShdw blurRad="63500" dist="38100" dir="5400000" algn="t" rotWithShape="0">
                    <a:prstClr val="black">
                      <a:alpha val="25000"/>
                    </a:prstClr>
                  </a:outerShdw>
                </a:effectLst>
                <a:latin typeface="Palatino Linotype"/>
              </a:rPr>
              <a:t>Мглинского муниципального района Брянской области </a:t>
            </a:r>
            <a:r>
              <a:rPr lang="ru-RU" sz="1600" b="1" dirty="0" smtClean="0">
                <a:solidFill>
                  <a:schemeClr val="tx1"/>
                </a:solidFill>
                <a:latin typeface="Times New Roman"/>
                <a:ea typeface="+mn-ea"/>
                <a:cs typeface="+mn-cs"/>
              </a:rPr>
              <a:t>в 2022 году              </a:t>
            </a:r>
            <a:br>
              <a:rPr lang="ru-RU" sz="1600" b="1" dirty="0" smtClean="0">
                <a:solidFill>
                  <a:schemeClr val="tx1"/>
                </a:solidFill>
                <a:latin typeface="Times New Roman"/>
                <a:ea typeface="+mn-ea"/>
                <a:cs typeface="+mn-cs"/>
              </a:rPr>
            </a:br>
            <a:endParaRPr lang="ru-RU" sz="1600" dirty="0">
              <a:solidFill>
                <a:schemeClr val="tx1"/>
              </a:solidFill>
            </a:endParaRPr>
          </a:p>
        </p:txBody>
      </p:sp>
    </p:spTree>
    <p:extLst>
      <p:ext uri="{BB962C8B-B14F-4D97-AF65-F5344CB8AC3E}">
        <p14:creationId xmlns:p14="http://schemas.microsoft.com/office/powerpoint/2010/main" val="31927572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97280648"/>
              </p:ext>
            </p:extLst>
          </p:nvPr>
        </p:nvGraphicFramePr>
        <p:xfrm>
          <a:off x="611560" y="1412776"/>
          <a:ext cx="7488832" cy="4176464"/>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fontScale="90000"/>
          </a:bodyPr>
          <a:lstStyle/>
          <a:p>
            <a:r>
              <a:rPr lang="ru-RU" sz="2400" b="1" dirty="0">
                <a:solidFill>
                  <a:srgbClr val="2F5897"/>
                </a:solidFill>
                <a:effectLst>
                  <a:outerShdw blurRad="63500" dist="38100" dir="5400000" algn="t" rotWithShape="0">
                    <a:prstClr val="black">
                      <a:alpha val="25000"/>
                    </a:prstClr>
                  </a:outerShdw>
                </a:effectLst>
                <a:latin typeface="Palatino Linotype"/>
              </a:rPr>
              <a:t>Структура расходов бюджета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a:t>
            </a:r>
            <a:r>
              <a:rPr lang="ru-RU" sz="2400" b="1" dirty="0">
                <a:solidFill>
                  <a:srgbClr val="2F5897"/>
                </a:solidFill>
                <a:effectLst>
                  <a:outerShdw blurRad="63500" dist="38100" dir="5400000" algn="t" rotWithShape="0">
                    <a:prstClr val="black">
                      <a:alpha val="25000"/>
                    </a:prstClr>
                  </a:outerShdw>
                </a:effectLst>
                <a:latin typeface="Palatino Linotype"/>
              </a:rPr>
              <a:t>муниципального района Брянской </a:t>
            </a:r>
            <a:r>
              <a:rPr lang="ru-RU" sz="2400" b="1" dirty="0" smtClean="0">
                <a:solidFill>
                  <a:srgbClr val="2F5897"/>
                </a:solidFill>
                <a:effectLst>
                  <a:outerShdw blurRad="63500" dist="38100" dir="5400000" algn="t" rotWithShape="0">
                    <a:prstClr val="black">
                      <a:alpha val="25000"/>
                    </a:prstClr>
                  </a:outerShdw>
                </a:effectLst>
                <a:latin typeface="Palatino Linotype"/>
              </a:rPr>
              <a:t>области за 2022 год</a:t>
            </a:r>
            <a:br>
              <a:rPr lang="ru-RU" sz="2400" b="1" dirty="0" smtClean="0">
                <a:solidFill>
                  <a:srgbClr val="2F5897"/>
                </a:solidFill>
                <a:effectLst>
                  <a:outerShdw blurRad="63500" dist="38100" dir="5400000" algn="t" rotWithShape="0">
                    <a:prstClr val="black">
                      <a:alpha val="25000"/>
                    </a:prstClr>
                  </a:outerShdw>
                </a:effectLst>
                <a:latin typeface="Palatino Linotype"/>
              </a:rPr>
            </a:br>
            <a:endParaRPr lang="ru-RU" dirty="0"/>
          </a:p>
        </p:txBody>
      </p:sp>
    </p:spTree>
    <p:extLst>
      <p:ext uri="{BB962C8B-B14F-4D97-AF65-F5344CB8AC3E}">
        <p14:creationId xmlns:p14="http://schemas.microsoft.com/office/powerpoint/2010/main" val="14289062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40791947"/>
              </p:ext>
            </p:extLst>
          </p:nvPr>
        </p:nvGraphicFramePr>
        <p:xfrm>
          <a:off x="251520" y="1613075"/>
          <a:ext cx="8424936" cy="5045485"/>
        </p:xfrm>
        <a:graphic>
          <a:graphicData uri="http://schemas.openxmlformats.org/drawingml/2006/table">
            <a:tbl>
              <a:tblPr firstRow="1" bandRow="1">
                <a:tableStyleId>{5C22544A-7EE6-4342-B048-85BDC9FD1C3A}</a:tableStyleId>
              </a:tblPr>
              <a:tblGrid>
                <a:gridCol w="3096344"/>
                <a:gridCol w="1584176"/>
                <a:gridCol w="1656184"/>
                <a:gridCol w="2088232"/>
              </a:tblGrid>
              <a:tr h="420022">
                <a:tc>
                  <a:txBody>
                    <a:bodyPr/>
                    <a:lstStyle/>
                    <a:p>
                      <a:pPr>
                        <a:spcAft>
                          <a:spcPts val="0"/>
                        </a:spcAft>
                      </a:pPr>
                      <a:r>
                        <a:rPr lang="ru-RU" sz="1100" b="1" dirty="0">
                          <a:effectLst/>
                        </a:rPr>
                        <a:t>  </a:t>
                      </a:r>
                      <a:r>
                        <a:rPr lang="ru-RU" sz="1100" b="1" dirty="0" smtClean="0">
                          <a:effectLst/>
                        </a:rPr>
                        <a:t>Наименование  муниципальной программы</a:t>
                      </a:r>
                      <a:endParaRPr lang="ru-RU" sz="1100" b="1" dirty="0">
                        <a:effectLst/>
                      </a:endParaRPr>
                    </a:p>
                    <a:p>
                      <a:pPr>
                        <a:spcAft>
                          <a:spcPts val="0"/>
                        </a:spcAft>
                      </a:pPr>
                      <a:r>
                        <a:rPr lang="ru-RU" sz="1100" b="1" dirty="0">
                          <a:effectLst/>
                        </a:rPr>
                        <a:t> </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a:effectLst/>
                        </a:rPr>
                        <a:t> </a:t>
                      </a:r>
                      <a:r>
                        <a:rPr lang="ru-RU" sz="1100" b="1" dirty="0" smtClean="0">
                          <a:effectLst/>
                        </a:rPr>
                        <a:t>Утверждено</a:t>
                      </a:r>
                      <a:endParaRPr lang="ru-RU" sz="1100" b="1" dirty="0" smtClean="0">
                        <a:effectLst/>
                      </a:endParaRPr>
                    </a:p>
                    <a:p>
                      <a:pPr algn="ctr">
                        <a:spcAft>
                          <a:spcPts val="0"/>
                        </a:spcAft>
                      </a:pPr>
                      <a:r>
                        <a:rPr lang="ru-RU" sz="1100" b="1" dirty="0" smtClean="0">
                          <a:effectLst/>
                        </a:rPr>
                        <a:t>(тыс.руб.)</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rPr>
                        <a:t>Исполнено</a:t>
                      </a:r>
                    </a:p>
                    <a:p>
                      <a:pPr algn="ctr">
                        <a:spcAft>
                          <a:spcPts val="0"/>
                        </a:spcAft>
                      </a:pPr>
                      <a:r>
                        <a:rPr lang="ru-RU" sz="1100" b="1" dirty="0" smtClean="0">
                          <a:effectLst/>
                        </a:rPr>
                        <a:t> (тыс. руб.)</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rPr>
                        <a:t>Процент исполнения</a:t>
                      </a:r>
                    </a:p>
                    <a:p>
                      <a:pPr algn="ctr">
                        <a:spcAft>
                          <a:spcPts val="0"/>
                        </a:spcAft>
                      </a:pPr>
                      <a:r>
                        <a:rPr lang="ru-RU" sz="1100" b="1" dirty="0" smtClean="0">
                          <a:effectLst/>
                        </a:rPr>
                        <a:t>(%)</a:t>
                      </a:r>
                      <a:endParaRPr lang="ru-RU" sz="1100" b="1" dirty="0">
                        <a:effectLst/>
                        <a:latin typeface="Times New Roman"/>
                        <a:ea typeface="Times New Roman"/>
                      </a:endParaRPr>
                    </a:p>
                  </a:txBody>
                  <a:tcPr marL="34734" marR="34734" marT="0" marB="0"/>
                </a:tc>
              </a:tr>
              <a:tr h="421126">
                <a:tc>
                  <a:txBody>
                    <a:bodyPr/>
                    <a:lstStyle/>
                    <a:p>
                      <a:pPr>
                        <a:spcAft>
                          <a:spcPts val="0"/>
                        </a:spcAft>
                      </a:pPr>
                      <a:r>
                        <a:rPr lang="ru-RU" sz="800" dirty="0">
                          <a:effectLst/>
                          <a:latin typeface="+mj-lt"/>
                        </a:rPr>
                        <a:t> </a:t>
                      </a:r>
                      <a:r>
                        <a:rPr lang="ru-RU" sz="800" b="0" dirty="0" smtClean="0">
                          <a:effectLst/>
                          <a:latin typeface="+mj-lt"/>
                          <a:ea typeface="Times New Roman"/>
                        </a:rPr>
                        <a:t>РЕАЛИЗАЦИЯ ПОЛНОМОЧИЙ ИСПОЛНИТЕЛЬНО-РАСПОРЯДИТЕЛЬНОГО ОРГАНА МГЛИНСКОГО РАЙОНА                       </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81  162,2</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77</a:t>
                      </a:r>
                      <a:r>
                        <a:rPr lang="ru-RU" sz="1000" baseline="0" dirty="0" smtClean="0">
                          <a:effectLst/>
                          <a:latin typeface="+mj-lt"/>
                          <a:ea typeface="Times New Roman"/>
                        </a:rPr>
                        <a:t> 082,7</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95,0</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СТРОИТЕЛЬСТВО И АРХИТЕКТУРА В МГЛИНСКОМ РАЙОНЕ</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40</a:t>
                      </a:r>
                      <a:r>
                        <a:rPr lang="ru-RU" sz="1000" baseline="0" dirty="0" smtClean="0">
                          <a:effectLst/>
                          <a:latin typeface="+mj-lt"/>
                          <a:ea typeface="Times New Roman"/>
                        </a:rPr>
                        <a:t> 354,7</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32</a:t>
                      </a:r>
                      <a:r>
                        <a:rPr lang="ru-RU" sz="1000" baseline="0" dirty="0" smtClean="0">
                          <a:effectLst/>
                          <a:latin typeface="+mj-lt"/>
                          <a:ea typeface="Times New Roman"/>
                        </a:rPr>
                        <a:t> 414,7</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79,7</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УСТОЙЧИВОЕ РАЗВИТИЕ СЕЛЬСКИХ ТЕРРИТОРИЙ МГЛИНСКОГО РАЙОНА БРЯНСКОЙ ОБЛАСТИ</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0,0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0,0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0</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ОБЕСПЕЧЕНИЕ ПРАВОПОРЯДКА НА ТЕРРИТОРИИ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128,5</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88,9</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69,2</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УПРАВЛЕНИЕ МУНИЦИПАЛЬНОЙ СОБСТВЕННОСТЬЮ МГЛИНСКОГО РАЙОНА</a:t>
                      </a:r>
                      <a:r>
                        <a:rPr lang="ru-RU" sz="800" b="0" dirty="0" smtClean="0">
                          <a:effectLst/>
                          <a:latin typeface="+mj-lt"/>
                        </a:rPr>
                        <a:t> </a:t>
                      </a:r>
                      <a:endParaRPr lang="ru-RU" sz="800" b="0" dirty="0">
                        <a:effectLst/>
                        <a:latin typeface="+mj-lt"/>
                      </a:endParaRPr>
                    </a:p>
                    <a:p>
                      <a:pPr>
                        <a:spcAft>
                          <a:spcPts val="0"/>
                        </a:spcAft>
                      </a:pPr>
                      <a:r>
                        <a:rPr lang="ru-RU" sz="800" b="0" dirty="0">
                          <a:effectLst/>
                          <a:latin typeface="+mj-lt"/>
                        </a:rPr>
                        <a:t> </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2 069,6</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2 056,3</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99,3</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РАЗВИТИЕ ОБРАЗОВАНИЯ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283</a:t>
                      </a:r>
                      <a:r>
                        <a:rPr lang="ru-RU" sz="1000" baseline="0" dirty="0" smtClean="0">
                          <a:effectLst/>
                          <a:latin typeface="+mj-lt"/>
                          <a:ea typeface="Times New Roman"/>
                        </a:rPr>
                        <a:t> 569,9</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281 519,0</a:t>
                      </a:r>
                    </a:p>
                    <a:p>
                      <a:pPr algn="ctr">
                        <a:spcAft>
                          <a:spcPts val="0"/>
                        </a:spcAft>
                      </a:pP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99,3</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РАЗВИТИЕ КУЛЬТУРЫ И СОХРАНЕНИЕ КУЛЬТУРНОГО НАСЛЕДИЯ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46</a:t>
                      </a:r>
                      <a:r>
                        <a:rPr lang="ru-RU" sz="1000" baseline="0" dirty="0" smtClean="0">
                          <a:effectLst/>
                          <a:latin typeface="+mj-lt"/>
                          <a:ea typeface="Times New Roman"/>
                        </a:rPr>
                        <a:t> 867,4</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46</a:t>
                      </a:r>
                      <a:r>
                        <a:rPr lang="ru-RU" sz="1000" baseline="0" dirty="0" smtClean="0">
                          <a:effectLst/>
                          <a:latin typeface="+mj-lt"/>
                          <a:ea typeface="Times New Roman"/>
                        </a:rPr>
                        <a:t> 478,0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99,2</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УПРАВЛЕНИЕ МУНИЦИПАЛЬНЫМИ ФИНАНСАМИ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14</a:t>
                      </a:r>
                      <a:r>
                        <a:rPr lang="ru-RU" sz="1000" baseline="0" dirty="0" smtClean="0">
                          <a:effectLst/>
                          <a:latin typeface="+mj-lt"/>
                          <a:ea typeface="Times New Roman"/>
                        </a:rPr>
                        <a:t> 402,8</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14</a:t>
                      </a:r>
                      <a:r>
                        <a:rPr lang="ru-RU" sz="1000" baseline="0" dirty="0" smtClean="0">
                          <a:effectLst/>
                          <a:latin typeface="+mj-lt"/>
                          <a:ea typeface="Times New Roman"/>
                        </a:rPr>
                        <a:t> 321,0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99,4</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ПРОВЕДЕНИЕ КАПИТАЛЬНОГО РЕМОНТА МНОГОКВАРТИРНЫХ ДОМОВ НА ТЕРРИТОРИИ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91,0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90,3</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99,2</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ЭНЕРГОСБЕРЕЖЕНИЕ И ПОВЫШЕНИЕ ЭНЕРГЕТИЧЕСКОЙ ЭФФЕКТИВНОСТИ В МГЛИНСКОМ РАЙОНЕ</a:t>
                      </a:r>
                    </a:p>
                    <a:p>
                      <a:pPr>
                        <a:spcAft>
                          <a:spcPts val="0"/>
                        </a:spcAft>
                      </a:pP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87,6</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62,6</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71,5</a:t>
                      </a:r>
                      <a:endParaRPr lang="ru-RU" sz="1000" dirty="0">
                        <a:effectLst/>
                        <a:latin typeface="+mj-lt"/>
                        <a:ea typeface="Times New Roman"/>
                      </a:endParaRPr>
                    </a:p>
                  </a:txBody>
                  <a:tcPr marL="34734" marR="34734" marT="0" marB="0"/>
                </a:tc>
              </a:tr>
              <a:tr h="360517">
                <a:tc>
                  <a:txBody>
                    <a:bodyPr/>
                    <a:lstStyle/>
                    <a:p>
                      <a:pPr>
                        <a:spcAft>
                          <a:spcPts val="0"/>
                        </a:spcAft>
                      </a:pPr>
                      <a:r>
                        <a:rPr lang="ru-RU" sz="800" b="0" dirty="0" smtClean="0">
                          <a:effectLst/>
                          <a:latin typeface="+mj-lt"/>
                          <a:ea typeface="Times New Roman"/>
                        </a:rPr>
                        <a:t>Строительство, реконструкция, модернизация объектов питьевого водоснабжения</a:t>
                      </a:r>
                      <a:r>
                        <a:rPr lang="ru-RU" sz="800" b="0" baseline="0" dirty="0" smtClean="0">
                          <a:effectLst/>
                          <a:latin typeface="+mj-lt"/>
                          <a:ea typeface="Times New Roman"/>
                        </a:rPr>
                        <a:t> Мглинского района в рамках реализации регионального проекта «Чистая вода»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3</a:t>
                      </a:r>
                      <a:r>
                        <a:rPr lang="ru-RU" sz="1000" baseline="0" dirty="0" smtClean="0">
                          <a:effectLst/>
                          <a:latin typeface="+mj-lt"/>
                          <a:ea typeface="Times New Roman"/>
                        </a:rPr>
                        <a:t> 092,8</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a:t>
                      </a:r>
                      <a:r>
                        <a:rPr lang="ru-RU" sz="1000" baseline="0" dirty="0" smtClean="0">
                          <a:effectLst/>
                          <a:latin typeface="+mj-lt"/>
                          <a:ea typeface="Times New Roman"/>
                        </a:rPr>
                        <a:t> 719,1</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87,9</a:t>
                      </a:r>
                      <a:endParaRPr lang="ru-RU" sz="1000" dirty="0">
                        <a:effectLst/>
                        <a:latin typeface="+mj-lt"/>
                        <a:ea typeface="Times New Roman"/>
                      </a:endParaRPr>
                    </a:p>
                  </a:txBody>
                  <a:tcPr marL="34734" marR="34734" marT="0" marB="0"/>
                </a:tc>
              </a:tr>
              <a:tr h="360517">
                <a:tc>
                  <a:txBody>
                    <a:bodyPr/>
                    <a:lstStyle/>
                    <a:p>
                      <a:pPr algn="l">
                        <a:lnSpc>
                          <a:spcPct val="95000"/>
                        </a:lnSpc>
                        <a:spcAft>
                          <a:spcPts val="0"/>
                        </a:spcAft>
                      </a:pPr>
                      <a:r>
                        <a:rPr lang="ru-RU" sz="800" b="0" dirty="0" smtClean="0">
                          <a:effectLst/>
                          <a:latin typeface="+mj-lt"/>
                          <a:ea typeface="Times New Roman"/>
                        </a:rPr>
                        <a:t>НЕПРОГРАММНАЯ ЧАСТЬ РАСХОДОВ БЮДЖЕТА МГЛИНСКОГО МУНИЦИПАЛЬНОГО РАЙОНА</a:t>
                      </a:r>
                    </a:p>
                    <a:p>
                      <a:pPr>
                        <a:spcAft>
                          <a:spcPts val="0"/>
                        </a:spcAft>
                      </a:pPr>
                      <a:endParaRPr lang="ru-RU" sz="800" b="1" dirty="0">
                        <a:effectLst/>
                        <a:latin typeface="+mj-lt"/>
                        <a:ea typeface="Times New Roman"/>
                      </a:endParaRPr>
                    </a:p>
                  </a:txBody>
                  <a:tcPr marL="34734" marR="34734" marT="0" marB="0"/>
                </a:tc>
                <a:tc>
                  <a:txBody>
                    <a:bodyPr/>
                    <a:lstStyle/>
                    <a:p>
                      <a:pPr algn="ctr">
                        <a:spcAft>
                          <a:spcPts val="0"/>
                        </a:spcAft>
                      </a:pPr>
                      <a:r>
                        <a:rPr lang="ru-RU" sz="1000" b="0" dirty="0" smtClean="0">
                          <a:effectLst/>
                          <a:latin typeface="+mj-lt"/>
                          <a:ea typeface="Times New Roman"/>
                        </a:rPr>
                        <a:t>4 933,9</a:t>
                      </a:r>
                      <a:endParaRPr lang="ru-RU" sz="1000" b="0" dirty="0">
                        <a:effectLst/>
                        <a:latin typeface="+mj-lt"/>
                        <a:ea typeface="Times New Roman"/>
                      </a:endParaRPr>
                    </a:p>
                  </a:txBody>
                  <a:tcPr marL="34734" marR="34734" marT="0" marB="0"/>
                </a:tc>
                <a:tc>
                  <a:txBody>
                    <a:bodyPr/>
                    <a:lstStyle/>
                    <a:p>
                      <a:pPr algn="ctr">
                        <a:spcAft>
                          <a:spcPts val="0"/>
                        </a:spcAft>
                      </a:pPr>
                      <a:r>
                        <a:rPr lang="ru-RU" sz="1000" b="0" dirty="0" smtClean="0">
                          <a:effectLst/>
                          <a:latin typeface="+mj-lt"/>
                          <a:ea typeface="Times New Roman"/>
                        </a:rPr>
                        <a:t>4</a:t>
                      </a:r>
                      <a:r>
                        <a:rPr lang="ru-RU" sz="1000" b="0" baseline="0" dirty="0" smtClean="0">
                          <a:effectLst/>
                          <a:latin typeface="+mj-lt"/>
                          <a:ea typeface="Times New Roman"/>
                        </a:rPr>
                        <a:t> 727,1</a:t>
                      </a:r>
                      <a:endParaRPr lang="ru-RU" sz="1000" b="0" dirty="0" smtClean="0">
                        <a:effectLst/>
                        <a:latin typeface="+mj-lt"/>
                        <a:ea typeface="Times New Roman"/>
                      </a:endParaRPr>
                    </a:p>
                    <a:p>
                      <a:pPr algn="ctr">
                        <a:spcAft>
                          <a:spcPts val="0"/>
                        </a:spcAft>
                      </a:pPr>
                      <a:endParaRPr lang="ru-RU" sz="1000" b="0" dirty="0">
                        <a:effectLst/>
                        <a:latin typeface="+mj-lt"/>
                        <a:ea typeface="Times New Roman"/>
                      </a:endParaRPr>
                    </a:p>
                  </a:txBody>
                  <a:tcPr marL="34734" marR="34734" marT="0" marB="0"/>
                </a:tc>
                <a:tc>
                  <a:txBody>
                    <a:bodyPr/>
                    <a:lstStyle/>
                    <a:p>
                      <a:pPr algn="ctr">
                        <a:spcAft>
                          <a:spcPts val="0"/>
                        </a:spcAft>
                      </a:pPr>
                      <a:r>
                        <a:rPr lang="ru-RU" sz="1000" b="0" dirty="0" smtClean="0">
                          <a:effectLst/>
                          <a:latin typeface="+mj-lt"/>
                          <a:ea typeface="Times New Roman"/>
                        </a:rPr>
                        <a:t>95,8</a:t>
                      </a:r>
                    </a:p>
                    <a:p>
                      <a:pPr algn="ctr">
                        <a:spcAft>
                          <a:spcPts val="0"/>
                        </a:spcAft>
                      </a:pPr>
                      <a:endParaRPr lang="ru-RU" sz="1000" b="0" dirty="0">
                        <a:effectLst/>
                        <a:latin typeface="+mj-lt"/>
                        <a:ea typeface="Times New Roman"/>
                      </a:endParaRPr>
                    </a:p>
                  </a:txBody>
                  <a:tcPr marL="34734" marR="34734" marT="0" marB="0"/>
                </a:tc>
              </a:tr>
              <a:tr h="222921">
                <a:tc>
                  <a:txBody>
                    <a:bodyPr/>
                    <a:lstStyle/>
                    <a:p>
                      <a:pPr>
                        <a:spcAft>
                          <a:spcPts val="0"/>
                        </a:spcAft>
                      </a:pPr>
                      <a:r>
                        <a:rPr lang="ru-RU" sz="1100" b="1" dirty="0" smtClean="0">
                          <a:effectLst/>
                          <a:latin typeface="Times New Roman"/>
                          <a:ea typeface="Times New Roman"/>
                        </a:rPr>
                        <a:t>Итого :</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latin typeface="Times New Roman"/>
                          <a:ea typeface="Times New Roman"/>
                        </a:rPr>
                        <a:t>476</a:t>
                      </a:r>
                      <a:r>
                        <a:rPr lang="ru-RU" sz="1100" b="1" baseline="0" dirty="0" smtClean="0">
                          <a:effectLst/>
                          <a:latin typeface="Times New Roman"/>
                          <a:ea typeface="Times New Roman"/>
                        </a:rPr>
                        <a:t> 760,4</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latin typeface="Times New Roman"/>
                          <a:ea typeface="Times New Roman"/>
                        </a:rPr>
                        <a:t>461</a:t>
                      </a:r>
                      <a:r>
                        <a:rPr lang="ru-RU" sz="1100" b="1" baseline="0" dirty="0" smtClean="0">
                          <a:effectLst/>
                          <a:latin typeface="Times New Roman"/>
                          <a:ea typeface="Times New Roman"/>
                        </a:rPr>
                        <a:t> 559,7</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latin typeface="Times New Roman"/>
                          <a:ea typeface="Times New Roman"/>
                        </a:rPr>
                        <a:t>96,8</a:t>
                      </a:r>
                      <a:endParaRPr lang="ru-RU" sz="1100" b="1" dirty="0">
                        <a:effectLst/>
                        <a:latin typeface="Times New Roman"/>
                        <a:ea typeface="Times New Roman"/>
                      </a:endParaRPr>
                    </a:p>
                  </a:txBody>
                  <a:tcPr marL="34734" marR="34734" marT="0" marB="0"/>
                </a:tc>
              </a:tr>
            </a:tbl>
          </a:graphicData>
        </a:graphic>
      </p:graphicFrame>
      <p:sp>
        <p:nvSpPr>
          <p:cNvPr id="3" name="Заголовок 2"/>
          <p:cNvSpPr>
            <a:spLocks noGrp="1"/>
          </p:cNvSpPr>
          <p:nvPr>
            <p:ph type="title"/>
          </p:nvPr>
        </p:nvSpPr>
        <p:spPr>
          <a:xfrm>
            <a:off x="251520" y="404664"/>
            <a:ext cx="8229600" cy="1224136"/>
          </a:xfrm>
        </p:spPr>
        <p:txBody>
          <a:bodyPr>
            <a:normAutofit fontScale="90000"/>
          </a:bodyPr>
          <a:lstStyle/>
          <a:p>
            <a:r>
              <a:rPr lang="ru-RU" sz="2400" b="1" dirty="0">
                <a:solidFill>
                  <a:srgbClr val="2F5897"/>
                </a:solidFill>
                <a:effectLst>
                  <a:outerShdw blurRad="63500" dist="38100" dir="5400000" algn="t" rotWithShape="0">
                    <a:prstClr val="black">
                      <a:alpha val="25000"/>
                    </a:prstClr>
                  </a:outerShdw>
                </a:effectLst>
                <a:latin typeface="Palatino Linotype"/>
              </a:rPr>
              <a:t>Расходы бюджета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a:t>
            </a:r>
            <a:r>
              <a:rPr lang="ru-RU" sz="2400" b="1" dirty="0">
                <a:solidFill>
                  <a:srgbClr val="2F5897"/>
                </a:solidFill>
                <a:effectLst>
                  <a:outerShdw blurRad="63500" dist="38100" dir="5400000" algn="t" rotWithShape="0">
                    <a:prstClr val="black">
                      <a:alpha val="25000"/>
                    </a:prstClr>
                  </a:outerShdw>
                </a:effectLst>
                <a:latin typeface="Palatino Linotype"/>
              </a:rPr>
              <a:t>муниципального района Брянской области на реализацию муниципальных программ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района за 2022 год, </a:t>
            </a:r>
            <a:r>
              <a:rPr lang="ru-RU" sz="2400" b="1" dirty="0">
                <a:solidFill>
                  <a:srgbClr val="2F5897"/>
                </a:solidFill>
                <a:effectLst>
                  <a:outerShdw blurRad="63500" dist="38100" dir="5400000" algn="t" rotWithShape="0">
                    <a:prstClr val="black">
                      <a:alpha val="25000"/>
                    </a:prstClr>
                  </a:outerShdw>
                </a:effectLst>
                <a:latin typeface="Palatino Linotype"/>
              </a:rPr>
              <a:t>тыс. </a:t>
            </a:r>
            <a:r>
              <a:rPr lang="ru-RU" sz="2400" b="1" dirty="0" err="1">
                <a:solidFill>
                  <a:srgbClr val="2F5897"/>
                </a:solidFill>
                <a:effectLst>
                  <a:outerShdw blurRad="63500" dist="38100" dir="5400000" algn="t" rotWithShape="0">
                    <a:prstClr val="black">
                      <a:alpha val="25000"/>
                    </a:prstClr>
                  </a:outerShdw>
                </a:effectLst>
                <a:latin typeface="Palatino Linotype"/>
              </a:rPr>
              <a:t>руб</a:t>
            </a:r>
            <a:endParaRPr lang="ru-RU" sz="1400" dirty="0"/>
          </a:p>
        </p:txBody>
      </p:sp>
    </p:spTree>
    <p:extLst>
      <p:ext uri="{BB962C8B-B14F-4D97-AF65-F5344CB8AC3E}">
        <p14:creationId xmlns:p14="http://schemas.microsoft.com/office/powerpoint/2010/main" val="1465836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340768"/>
            <a:ext cx="8424936" cy="4464496"/>
          </a:xfrm>
        </p:spPr>
        <p:txBody>
          <a:bodyPr>
            <a:normAutofit/>
          </a:bodyPr>
          <a:lstStyle/>
          <a:p>
            <a:pPr fontAlgn="t">
              <a:spcBef>
                <a:spcPts val="0"/>
              </a:spcBef>
            </a:pPr>
            <a:endParaRPr lang="ru-RU" sz="900" dirty="0">
              <a:solidFill>
                <a:schemeClr val="tx1"/>
              </a:solidFill>
            </a:endParaRPr>
          </a:p>
        </p:txBody>
      </p:sp>
      <p:sp>
        <p:nvSpPr>
          <p:cNvPr id="3" name="Подзаголовок 2"/>
          <p:cNvSpPr>
            <a:spLocks noGrp="1"/>
          </p:cNvSpPr>
          <p:nvPr>
            <p:ph type="subTitle" idx="1"/>
          </p:nvPr>
        </p:nvSpPr>
        <p:spPr>
          <a:xfrm>
            <a:off x="971600" y="476672"/>
            <a:ext cx="7653536" cy="708495"/>
          </a:xfrm>
        </p:spPr>
        <p:txBody>
          <a:bodyPr>
            <a:normAutofit fontScale="25000" lnSpcReduction="20000"/>
          </a:bodyPr>
          <a:lstStyle/>
          <a:p>
            <a:pPr lvl="0">
              <a:buClrTx/>
              <a:buSzTx/>
            </a:pPr>
            <a:r>
              <a:rPr lang="ru-RU" sz="5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РЕАЛИЗАЦИЯ УКАЗОВ ПРЕЗИДЕНТА РОССИЙСКОЙ ФЕДЕРАЦИИ ПО ПОВЫШЕНИЮ ЗАРАБОТНОЙ ПЛАТЫ ОТДЕЛЬНЫМ КАТЕГОРИЯМ РАБОТНИКОВ В </a:t>
            </a:r>
            <a:r>
              <a:rPr lang="ru-RU" sz="5600" b="1" dirty="0" smtClean="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2022 ГОДУ</a:t>
            </a:r>
            <a:endParaRPr lang="ru-RU" sz="5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a:p>
            <a:endParaRPr lang="ru-RU" dirty="0"/>
          </a:p>
        </p:txBody>
      </p:sp>
      <p:sp>
        <p:nvSpPr>
          <p:cNvPr id="4" name="Заголовок 1"/>
          <p:cNvSpPr txBox="1">
            <a:spLocks/>
          </p:cNvSpPr>
          <p:nvPr/>
        </p:nvSpPr>
        <p:spPr>
          <a:xfrm>
            <a:off x="395536" y="188640"/>
            <a:ext cx="8229600" cy="835496"/>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2000" b="0" i="0" u="none" strike="noStrike" kern="1200" cap="none" spc="0" normalizeH="0" baseline="0" noProof="0" dirty="0">
              <a:ln>
                <a:noFill/>
              </a:ln>
              <a:solidFill>
                <a:schemeClr val="tx1"/>
              </a:solidFill>
              <a:effectLst>
                <a:outerShdw blurRad="63500" dist="38100" dir="5400000" algn="t" rotWithShape="0">
                  <a:prstClr val="black">
                    <a:alpha val="25000"/>
                  </a:prstClr>
                </a:outerShdw>
              </a:effectLst>
              <a:uLnTx/>
              <a:uFillTx/>
              <a:latin typeface="Palatino Linotype"/>
              <a:ea typeface="+mj-ea"/>
              <a:cs typeface="+mj-cs"/>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880551941"/>
              </p:ext>
            </p:extLst>
          </p:nvPr>
        </p:nvGraphicFramePr>
        <p:xfrm>
          <a:off x="611560" y="1412777"/>
          <a:ext cx="8064895" cy="4150056"/>
        </p:xfrm>
        <a:graphic>
          <a:graphicData uri="http://schemas.openxmlformats.org/drawingml/2006/table">
            <a:tbl>
              <a:tblPr firstRow="1" bandRow="1">
                <a:tableStyleId>{5C22544A-7EE6-4342-B048-85BDC9FD1C3A}</a:tableStyleId>
              </a:tblPr>
              <a:tblGrid>
                <a:gridCol w="2971235"/>
                <a:gridCol w="1666790"/>
                <a:gridCol w="1956667"/>
                <a:gridCol w="1470203"/>
              </a:tblGrid>
              <a:tr h="685920">
                <a:tc>
                  <a:txBody>
                    <a:bodyPr/>
                    <a:lstStyle/>
                    <a:p>
                      <a:pPr algn="ctr"/>
                      <a:r>
                        <a:rPr lang="ru-RU" sz="1400" dirty="0" smtClean="0"/>
                        <a:t>Категория</a:t>
                      </a:r>
                      <a:r>
                        <a:rPr lang="ru-RU" sz="1400" baseline="0" dirty="0" smtClean="0"/>
                        <a:t> работников бюджетной сферы</a:t>
                      </a:r>
                      <a:endParaRPr lang="ru-RU" sz="1400" dirty="0"/>
                    </a:p>
                  </a:txBody>
                  <a:tcPr/>
                </a:tc>
                <a:tc>
                  <a:txBody>
                    <a:bodyPr/>
                    <a:lstStyle/>
                    <a:p>
                      <a:pPr algn="ctr"/>
                      <a:r>
                        <a:rPr lang="ru-RU" sz="1400" baseline="0" dirty="0" smtClean="0"/>
                        <a:t>2022 год установленный план</a:t>
                      </a:r>
                      <a:endParaRPr lang="ru-RU"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aseline="0" dirty="0" smtClean="0"/>
                        <a:t>2022 год фактически достигнуто</a:t>
                      </a:r>
                      <a:endParaRPr lang="ru-RU" sz="1400" dirty="0" smtClean="0"/>
                    </a:p>
                  </a:txBody>
                  <a:tcPr/>
                </a:tc>
                <a:tc>
                  <a:txBody>
                    <a:bodyPr/>
                    <a:lstStyle/>
                    <a:p>
                      <a:pPr algn="ctr"/>
                      <a:r>
                        <a:rPr lang="ru-RU" sz="1400" dirty="0" smtClean="0"/>
                        <a:t>Отклонение +,-</a:t>
                      </a:r>
                      <a:endParaRPr lang="ru-RU" sz="1400" dirty="0"/>
                    </a:p>
                  </a:txBody>
                  <a:tcPr/>
                </a:tc>
              </a:tr>
              <a:tr h="882953">
                <a:tc>
                  <a:txBody>
                    <a:bodyPr/>
                    <a:lstStyle/>
                    <a:p>
                      <a:r>
                        <a:rPr lang="ru-RU" sz="1400" dirty="0" smtClean="0"/>
                        <a:t>- педагогических работников общеобразовательных</a:t>
                      </a:r>
                      <a:r>
                        <a:rPr lang="ru-RU" sz="1400" baseline="0" dirty="0" smtClean="0"/>
                        <a:t> учреждений общего образования</a:t>
                      </a:r>
                      <a:endParaRPr lang="ru-RU" sz="1400" dirty="0"/>
                    </a:p>
                  </a:txBody>
                  <a:tcPr/>
                </a:tc>
                <a:tc>
                  <a:txBody>
                    <a:bodyPr/>
                    <a:lstStyle/>
                    <a:p>
                      <a:pPr algn="ctr"/>
                      <a:r>
                        <a:rPr lang="ru-RU" sz="1400" dirty="0" smtClean="0"/>
                        <a:t>30</a:t>
                      </a:r>
                      <a:r>
                        <a:rPr lang="ru-RU" sz="1400" baseline="0" dirty="0" smtClean="0"/>
                        <a:t> 455,0</a:t>
                      </a:r>
                      <a:endParaRPr lang="ru-RU" sz="1400" dirty="0" smtClean="0"/>
                    </a:p>
                  </a:txBody>
                  <a:tcPr/>
                </a:tc>
                <a:tc>
                  <a:txBody>
                    <a:bodyPr/>
                    <a:lstStyle/>
                    <a:p>
                      <a:pPr algn="r"/>
                      <a:r>
                        <a:rPr lang="ru-RU" sz="1400" dirty="0" smtClean="0"/>
                        <a:t>30</a:t>
                      </a:r>
                      <a:r>
                        <a:rPr lang="ru-RU" sz="1400" baseline="0" dirty="0" smtClean="0"/>
                        <a:t> 624,6</a:t>
                      </a:r>
                      <a:endParaRPr lang="ru-RU" sz="1400" dirty="0" smtClean="0"/>
                    </a:p>
                  </a:txBody>
                  <a:tcPr/>
                </a:tc>
                <a:tc>
                  <a:txBody>
                    <a:bodyPr/>
                    <a:lstStyle/>
                    <a:p>
                      <a:pPr algn="r"/>
                      <a:r>
                        <a:rPr lang="ru-RU" sz="1400" dirty="0" smtClean="0"/>
                        <a:t>+169,6</a:t>
                      </a:r>
                    </a:p>
                    <a:p>
                      <a:pPr algn="r"/>
                      <a:endParaRPr lang="ru-RU" sz="1400" dirty="0"/>
                    </a:p>
                  </a:txBody>
                  <a:tcPr/>
                </a:tc>
              </a:tr>
              <a:tr h="882953">
                <a:tc>
                  <a:txBody>
                    <a:bodyPr/>
                    <a:lstStyle/>
                    <a:p>
                      <a:r>
                        <a:rPr lang="ru-RU" sz="1400" dirty="0" smtClean="0"/>
                        <a:t>- педагогических работников учреждений дополнительного образования детей</a:t>
                      </a:r>
                      <a:endParaRPr lang="ru-RU" sz="1400" dirty="0"/>
                    </a:p>
                  </a:txBody>
                  <a:tcPr/>
                </a:tc>
                <a:tc>
                  <a:txBody>
                    <a:bodyPr/>
                    <a:lstStyle/>
                    <a:p>
                      <a:pPr algn="ctr"/>
                      <a:endParaRPr lang="ru-RU" sz="1400" dirty="0" smtClean="0"/>
                    </a:p>
                    <a:p>
                      <a:pPr algn="ctr"/>
                      <a:endParaRPr lang="ru-RU" sz="1400" dirty="0" smtClean="0"/>
                    </a:p>
                    <a:p>
                      <a:pPr algn="ctr"/>
                      <a:r>
                        <a:rPr lang="ru-RU" sz="1400" dirty="0" smtClean="0"/>
                        <a:t>30</a:t>
                      </a:r>
                      <a:r>
                        <a:rPr lang="ru-RU" sz="1400" baseline="0" dirty="0" smtClean="0"/>
                        <a:t> 029</a:t>
                      </a:r>
                      <a:endParaRPr lang="ru-RU" sz="1400" dirty="0" smtClean="0"/>
                    </a:p>
                  </a:txBody>
                  <a:tcPr/>
                </a:tc>
                <a:tc>
                  <a:txBody>
                    <a:bodyPr/>
                    <a:lstStyle/>
                    <a:p>
                      <a:pPr algn="r"/>
                      <a:endParaRPr lang="ru-RU" sz="1400" dirty="0" smtClean="0"/>
                    </a:p>
                    <a:p>
                      <a:pPr algn="r"/>
                      <a:r>
                        <a:rPr lang="ru-RU" sz="1400" dirty="0" smtClean="0"/>
                        <a:t>30</a:t>
                      </a:r>
                      <a:r>
                        <a:rPr lang="ru-RU" sz="1400" baseline="0" dirty="0" smtClean="0"/>
                        <a:t> 029,5</a:t>
                      </a:r>
                      <a:endParaRPr lang="ru-RU" sz="1400" dirty="0" smtClean="0"/>
                    </a:p>
                  </a:txBody>
                  <a:tcPr/>
                </a:tc>
                <a:tc>
                  <a:txBody>
                    <a:bodyPr/>
                    <a:lstStyle/>
                    <a:p>
                      <a:pPr algn="r"/>
                      <a:endParaRPr lang="ru-RU" sz="1400" dirty="0" smtClean="0"/>
                    </a:p>
                    <a:p>
                      <a:pPr algn="r"/>
                      <a:endParaRPr lang="ru-RU" sz="1400" dirty="0" smtClean="0"/>
                    </a:p>
                    <a:p>
                      <a:pPr algn="r"/>
                      <a:r>
                        <a:rPr lang="ru-RU" sz="1400" dirty="0" smtClean="0"/>
                        <a:t>+0,5</a:t>
                      </a:r>
                      <a:endParaRPr lang="ru-RU" sz="1400" dirty="0"/>
                    </a:p>
                  </a:txBody>
                  <a:tcPr/>
                </a:tc>
              </a:tr>
              <a:tr h="720304">
                <a:tc>
                  <a:txBody>
                    <a:bodyPr/>
                    <a:lstStyle/>
                    <a:p>
                      <a:r>
                        <a:rPr lang="ru-RU" sz="1400" dirty="0" smtClean="0"/>
                        <a:t>- педагогических работников  дошкольных</a:t>
                      </a:r>
                      <a:r>
                        <a:rPr lang="ru-RU" sz="1400" baseline="0" dirty="0" smtClean="0"/>
                        <a:t> учреждений</a:t>
                      </a:r>
                      <a:endParaRPr lang="ru-RU" sz="1400" dirty="0"/>
                    </a:p>
                  </a:txBody>
                  <a:tcPr/>
                </a:tc>
                <a:tc>
                  <a:txBody>
                    <a:bodyPr/>
                    <a:lstStyle/>
                    <a:p>
                      <a:pPr algn="ctr"/>
                      <a:endParaRPr lang="ru-RU" sz="1400" dirty="0" smtClean="0"/>
                    </a:p>
                    <a:p>
                      <a:pPr algn="ctr"/>
                      <a:r>
                        <a:rPr lang="ru-RU" sz="1400" dirty="0" smtClean="0"/>
                        <a:t>30</a:t>
                      </a:r>
                      <a:r>
                        <a:rPr lang="ru-RU" sz="1400" baseline="0" dirty="0" smtClean="0"/>
                        <a:t> 098,0</a:t>
                      </a:r>
                      <a:endParaRPr lang="ru-RU" sz="1400" dirty="0" smtClean="0"/>
                    </a:p>
                  </a:txBody>
                  <a:tcPr/>
                </a:tc>
                <a:tc>
                  <a:txBody>
                    <a:bodyPr/>
                    <a:lstStyle/>
                    <a:p>
                      <a:pPr algn="r"/>
                      <a:endParaRPr lang="ru-RU" sz="1400" dirty="0" smtClean="0"/>
                    </a:p>
                    <a:p>
                      <a:pPr algn="r"/>
                      <a:r>
                        <a:rPr lang="ru-RU" sz="1400" dirty="0" smtClean="0"/>
                        <a:t>30</a:t>
                      </a:r>
                      <a:r>
                        <a:rPr lang="ru-RU" sz="1400" baseline="0" dirty="0" smtClean="0"/>
                        <a:t> 098</a:t>
                      </a:r>
                      <a:endParaRPr lang="ru-RU" sz="1400" dirty="0" smtClean="0"/>
                    </a:p>
                  </a:txBody>
                  <a:tcPr/>
                </a:tc>
                <a:tc>
                  <a:txBody>
                    <a:bodyPr/>
                    <a:lstStyle/>
                    <a:p>
                      <a:pPr algn="r"/>
                      <a:endParaRPr lang="ru-RU" sz="1400" dirty="0" smtClean="0"/>
                    </a:p>
                    <a:p>
                      <a:pPr algn="r"/>
                      <a:r>
                        <a:rPr lang="ru-RU" sz="1400" dirty="0" smtClean="0"/>
                        <a:t>0,0</a:t>
                      </a:r>
                      <a:endParaRPr lang="ru-RU" sz="1400" dirty="0"/>
                    </a:p>
                  </a:txBody>
                  <a:tcPr/>
                </a:tc>
              </a:tr>
              <a:tr h="932326">
                <a:tc>
                  <a:txBody>
                    <a:bodyPr/>
                    <a:lstStyle/>
                    <a:p>
                      <a:r>
                        <a:rPr lang="ru-RU" sz="1400" dirty="0" smtClean="0"/>
                        <a:t>- работники учреждений культуры</a:t>
                      </a:r>
                      <a:endParaRPr lang="ru-RU" sz="1400" dirty="0"/>
                    </a:p>
                  </a:txBody>
                  <a:tcPr/>
                </a:tc>
                <a:tc>
                  <a:txBody>
                    <a:bodyPr/>
                    <a:lstStyle/>
                    <a:p>
                      <a:pPr algn="ctr"/>
                      <a:endParaRPr lang="ru-RU" sz="1400" dirty="0" smtClean="0"/>
                    </a:p>
                    <a:p>
                      <a:pPr algn="ctr"/>
                      <a:r>
                        <a:rPr lang="ru-RU" sz="1400" dirty="0" smtClean="0"/>
                        <a:t>26</a:t>
                      </a:r>
                      <a:r>
                        <a:rPr lang="ru-RU" sz="1400" baseline="0" dirty="0" smtClean="0"/>
                        <a:t> 028,0</a:t>
                      </a:r>
                      <a:endParaRPr lang="ru-RU" sz="1400" dirty="0" smtClean="0"/>
                    </a:p>
                  </a:txBody>
                  <a:tcPr/>
                </a:tc>
                <a:tc>
                  <a:txBody>
                    <a:bodyPr/>
                    <a:lstStyle/>
                    <a:p>
                      <a:pPr algn="r"/>
                      <a:endParaRPr lang="ru-RU" sz="1400" dirty="0" smtClean="0"/>
                    </a:p>
                    <a:p>
                      <a:pPr algn="r"/>
                      <a:r>
                        <a:rPr lang="ru-RU" sz="1400" dirty="0" smtClean="0"/>
                        <a:t>26</a:t>
                      </a:r>
                      <a:r>
                        <a:rPr lang="ru-RU" sz="1400" baseline="0" dirty="0" smtClean="0"/>
                        <a:t> 028,7</a:t>
                      </a:r>
                    </a:p>
                    <a:p>
                      <a:pPr algn="r"/>
                      <a:endParaRPr lang="ru-RU" sz="1400" dirty="0" smtClean="0"/>
                    </a:p>
                  </a:txBody>
                  <a:tcPr/>
                </a:tc>
                <a:tc>
                  <a:txBody>
                    <a:bodyPr/>
                    <a:lstStyle/>
                    <a:p>
                      <a:pPr algn="r"/>
                      <a:endParaRPr lang="ru-RU" sz="1400" dirty="0" smtClean="0"/>
                    </a:p>
                    <a:p>
                      <a:pPr algn="r"/>
                      <a:r>
                        <a:rPr lang="ru-RU" sz="1400" dirty="0" smtClean="0"/>
                        <a:t>+0,7</a:t>
                      </a:r>
                      <a:endParaRPr lang="ru-RU" sz="1400" dirty="0"/>
                    </a:p>
                  </a:txBody>
                  <a:tcPr/>
                </a:tc>
              </a:tr>
            </a:tbl>
          </a:graphicData>
        </a:graphic>
      </p:graphicFrame>
    </p:spTree>
    <p:extLst>
      <p:ext uri="{BB962C8B-B14F-4D97-AF65-F5344CB8AC3E}">
        <p14:creationId xmlns:p14="http://schemas.microsoft.com/office/powerpoint/2010/main" val="36469364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916832"/>
            <a:ext cx="7772400" cy="2736304"/>
          </a:xfrm>
        </p:spPr>
        <p:txBody>
          <a:bodyPr>
            <a:normAutofit/>
          </a:bodyPr>
          <a:lstStyle/>
          <a:p>
            <a:pPr lvl="0" eaLnBrk="0" fontAlgn="base" hangingPunct="0">
              <a:spcAft>
                <a:spcPct val="0"/>
              </a:spcAft>
              <a:defRPr/>
            </a:pPr>
            <a:r>
              <a:rPr lang="ru-RU" sz="1600" b="1" dirty="0" smtClean="0">
                <a:solidFill>
                  <a:srgbClr val="000000"/>
                </a:solidFill>
                <a:latin typeface="Times New Roman"/>
                <a:ea typeface="+mn-ea"/>
                <a:cs typeface="+mn-cs"/>
              </a:rPr>
              <a:t>Финансовый отдел </a:t>
            </a:r>
            <a:r>
              <a:rPr lang="ru-RU" sz="1600" b="1" dirty="0">
                <a:solidFill>
                  <a:srgbClr val="000000"/>
                </a:solidFill>
                <a:latin typeface="Times New Roman"/>
                <a:ea typeface="+mn-ea"/>
                <a:cs typeface="+mn-cs"/>
              </a:rPr>
              <a:t>администрации </a:t>
            </a:r>
            <a:r>
              <a:rPr lang="ru-RU" sz="1600" b="1" dirty="0" smtClean="0">
                <a:solidFill>
                  <a:srgbClr val="000000"/>
                </a:solidFill>
                <a:latin typeface="Times New Roman"/>
                <a:ea typeface="+mn-ea"/>
                <a:cs typeface="+mn-cs"/>
              </a:rPr>
              <a:t>Мглинского </a:t>
            </a:r>
            <a:r>
              <a:rPr lang="ru-RU" sz="1600" b="1" dirty="0">
                <a:solidFill>
                  <a:srgbClr val="000000"/>
                </a:solidFill>
                <a:latin typeface="Times New Roman"/>
                <a:ea typeface="+mn-ea"/>
                <a:cs typeface="+mn-cs"/>
              </a:rPr>
              <a:t>района</a:t>
            </a:r>
            <a:br>
              <a:rPr lang="ru-RU" sz="1600" b="1" dirty="0">
                <a:solidFill>
                  <a:srgbClr val="000000"/>
                </a:solidFill>
                <a:latin typeface="Times New Roman"/>
                <a:ea typeface="+mn-ea"/>
                <a:cs typeface="+mn-cs"/>
              </a:rPr>
            </a:br>
            <a:r>
              <a:rPr lang="en-US" altLang="ru-RU" sz="1600" b="1" dirty="0">
                <a:solidFill>
                  <a:srgbClr val="000000"/>
                </a:solidFill>
                <a:latin typeface="Times New Roman"/>
                <a:ea typeface="+mn-ea"/>
                <a:cs typeface="Tahoma" panose="020B0604030504040204" pitchFamily="34" charset="0"/>
              </a:rPr>
              <a:t/>
            </a:r>
            <a:br>
              <a:rPr lang="en-US" altLang="ru-RU" sz="1600" b="1" dirty="0">
                <a:solidFill>
                  <a:srgbClr val="000000"/>
                </a:solidFill>
                <a:latin typeface="Times New Roman"/>
                <a:ea typeface="+mn-ea"/>
                <a:cs typeface="Tahoma" panose="020B0604030504040204" pitchFamily="34" charset="0"/>
              </a:rPr>
            </a:br>
            <a:r>
              <a:rPr lang="ru-RU" altLang="ru-RU" sz="1600" b="1" dirty="0">
                <a:solidFill>
                  <a:srgbClr val="000000"/>
                </a:solidFill>
                <a:latin typeface="Times New Roman"/>
                <a:ea typeface="+mn-ea"/>
                <a:cs typeface="Tahoma" panose="020B0604030504040204" pitchFamily="34" charset="0"/>
              </a:rPr>
              <a:t> </a:t>
            </a:r>
            <a:r>
              <a:rPr lang="ru-RU" sz="1600" b="1" dirty="0">
                <a:solidFill>
                  <a:srgbClr val="000000"/>
                </a:solidFill>
                <a:latin typeface="Times New Roman"/>
                <a:ea typeface="+mn-ea"/>
                <a:cs typeface="+mn-cs"/>
              </a:rPr>
              <a:t>Почтовый адрес: </a:t>
            </a:r>
            <a:r>
              <a:rPr lang="ru-RU" sz="1600" b="1" dirty="0" smtClean="0">
                <a:solidFill>
                  <a:srgbClr val="000000"/>
                </a:solidFill>
                <a:latin typeface="Times New Roman"/>
                <a:ea typeface="+mn-ea"/>
                <a:cs typeface="+mn-cs"/>
              </a:rPr>
              <a:t>243220, г. Мглин, </a:t>
            </a:r>
            <a:r>
              <a:rPr lang="ru-RU" sz="1600" b="1" dirty="0">
                <a:solidFill>
                  <a:srgbClr val="000000"/>
                </a:solidFill>
                <a:latin typeface="Times New Roman"/>
                <a:ea typeface="+mn-ea"/>
                <a:cs typeface="+mn-cs"/>
              </a:rPr>
              <a:t/>
            </a:r>
            <a:br>
              <a:rPr lang="ru-RU" sz="1600" b="1" dirty="0">
                <a:solidFill>
                  <a:srgbClr val="000000"/>
                </a:solidFill>
                <a:latin typeface="Times New Roman"/>
                <a:ea typeface="+mn-ea"/>
                <a:cs typeface="+mn-cs"/>
              </a:rPr>
            </a:br>
            <a:r>
              <a:rPr lang="ru-RU" sz="1600" b="1" dirty="0" smtClean="0">
                <a:solidFill>
                  <a:srgbClr val="000000"/>
                </a:solidFill>
                <a:latin typeface="Times New Roman"/>
                <a:ea typeface="+mn-ea"/>
                <a:cs typeface="+mn-cs"/>
              </a:rPr>
              <a:t>пл. Советская д.6</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sz="1600" b="1" dirty="0" smtClean="0">
                <a:solidFill>
                  <a:srgbClr val="000000"/>
                </a:solidFill>
                <a:latin typeface="Times New Roman"/>
                <a:ea typeface="+mn-ea"/>
                <a:cs typeface="+mn-cs"/>
              </a:rPr>
              <a:t>Факс: (48339) 21740; </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altLang="ru-RU" sz="1600" b="1" dirty="0">
                <a:solidFill>
                  <a:srgbClr val="000000"/>
                </a:solidFill>
                <a:latin typeface="Times New Roman"/>
                <a:ea typeface="+mn-ea"/>
                <a:cs typeface="Tahoma" panose="020B0604030504040204" pitchFamily="34" charset="0"/>
              </a:rPr>
              <a:t>Тел.: </a:t>
            </a:r>
            <a:r>
              <a:rPr lang="ru-RU" sz="1600" b="1" dirty="0" smtClean="0">
                <a:solidFill>
                  <a:srgbClr val="000000"/>
                </a:solidFill>
                <a:latin typeface="Times New Roman"/>
                <a:ea typeface="+mn-ea"/>
                <a:cs typeface="+mn-cs"/>
              </a:rPr>
              <a:t>8(</a:t>
            </a:r>
            <a:r>
              <a:rPr lang="ru-RU" sz="1600" b="1" dirty="0" smtClean="0">
                <a:solidFill>
                  <a:srgbClr val="000000"/>
                </a:solidFill>
                <a:latin typeface="Times New Roman"/>
              </a:rPr>
              <a:t>48339</a:t>
            </a:r>
            <a:r>
              <a:rPr lang="ru-RU" sz="1600" b="1" dirty="0">
                <a:solidFill>
                  <a:srgbClr val="000000"/>
                </a:solidFill>
                <a:latin typeface="Times New Roman"/>
              </a:rPr>
              <a:t>) </a:t>
            </a:r>
            <a:r>
              <a:rPr lang="ru-RU" sz="1600" b="1" dirty="0" smtClean="0">
                <a:solidFill>
                  <a:srgbClr val="000000"/>
                </a:solidFill>
                <a:latin typeface="Times New Roman"/>
              </a:rPr>
              <a:t>21740</a:t>
            </a:r>
            <a:r>
              <a:rPr lang="ru-RU" sz="1600" b="1" dirty="0">
                <a:solidFill>
                  <a:srgbClr val="000000"/>
                </a:solidFill>
                <a:latin typeface="Times New Roman"/>
                <a:ea typeface="+mn-ea"/>
                <a:cs typeface="+mn-cs"/>
              </a:rPr>
              <a:t>;</a:t>
            </a:r>
            <a:br>
              <a:rPr lang="ru-RU" sz="1600" b="1" dirty="0">
                <a:solidFill>
                  <a:srgbClr val="000000"/>
                </a:solidFill>
                <a:latin typeface="Times New Roman"/>
                <a:ea typeface="+mn-ea"/>
                <a:cs typeface="+mn-cs"/>
              </a:rPr>
            </a:br>
            <a:r>
              <a:rPr lang="ru-RU" sz="1600" b="1" dirty="0">
                <a:solidFill>
                  <a:srgbClr val="000000"/>
                </a:solidFill>
                <a:latin typeface="Times New Roman"/>
                <a:ea typeface="+mn-ea"/>
                <a:cs typeface="+mn-cs"/>
              </a:rPr>
              <a:t>Официальный сайт администрации района: </a:t>
            </a:r>
            <a:r>
              <a:rPr lang="en-US" sz="1600" b="1" u="sng" dirty="0" smtClean="0">
                <a:solidFill>
                  <a:srgbClr val="000000"/>
                </a:solidFill>
                <a:latin typeface="Times New Roman"/>
                <a:ea typeface="+mn-ea"/>
                <a:cs typeface="+mn-cs"/>
              </a:rPr>
              <a:t>http</a:t>
            </a:r>
            <a:r>
              <a:rPr lang="ru-RU" sz="1600" b="1" u="sng" dirty="0" smtClean="0">
                <a:solidFill>
                  <a:srgbClr val="000000"/>
                </a:solidFill>
                <a:latin typeface="Times New Roman"/>
                <a:ea typeface="+mn-ea"/>
                <a:cs typeface="+mn-cs"/>
              </a:rPr>
              <a:t>:</a:t>
            </a:r>
            <a:r>
              <a:rPr lang="en-US" sz="1600" b="1" u="sng" dirty="0" smtClean="0">
                <a:solidFill>
                  <a:srgbClr val="000000"/>
                </a:solidFill>
                <a:latin typeface="Times New Roman"/>
                <a:ea typeface="+mn-ea"/>
                <a:cs typeface="+mn-cs"/>
              </a:rPr>
              <a:t>www.mgladm.ru</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sz="1600" b="1" dirty="0">
                <a:solidFill>
                  <a:srgbClr val="000000"/>
                </a:solidFill>
                <a:latin typeface="Times New Roman"/>
                <a:ea typeface="+mn-ea"/>
                <a:cs typeface="+mn-cs"/>
              </a:rPr>
              <a:t/>
            </a:r>
            <a:br>
              <a:rPr lang="ru-RU" sz="1600" b="1" dirty="0">
                <a:solidFill>
                  <a:srgbClr val="000000"/>
                </a:solidFill>
                <a:latin typeface="Times New Roman"/>
                <a:ea typeface="+mn-ea"/>
                <a:cs typeface="+mn-cs"/>
              </a:rPr>
            </a:br>
            <a:endParaRPr lang="ru-RU" sz="1400" dirty="0"/>
          </a:p>
        </p:txBody>
      </p:sp>
      <p:sp>
        <p:nvSpPr>
          <p:cNvPr id="3" name="Текст 2"/>
          <p:cNvSpPr>
            <a:spLocks noGrp="1"/>
          </p:cNvSpPr>
          <p:nvPr>
            <p:ph type="body" idx="1"/>
          </p:nvPr>
        </p:nvSpPr>
        <p:spPr>
          <a:xfrm>
            <a:off x="1367365" y="476673"/>
            <a:ext cx="6417734" cy="1080120"/>
          </a:xfrm>
        </p:spPr>
        <p:txBody>
          <a:bodyPr>
            <a:normAutofit/>
          </a:bodyPr>
          <a:lstStyle/>
          <a:p>
            <a:pPr lvl="0" algn="l" fontAlgn="base">
              <a:spcBef>
                <a:spcPct val="0"/>
              </a:spcBef>
              <a:spcAft>
                <a:spcPct val="0"/>
              </a:spcAft>
              <a:buClrTx/>
              <a:buSzTx/>
            </a:pPr>
            <a:r>
              <a:rPr lang="ru-RU" altLang="ru-RU" sz="4400" dirty="0">
                <a:solidFill>
                  <a:srgbClr val="C00000"/>
                </a:solidFill>
                <a:latin typeface="Times New Roman" pitchFamily="18" charset="0"/>
              </a:rPr>
              <a:t>Спасибо за внимание !</a:t>
            </a:r>
          </a:p>
          <a:p>
            <a:endParaRPr lang="ru-RU" dirty="0"/>
          </a:p>
        </p:txBody>
      </p:sp>
    </p:spTree>
    <p:extLst>
      <p:ext uri="{BB962C8B-B14F-4D97-AF65-F5344CB8AC3E}">
        <p14:creationId xmlns:p14="http://schemas.microsoft.com/office/powerpoint/2010/main" val="15304480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2966</TotalTime>
  <Words>1452</Words>
  <Application>Microsoft Office PowerPoint</Application>
  <PresentationFormat>Экран (4:3)</PresentationFormat>
  <Paragraphs>401</Paragraphs>
  <Slides>27</Slides>
  <Notes>2</Notes>
  <HiddenSlides>0</HiddenSlides>
  <MMClips>0</MMClips>
  <ScaleCrop>false</ScaleCrop>
  <HeadingPairs>
    <vt:vector size="6" baseType="variant">
      <vt:variant>
        <vt:lpstr>Тема</vt:lpstr>
      </vt:variant>
      <vt:variant>
        <vt:i4>2</vt:i4>
      </vt:variant>
      <vt:variant>
        <vt:lpstr>Заголовки слайдов</vt:lpstr>
      </vt:variant>
      <vt:variant>
        <vt:i4>27</vt:i4>
      </vt:variant>
      <vt:variant>
        <vt:lpstr>Произвольные показы</vt:lpstr>
      </vt:variant>
      <vt:variant>
        <vt:i4>1</vt:i4>
      </vt:variant>
    </vt:vector>
  </HeadingPairs>
  <TitlesOfParts>
    <vt:vector size="30" baseType="lpstr">
      <vt:lpstr>Волна</vt:lpstr>
      <vt:lpstr>Office Theme</vt:lpstr>
      <vt:lpstr>БЮДЖЕТ ДЛЯ ГРАЖДАН </vt:lpstr>
      <vt:lpstr> </vt:lpstr>
      <vt:lpstr> Что такое бюджет для граждан?  Бюджет для граждан – документ, содержащий основные положения бюджета в доступной для широкого круга заинтересованных пользователей форме, разрабатываемый в целях ознакомления граждан с основными направлениями бюджетной политики, планируемыми результатами использования бюджетных ассигнований. </vt:lpstr>
      <vt:lpstr>Цель: Реализация принципа прозрачности (открытости) и обеспечения полного  и доступного информирования граждан об исполнении бюджета Мглинского муниципального района Брянской области за 2022 год </vt:lpstr>
      <vt:lpstr>Презентация PowerPoint</vt:lpstr>
      <vt:lpstr>Бюджет – (от старонормандского bougette – кошель, сумка, кожаный мешок) – форма образования и расходования денежных средств, предназначенных для финансового обеспечения задач и функций государства и местного самоуправления.            Безвозмездные поступления – поступления, поступающие в бюджет денежные средства на безвозвратной и безвозмездной основе в виде дотаций, субсидий, субвенций из других бюджетов бюджетной системы Российской Федерации, а также перечисления от физических и юридических лиц, международных организаций и правительств иностранных государств в том числе добровольных пожертвований.          Бюджет программный – бюджет, сформированный на основе государственных (муниципальных) программ. Программный бюджет обеспечивает прямую взаимосвязь между распределением бюджетных ресурсов и результатами их использования в соответствии с установленными приоритетами государственной политики.           Бюджетная классификация – группировка доходов, расходов и источников финансирования дефицитов бюджетов бюджетной системы Российской Федерации, используемой для составления и исполнения бюджетов, составления бюджетной отчетности, обеспечивающей сопоставимость показателей бюджетов бюджетной системы Российской Федерации.           Бюджетная система Российской Федерации – совокупность всех бюджетов в Российской Федерации: федерального, региональных, местных, государственных внебюджетных фондов.           Бюджетные ассигнования – предельные объемы денежных средств, предусмотренных в соответствующем финансовом году для исполнения бюджетных обязательств.            Бюджетные обязательства – расходные обязательства, подлежащие исполнению в соответствующем финансовом году.  </vt:lpstr>
      <vt:lpstr>Бюджетный кредит – денежные средства, предоставляемые бюджетом другому бюджету бюджетной системы Российской Федерации, юридическому лицу (за исключением государственных (муниципальных) учреждений), иностранному государству, иностранному юридическому лицу на возвратной и возмездной основах.             Бюджетный процесс – регламентируемая законодательством Российской Федерации деятельность органов государственной власти, органов местного самоуправления и иных участников бюджетного процесса по составлению и рассмотрению проектов бюджетов, утверждению и исполнению бюджетов, контролю за их исполнением, осуществлению бюджетного учета, составлению, внешней проверке, рассмотрению и утверждению бюджетной отчетности.             Ведомственная структура расходов бюджета – распределение бюджетных ассигнований, предусмотренных законом (решением) о бюджете на соответствующий финансовый год главным распорядителям бюджетных средств, по кодам бюджетной классификации Российской Федерации.            Главный распорядитель бюджетных средств (ГРБС)– орган государственной власти (местного самоуправления), орган управления государственным внебюджетным фондом, или наиболее значимое учреждение науки, образования, культуры и здравоохранения, напрямую получающий (ее) средства из бюджета и наделенный правом распределять их между подведомственными распорядителями и получателями бюджетных средств.             Государственная (муниципальная) программа – система мероприятий и инструментов государственной политики, обеспечивающих в рамках реализации ключевых государственных функций достижение приоритетов и целей государственной политики в сфере социально-экономического развития и безопасности.             Дефицит бюджета – превышение расходов бюджета над его доходами.            Дотации – межбюджетные трансферты, предоставляемые на безвозмездной и безвозвратной основе без установления направлений и (или) условий их использования.   </vt:lpstr>
      <vt:lpstr>Доходы бюджета – это поступающие в бюджет денежные средства, за исключением средств, являющихся источниками финансирования дефицита бюджета.              Источники финансирования дефицита бюджета – средства, привлекаемые в бюджет для покрытия дефицита (кредиты банков, кредиты от других уровней бюджетов, кредиты финансовых международных организаций, ценные бумаги, иные источники).              Консолидированный бюджет – свод бюджетов бюджетной системы Российской Федерации на соответствующей территории (за исключением бюджетов государственных внебюджетных фондов) без учета межбюджетных трансфертов между этими бюджетами.               Межбюджетные трансферты – средства, предоставляемые одним бюджетом бюджетной системы Российской Федерации другому бюджету бюджетной системы Российской Федерации.               Налоговые доходы – доходы от предусмотренных законодательством Российской Федерации о налогах и сборах федеральных налогов и сборов, в том числе от налогов, предусмотренных специальными налоговыми режимами, региональных и местных налогов, а также пеней и штрафов по ним.               Неналоговые доходы – платежи за возмездные операции от прямого предоставления государством разных видов услуг, а также платежи в виде штрафов или иных санкций за нарушение законодательства.               Профицит бюджета – превышение доходов бюджета над его расходами.               Публично-правовое образование – Российская Федерация в целом, субъекты Российской Федерации (республики, края, области, города федерального подчинения, автономные области, автономные округа), муниципальные образования.               Сводная бюджетная роспись – документ, который составляется и ведется финансовым органом в соответствии с Бюджетным кодексом в целях организации исполнения бюджета по расходам бюджета и источникам финансирования дефицита бюджета.                Субвенции – целевой межбюджетный трансферт на обеспечение передаваемых полномочий.                Субсидия – межбюджетный трансферт, предоставляемый в целях софинансирования расходных обязательств другого бюджета.  </vt:lpstr>
      <vt:lpstr> Это совокупность федерального бюджета, бюджетов субъектов Российской Федерации, местных бюджетов и бюджетов государственных внебюджетных фондов</vt:lpstr>
      <vt:lpstr>Презентация PowerPoint</vt:lpstr>
      <vt:lpstr>Презентация PowerPoint</vt:lpstr>
      <vt:lpstr>             Основные цели, условия и особенности исполнения бюджета Мглинского муниципального района Брянской области за 2022 год. </vt:lpstr>
      <vt:lpstr>Презентация PowerPoint</vt:lpstr>
      <vt:lpstr>Доходы бюджета – поступающие в бюджет денежные средства (исключение – средства от продажи акций и кредитные ресурсы) </vt:lpstr>
      <vt:lpstr>Виды доходов бюджета Мглинского  муниципального района  Брянской области </vt:lpstr>
      <vt:lpstr>Нало́г — обязательный платёж, взимаемый с организаций и физических лиц в форме отчуждения принадлежащих им на праве собственности средств, в целях финансового обеспечения деятельности государства и муниципальных образований.</vt:lpstr>
      <vt:lpstr>Динамика основных параметров бюджета Мглинского муниципального района Брянской области  2021-2022 годах                                                                                                                                                                               (тыс. руб.)</vt:lpstr>
      <vt:lpstr>Исполнение доходов бюджета Мглинского муниципального района                            Брянской области в 2022 году                                                                                              </vt:lpstr>
      <vt:lpstr>Структура налоговых доходов бюджета Мглинского муниципального района Брянской области в  2022 году </vt:lpstr>
      <vt:lpstr>Структура неналоговых доходов бюджета Мглинского муниципального района Брянской области в 2022 году </vt:lpstr>
      <vt:lpstr>Безвозмездные поступления в бюджет Мглинского муниципального района Брянской области в 2022 году</vt:lpstr>
      <vt:lpstr>Структура безвозмездных поступлений бюджета Мглинского муниципального района Брянской области в 2022 году </vt:lpstr>
      <vt:lpstr>  Расходы бюджета Мглинского муниципального района Брянской области в 2022 году               </vt:lpstr>
      <vt:lpstr>Структура расходов бюджета Мглинского муниципального района Брянской области за 2022 год </vt:lpstr>
      <vt:lpstr>Расходы бюджета Мглинского муниципального района Брянской области на реализацию муниципальных программ Мглинского района за 2022 год, тыс. руб</vt:lpstr>
      <vt:lpstr>Презентация PowerPoint</vt:lpstr>
      <vt:lpstr>Финансовый отдел администрации Мглинского района   Почтовый адрес: 243220, г. Мглин,  пл. Советская д.6 Факс: (48339) 21740;  Тел.: 8(48339) 21740; Официальный сайт администрации района: http:www.mgladm.ru  </vt:lpstr>
      <vt:lpstr>Произвольный показ 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124</cp:revision>
  <cp:lastPrinted>2023-05-30T07:39:54Z</cp:lastPrinted>
  <dcterms:created xsi:type="dcterms:W3CDTF">2020-11-10T06:15:07Z</dcterms:created>
  <dcterms:modified xsi:type="dcterms:W3CDTF">2023-05-30T08:26:50Z</dcterms:modified>
</cp:coreProperties>
</file>