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504948.5</c:v>
                </c:pt>
                <c:pt idx="1">
                  <c:v>502664.9</c:v>
                </c:pt>
                <c:pt idx="2">
                  <c:v>505611.2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504948.5</c:v>
                </c:pt>
                <c:pt idx="1">
                  <c:v>502664.9</c:v>
                </c:pt>
                <c:pt idx="2">
                  <c:v>505611.2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2364416"/>
        <c:axId val="52365952"/>
        <c:axId val="115775680"/>
      </c:bar3DChart>
      <c:catAx>
        <c:axId val="523644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2365952"/>
        <c:crosses val="autoZero"/>
        <c:auto val="1"/>
        <c:lblAlgn val="ctr"/>
        <c:lblOffset val="100"/>
        <c:noMultiLvlLbl val="0"/>
      </c:catAx>
      <c:valAx>
        <c:axId val="5236595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52364416"/>
        <c:crosses val="autoZero"/>
        <c:crossBetween val="between"/>
      </c:valAx>
      <c:serAx>
        <c:axId val="1157756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2365952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3200</c:v>
                </c:pt>
                <c:pt idx="1">
                  <c:v>3335</c:v>
                </c:pt>
                <c:pt idx="2">
                  <c:v>3475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2844</c:v>
                </c:pt>
                <c:pt idx="1">
                  <c:v>3033</c:v>
                </c:pt>
                <c:pt idx="2">
                  <c:v>3267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22183</c:v>
                </c:pt>
                <c:pt idx="1">
                  <c:v>22382.1</c:v>
                </c:pt>
                <c:pt idx="2">
                  <c:v>22764.3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137046.29999999999</c:v>
                </c:pt>
                <c:pt idx="1">
                  <c:v>149727.6</c:v>
                </c:pt>
                <c:pt idx="2">
                  <c:v>152277.4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2298496"/>
        <c:axId val="52300032"/>
        <c:axId val="50197824"/>
      </c:bar3DChart>
      <c:catAx>
        <c:axId val="522984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2300032"/>
        <c:crosses val="autoZero"/>
        <c:auto val="1"/>
        <c:lblAlgn val="ctr"/>
        <c:lblOffset val="100"/>
        <c:noMultiLvlLbl val="0"/>
      </c:catAx>
      <c:valAx>
        <c:axId val="5230003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2298496"/>
        <c:crosses val="autoZero"/>
        <c:crossBetween val="between"/>
      </c:valAx>
      <c:serAx>
        <c:axId val="50197824"/>
        <c:scaling>
          <c:orientation val="minMax"/>
        </c:scaling>
        <c:delete val="1"/>
        <c:axPos val="b"/>
        <c:majorTickMark val="out"/>
        <c:minorTickMark val="none"/>
        <c:tickLblPos val="nextTo"/>
        <c:crossAx val="52300032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750</c:v>
                </c:pt>
                <c:pt idx="1">
                  <c:v>750</c:v>
                </c:pt>
                <c:pt idx="2">
                  <c:v>750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1191</c:v>
                </c:pt>
                <c:pt idx="1">
                  <c:v>1247</c:v>
                </c:pt>
                <c:pt idx="2">
                  <c:v>1297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2969</c:v>
                </c:pt>
                <c:pt idx="1">
                  <c:v>2969</c:v>
                </c:pt>
                <c:pt idx="2">
                  <c:v>2969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1032.2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2843648"/>
        <c:axId val="52845184"/>
        <c:axId val="52851584"/>
      </c:bar3DChart>
      <c:catAx>
        <c:axId val="528436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2845184"/>
        <c:crosses val="autoZero"/>
        <c:auto val="1"/>
        <c:lblAlgn val="ctr"/>
        <c:lblOffset val="100"/>
        <c:noMultiLvlLbl val="0"/>
      </c:catAx>
      <c:valAx>
        <c:axId val="5284518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2843648"/>
        <c:crosses val="autoZero"/>
        <c:crossBetween val="between"/>
      </c:valAx>
      <c:serAx>
        <c:axId val="52851584"/>
        <c:scaling>
          <c:orientation val="minMax"/>
        </c:scaling>
        <c:delete val="1"/>
        <c:axPos val="b"/>
        <c:majorTickMark val="out"/>
        <c:minorTickMark val="none"/>
        <c:tickLblPos val="nextTo"/>
        <c:crossAx val="52845184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22158.5</c:v>
                </c:pt>
                <c:pt idx="1">
                  <c:v>22878.6</c:v>
                </c:pt>
                <c:pt idx="2">
                  <c:v>22593.7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9907.2999999999993</c:v>
                </c:pt>
                <c:pt idx="1">
                  <c:v>19672.5</c:v>
                </c:pt>
                <c:pt idx="2">
                  <c:v>19567.599999999999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75248</c:v>
                </c:pt>
                <c:pt idx="1">
                  <c:v>43371</c:v>
                </c:pt>
                <c:pt idx="2">
                  <c:v>40104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226419.3</c:v>
                </c:pt>
                <c:pt idx="1">
                  <c:v>232799.2</c:v>
                </c:pt>
                <c:pt idx="2">
                  <c:v>236046.3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2974336"/>
        <c:axId val="52975872"/>
        <c:axId val="52977664"/>
      </c:bar3DChart>
      <c:catAx>
        <c:axId val="52974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2975872"/>
        <c:crosses val="autoZero"/>
        <c:auto val="1"/>
        <c:lblAlgn val="ctr"/>
        <c:lblOffset val="100"/>
        <c:noMultiLvlLbl val="0"/>
      </c:catAx>
      <c:valAx>
        <c:axId val="5297587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2974336"/>
        <c:crosses val="autoZero"/>
        <c:crossBetween val="between"/>
      </c:valAx>
      <c:serAx>
        <c:axId val="52977664"/>
        <c:scaling>
          <c:orientation val="minMax"/>
        </c:scaling>
        <c:delete val="1"/>
        <c:axPos val="b"/>
        <c:majorTickMark val="out"/>
        <c:minorTickMark val="none"/>
        <c:tickLblPos val="nextTo"/>
        <c:crossAx val="52975872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2026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296859.59999999998</c:v>
                </c:pt>
                <c:pt idx="1">
                  <c:v>25945.200000000001</c:v>
                </c:pt>
                <c:pt idx="2">
                  <c:v>42348.4</c:v>
                </c:pt>
                <c:pt idx="3">
                  <c:v>13934.5</c:v>
                </c:pt>
                <c:pt idx="4">
                  <c:v>73923.600000000006</c:v>
                </c:pt>
                <c:pt idx="5">
                  <c:v>51937.3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по решению </a:t>
            </a:r>
            <a:r>
              <a:rPr lang="ru-RU" altLang="ru-RU" sz="4200" b="1" dirty="0" err="1" smtClean="0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№7-142 от 15 декабря </a:t>
            </a:r>
            <a:r>
              <a:rPr lang="ru-RU" altLang="ru-RU" sz="4200" b="1" smtClean="0">
                <a:solidFill>
                  <a:schemeClr val="tx1"/>
                </a:solidFill>
                <a:latin typeface="Times New Roman" pitchFamily="18" charset="0"/>
              </a:rPr>
              <a:t>2025 года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«О бюджете </a:t>
            </a:r>
            <a:r>
              <a:rPr lang="ru-RU" altLang="ru-RU" sz="4200" b="1" dirty="0" err="1" smtClean="0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2026 год и на плановый период 2027 и 2028 годов»</a:t>
            </a:r>
            <a:endParaRPr lang="ru-RU" altLang="ru-RU" sz="4200" b="1" i="1" dirty="0" smtClean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2026 год и на плановый период 2027 и 2028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М.И.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Ходин</a:t>
            </a:r>
            <a:endParaRPr lang="ru-RU" altLang="ru-RU" sz="1600" b="1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8319642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 2027 и 2028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58520852"/>
              </p:ext>
            </p:extLst>
          </p:nvPr>
        </p:nvGraphicFramePr>
        <p:xfrm>
          <a:off x="1043608" y="1340768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 2027 и 2028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18531005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2027 и 2028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7413712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2026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20869654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2026-2028 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72244" y="1392952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113 334,9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116 972,2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30 345,3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43 170,7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40 583,4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26420" y="5358457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299 522,7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275 736,9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5974162"/>
            <a:ext cx="977410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smtClean="0">
                <a:solidFill>
                  <a:schemeClr val="tx1"/>
                </a:solidFill>
              </a:rPr>
              <a:t>271 931,5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50 713,3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46 545,6</a:t>
            </a: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46 543,8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226206" y="3804292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10 879,7</a:t>
            </a: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5 179,7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16 579,7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106 188,6</a:t>
            </a:r>
          </a:p>
          <a:p>
            <a:pPr algn="ctr"/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476</Words>
  <Application>Microsoft Office PowerPoint</Application>
  <PresentationFormat>Экран (4:3)</PresentationFormat>
  <Paragraphs>103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2026 год и плановый период  2027 и 2028 годов </vt:lpstr>
      <vt:lpstr>Структура неналоговых доходов бюджета Мглинского муниципального района Брянской области на 2026 год и плановый период  2027 и 2028 годов</vt:lpstr>
      <vt:lpstr>Структура безвозмездных поступлений бюджета Мглинского муниципального района Брянской области на 2026 год и плановый период 2027 и 2028 годов </vt:lpstr>
      <vt:lpstr>Расходы бюджета Мглинского муниципального района Брянской области на 2026 год</vt:lpstr>
      <vt:lpstr>Расходы бюджета Мглинского муниципального района Брянской области на реализацию муниципальных программ Мглинского района 2026-2028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64</cp:revision>
  <cp:lastPrinted>2021-11-30T12:55:08Z</cp:lastPrinted>
  <dcterms:created xsi:type="dcterms:W3CDTF">2021-11-18T06:28:23Z</dcterms:created>
  <dcterms:modified xsi:type="dcterms:W3CDTF">2026-04-14T07:00:07Z</dcterms:modified>
</cp:coreProperties>
</file>