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2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3" r:id="rId7"/>
    <p:sldId id="262" r:id="rId8"/>
    <p:sldId id="264" r:id="rId9"/>
    <p:sldId id="265" r:id="rId10"/>
    <p:sldId id="266" r:id="rId11"/>
    <p:sldId id="267" r:id="rId12"/>
  </p:sldIdLst>
  <p:sldSz cx="9144000" cy="6858000" type="screen4x3"/>
  <p:notesSz cx="6761163" cy="98821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FFFFCC"/>
    <a:srgbClr val="851D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 autoAdjust="0"/>
    <p:restoredTop sz="94628" autoAdjust="0"/>
  </p:normalViewPr>
  <p:slideViewPr>
    <p:cSldViewPr>
      <p:cViewPr varScale="1">
        <p:scale>
          <a:sx n="97" d="100"/>
          <a:sy n="97" d="100"/>
        </p:scale>
        <p:origin x="-114" y="-2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Дефицит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6.0927573703931884E-2"/>
                  <c:y val="-1.00782452743345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0083930068376239E-2"/>
                  <c:y val="5.54303490088402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430120823.24000001</c:v>
                </c:pt>
                <c:pt idx="1">
                  <c:v>304820865.42000002</c:v>
                </c:pt>
                <c:pt idx="2">
                  <c:v>307493305.07999998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430120823.24000001</c:v>
                </c:pt>
                <c:pt idx="1">
                  <c:v>304820865.42000002</c:v>
                </c:pt>
                <c:pt idx="2">
                  <c:v>307493305.07999998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00134912"/>
        <c:axId val="100136064"/>
        <c:axId val="100099840"/>
      </c:bar3DChart>
      <c:catAx>
        <c:axId val="1001349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00136064"/>
        <c:crosses val="autoZero"/>
        <c:auto val="1"/>
        <c:lblAlgn val="ctr"/>
        <c:lblOffset val="100"/>
        <c:noMultiLvlLbl val="0"/>
      </c:catAx>
      <c:valAx>
        <c:axId val="100136064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00134912"/>
        <c:crosses val="autoZero"/>
        <c:crossBetween val="between"/>
      </c:valAx>
      <c:serAx>
        <c:axId val="10009984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100136064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1088</c:v>
                </c:pt>
                <c:pt idx="1">
                  <c:v>1107</c:v>
                </c:pt>
                <c:pt idx="2">
                  <c:v>1157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 на совокупный доход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4015.6</c:v>
                </c:pt>
                <c:pt idx="1">
                  <c:v>4287.1000000000004</c:v>
                </c:pt>
                <c:pt idx="2">
                  <c:v>4549.8999999999996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Акцизы на нефтепродукты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16739.400000000001</c:v>
                </c:pt>
                <c:pt idx="1">
                  <c:v>17144.3</c:v>
                </c:pt>
                <c:pt idx="2">
                  <c:v>17934.900000000001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Налог на доходы физических лиц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73975.3</c:v>
                </c:pt>
                <c:pt idx="1">
                  <c:v>79249.2</c:v>
                </c:pt>
                <c:pt idx="2">
                  <c:v>85221.6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2241024"/>
        <c:axId val="42242816"/>
        <c:axId val="63818368"/>
      </c:bar3DChart>
      <c:catAx>
        <c:axId val="422410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2242816"/>
        <c:crosses val="autoZero"/>
        <c:auto val="1"/>
        <c:lblAlgn val="ctr"/>
        <c:lblOffset val="100"/>
        <c:noMultiLvlLbl val="0"/>
      </c:catAx>
      <c:valAx>
        <c:axId val="42242816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2241024"/>
        <c:crosses val="autoZero"/>
        <c:crossBetween val="between"/>
      </c:valAx>
      <c:serAx>
        <c:axId val="63818368"/>
        <c:scaling>
          <c:orientation val="minMax"/>
        </c:scaling>
        <c:delete val="1"/>
        <c:axPos val="b"/>
        <c:majorTickMark val="out"/>
        <c:minorTickMark val="none"/>
        <c:tickLblPos val="nextTo"/>
        <c:crossAx val="42242816"/>
        <c:crosses val="autoZero"/>
      </c:serAx>
    </c:plotArea>
    <c:legend>
      <c:legendPos val="r"/>
      <c:layout/>
      <c:overlay val="0"/>
      <c:txPr>
        <a:bodyPr/>
        <a:lstStyle/>
        <a:p>
          <a:pPr>
            <a:defRPr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Штрафы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398.5</c:v>
                </c:pt>
                <c:pt idx="1">
                  <c:v>398.5</c:v>
                </c:pt>
                <c:pt idx="2">
                  <c:v>398.5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Платежи за пользование природными ресурсами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55.5</c:v>
                </c:pt>
                <c:pt idx="1">
                  <c:v>55.5</c:v>
                </c:pt>
                <c:pt idx="2">
                  <c:v>55.5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Доходы от использования имущества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2779.2</c:v>
                </c:pt>
                <c:pt idx="1">
                  <c:v>2779.2</c:v>
                </c:pt>
                <c:pt idx="2">
                  <c:v>2779.2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invertIfNegative val="0"/>
          <c:dLbls>
            <c:dLbl>
              <c:idx val="1"/>
              <c:layout>
                <c:manualLayout>
                  <c:x val="2.3620887361721712E-2"/>
                  <c:y val="4.95286587639206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3.4643968130525178E-2"/>
                  <c:y val="1.23821646909801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4700</c:v>
                </c:pt>
                <c:pt idx="1">
                  <c:v>250</c:v>
                </c:pt>
                <c:pt idx="2">
                  <c:v>250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ДОХОДЫ ОТ ОКАЗАНИЯ ПЛАТНЫХ УСЛУГ И КОМПЕНСАЦИИ ЗАТРАТ ГОСУДАРСТВА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2597806592918247E-2"/>
                  <c:y val="-2.2287896443764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-1.73350305673722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2989032964591235E-3"/>
                  <c:y val="-2.22878964437643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Лист1!$F$2:$F$4</c:f>
              <c:numCache>
                <c:formatCode>#,##0.0</c:formatCode>
                <c:ptCount val="3"/>
                <c:pt idx="0">
                  <c:v>70</c:v>
                </c:pt>
                <c:pt idx="1">
                  <c:v>0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47934080"/>
        <c:axId val="47939968"/>
        <c:axId val="42262528"/>
      </c:bar3DChart>
      <c:catAx>
        <c:axId val="4793408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47939968"/>
        <c:crosses val="autoZero"/>
        <c:auto val="1"/>
        <c:lblAlgn val="ctr"/>
        <c:lblOffset val="100"/>
        <c:noMultiLvlLbl val="0"/>
      </c:catAx>
      <c:valAx>
        <c:axId val="4793996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47934080"/>
        <c:crosses val="autoZero"/>
        <c:crossBetween val="between"/>
      </c:valAx>
      <c:serAx>
        <c:axId val="42262528"/>
        <c:scaling>
          <c:orientation val="minMax"/>
        </c:scaling>
        <c:delete val="1"/>
        <c:axPos val="b"/>
        <c:majorTickMark val="out"/>
        <c:minorTickMark val="none"/>
        <c:tickLblPos val="nextTo"/>
        <c:crossAx val="47939968"/>
        <c:crosses val="autoZero"/>
      </c:serAx>
    </c:plotArea>
    <c:legend>
      <c:legendPos val="r"/>
      <c:layout>
        <c:manualLayout>
          <c:xMode val="edge"/>
          <c:yMode val="edge"/>
          <c:x val="0.74834244607741995"/>
          <c:y val="1.7385534199733873E-2"/>
          <c:w val="0.25165755392258005"/>
          <c:h val="0.92545195876095676"/>
        </c:manualLayout>
      </c:layout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Лист1!$B$2:$B$4</c:f>
              <c:numCache>
                <c:formatCode>#,##0.0</c:formatCode>
                <c:ptCount val="3"/>
                <c:pt idx="0">
                  <c:v>12342.9</c:v>
                </c:pt>
                <c:pt idx="1">
                  <c:v>12041.3</c:v>
                </c:pt>
                <c:pt idx="2">
                  <c:v>12062.5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Субсидии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Лист1!$C$2:$C$4</c:f>
              <c:numCache>
                <c:formatCode>#,##0.0</c:formatCode>
                <c:ptCount val="3"/>
                <c:pt idx="0">
                  <c:v>85926.6</c:v>
                </c:pt>
                <c:pt idx="1">
                  <c:v>9019.7000000000007</c:v>
                </c:pt>
                <c:pt idx="2">
                  <c:v>7798.2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Дотации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Лист1!$D$2:$D$4</c:f>
              <c:numCache>
                <c:formatCode>#,##0.0</c:formatCode>
                <c:ptCount val="3"/>
                <c:pt idx="0">
                  <c:v>74399.7</c:v>
                </c:pt>
                <c:pt idx="1">
                  <c:v>20619</c:v>
                </c:pt>
                <c:pt idx="2">
                  <c:v>16960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Субвенции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2023 год</c:v>
                </c:pt>
                <c:pt idx="1">
                  <c:v>2024 год</c:v>
                </c:pt>
                <c:pt idx="2">
                  <c:v>2025 год</c:v>
                </c:pt>
              </c:strCache>
            </c:strRef>
          </c:cat>
          <c:val>
            <c:numRef>
              <c:f>Лист1!$E$2:$E$4</c:f>
              <c:numCache>
                <c:formatCode>#,##0.0</c:formatCode>
                <c:ptCount val="3"/>
                <c:pt idx="0">
                  <c:v>153630</c:v>
                </c:pt>
                <c:pt idx="1">
                  <c:v>157870</c:v>
                </c:pt>
                <c:pt idx="2">
                  <c:v>158326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one"/>
        <c:axId val="106686720"/>
        <c:axId val="99360768"/>
        <c:axId val="42265664"/>
      </c:bar3DChart>
      <c:catAx>
        <c:axId val="106686720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bg1"/>
                </a:solidFill>
              </a:defRPr>
            </a:pPr>
            <a:endParaRPr lang="ru-RU"/>
          </a:p>
        </c:txPr>
        <c:crossAx val="99360768"/>
        <c:crosses val="autoZero"/>
        <c:auto val="1"/>
        <c:lblAlgn val="ctr"/>
        <c:lblOffset val="100"/>
        <c:noMultiLvlLbl val="0"/>
      </c:catAx>
      <c:valAx>
        <c:axId val="99360768"/>
        <c:scaling>
          <c:orientation val="minMax"/>
        </c:scaling>
        <c:delete val="1"/>
        <c:axPos val="l"/>
        <c:majorGridlines/>
        <c:numFmt formatCode="#,##0.0" sourceLinked="1"/>
        <c:majorTickMark val="out"/>
        <c:minorTickMark val="none"/>
        <c:tickLblPos val="nextTo"/>
        <c:crossAx val="106686720"/>
        <c:crosses val="autoZero"/>
        <c:crossBetween val="between"/>
      </c:valAx>
      <c:serAx>
        <c:axId val="42265664"/>
        <c:scaling>
          <c:orientation val="minMax"/>
        </c:scaling>
        <c:delete val="1"/>
        <c:axPos val="b"/>
        <c:majorTickMark val="out"/>
        <c:minorTickMark val="none"/>
        <c:tickLblPos val="nextTo"/>
        <c:crossAx val="99360768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4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6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78630919663896992"/>
          <c:h val="0.9556587729568509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2023 год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46"/>
          </c:dPt>
          <c:dPt>
            <c:idx val="2"/>
            <c:bubble3D val="0"/>
            <c:explosion val="41"/>
          </c:dPt>
          <c:dPt>
            <c:idx val="3"/>
            <c:bubble3D val="0"/>
            <c:explosion val="42"/>
          </c:dPt>
          <c:dPt>
            <c:idx val="4"/>
            <c:bubble3D val="0"/>
            <c:explosion val="28"/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4.1926384397834937E-3"/>
                  <c:y val="-0.104796326978161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Лист1!$B$2:$B$7</c:f>
              <c:numCache>
                <c:formatCode>#,##0.0</c:formatCode>
                <c:ptCount val="6"/>
                <c:pt idx="0">
                  <c:v>285967.09999999998</c:v>
                </c:pt>
                <c:pt idx="1">
                  <c:v>27548.1</c:v>
                </c:pt>
                <c:pt idx="2">
                  <c:v>20268.2</c:v>
                </c:pt>
                <c:pt idx="3">
                  <c:v>7069.3</c:v>
                </c:pt>
                <c:pt idx="4">
                  <c:v>49121.2</c:v>
                </c:pt>
                <c:pt idx="5">
                  <c:v>40146.9</c:v>
                </c:pt>
              </c:numCache>
            </c:numRef>
          </c:val>
        </c:ser>
        <c:ser>
          <c:idx val="1"/>
          <c:order val="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3"/>
          <c:order val="3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4"/>
          <c:order val="4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6"/>
          <c:order val="6"/>
          <c:tx>
            <c:strRef>
              <c:f>Лист1!#REF!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Лист1!#REF!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7"/>
          <c:order val="7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9"/>
          <c:order val="9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0"/>
          <c:order val="10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1"/>
          <c:order val="11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ser>
          <c:idx val="12"/>
          <c:order val="12"/>
          <c:tx>
            <c:strRef>
              <c:f>Лист1!#ССЫЛКА!</c:f>
              <c:strCache>
                <c:ptCount val="1"/>
                <c:pt idx="0">
                  <c:v>#REF!</c:v>
                </c:pt>
              </c:strCache>
            </c:strRef>
          </c:tx>
          <c:explosion val="25"/>
          <c:dLbls>
            <c:txPr>
              <a:bodyPr/>
              <a:lstStyle/>
              <a:p>
                <a:pPr>
                  <a:defRPr sz="800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Лист1!$A$2:$A$7</c:f>
              <c:strCache>
                <c:ptCount val="6"/>
                <c:pt idx="0">
                  <c:v>Образование</c:v>
                </c:pt>
                <c:pt idx="1">
                  <c:v>Поддержка отраслей национальной экономики и ЖКХ </c:v>
                </c:pt>
                <c:pt idx="2">
                  <c:v>Социальная политика </c:v>
                </c:pt>
                <c:pt idx="3">
                  <c:v>Физическая культура и спорт</c:v>
                </c:pt>
                <c:pt idx="4">
                  <c:v>Общегосударственные вопросы, оборона, безопасность, МБТ</c:v>
                </c:pt>
                <c:pt idx="5">
                  <c:v>Культура, охрана окружающей среды</c:v>
                </c:pt>
              </c:strCache>
            </c:strRef>
          </c:cat>
          <c:val>
            <c:numRef>
              <c:f>Лист1!#ССЫЛКА!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7680534277867761"/>
          <c:y val="1.3523859667766413E-2"/>
          <c:w val="0.22266397788159989"/>
          <c:h val="0.91509558519262757"/>
        </c:manualLayout>
      </c:layout>
      <c:overlay val="0"/>
      <c:txPr>
        <a:bodyPr/>
        <a:lstStyle/>
        <a:p>
          <a:pPr>
            <a:defRPr sz="1200">
              <a:solidFill>
                <a:schemeClr val="bg1"/>
              </a:solidFill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9837" cy="494109"/>
          </a:xfrm>
          <a:prstGeom prst="rect">
            <a:avLst/>
          </a:prstGeom>
        </p:spPr>
        <p:txBody>
          <a:bodyPr vert="horz" lIns="90983" tIns="45491" rIns="90983" bIns="4549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2" y="1"/>
            <a:ext cx="2929837" cy="494109"/>
          </a:xfrm>
          <a:prstGeom prst="rect">
            <a:avLst/>
          </a:prstGeom>
        </p:spPr>
        <p:txBody>
          <a:bodyPr vert="horz" lIns="90983" tIns="45491" rIns="90983" bIns="45491" rtlCol="0"/>
          <a:lstStyle>
            <a:lvl1pPr algn="r">
              <a:defRPr sz="1200"/>
            </a:lvl1pPr>
          </a:lstStyle>
          <a:p>
            <a:fld id="{F996D289-5355-42E7-A7B1-11B30B602465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1225" y="741363"/>
            <a:ext cx="4938713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3" tIns="45491" rIns="90983" bIns="4549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694040"/>
            <a:ext cx="5408930" cy="4446984"/>
          </a:xfrm>
          <a:prstGeom prst="rect">
            <a:avLst/>
          </a:prstGeom>
        </p:spPr>
        <p:txBody>
          <a:bodyPr vert="horz" lIns="90983" tIns="45491" rIns="90983" bIns="4549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86364"/>
            <a:ext cx="2929837" cy="494109"/>
          </a:xfrm>
          <a:prstGeom prst="rect">
            <a:avLst/>
          </a:prstGeom>
        </p:spPr>
        <p:txBody>
          <a:bodyPr vert="horz" lIns="90983" tIns="45491" rIns="90983" bIns="4549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2" y="9386364"/>
            <a:ext cx="2929837" cy="494109"/>
          </a:xfrm>
          <a:prstGeom prst="rect">
            <a:avLst/>
          </a:prstGeom>
        </p:spPr>
        <p:txBody>
          <a:bodyPr vert="horz" lIns="90983" tIns="45491" rIns="90983" bIns="45491" rtlCol="0" anchor="b"/>
          <a:lstStyle>
            <a:lvl1pPr algn="r">
              <a:defRPr sz="1200"/>
            </a:lvl1pPr>
          </a:lstStyle>
          <a:p>
            <a:fld id="{9AEB0C36-731D-4544-AAFE-7695525071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9738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7199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733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EB0C36-731D-4544-AAFE-76955250714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3899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6320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307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0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6480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21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0972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31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962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772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7858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217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465DF-B7EA-4300-A2F6-99AF2BC2BB7E}" type="datetimeFigureOut">
              <a:rPr lang="ru-RU" smtClean="0"/>
              <a:t>20.12.2022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F1136-CAE3-431D-9719-15BE9DE3E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799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jpeg"/><Relationship Id="rId5" Type="http://schemas.openxmlformats.org/officeDocument/2006/relationships/image" Target="../media/image8.jpeg"/><Relationship Id="rId10" Type="http://schemas.openxmlformats.org/officeDocument/2006/relationships/image" Target="../media/image13.pn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article85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128"/>
            <a:ext cx="8784976" cy="642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3410" y="242128"/>
            <a:ext cx="7117180" cy="4751276"/>
          </a:xfrm>
        </p:spPr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933056"/>
            <a:ext cx="6264696" cy="1080120"/>
          </a:xfrm>
        </p:spPr>
        <p:txBody>
          <a:bodyPr>
            <a:normAutofit fontScale="32500" lnSpcReduction="20000"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buClrTx/>
              <a:buSzTx/>
            </a:pP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по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 решению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районного Совета народных депутатов «О бюджете </a:t>
            </a:r>
            <a:r>
              <a:rPr lang="ru-RU" altLang="ru-RU" sz="4200" b="1" dirty="0" err="1">
                <a:solidFill>
                  <a:schemeClr val="tx1"/>
                </a:solidFill>
                <a:latin typeface="Times New Roman" pitchFamily="18" charset="0"/>
              </a:rPr>
              <a:t>Мглинского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 муниципального района Брянской области на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2023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2024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и </a:t>
            </a:r>
            <a:r>
              <a:rPr lang="ru-RU" altLang="ru-RU" sz="4200" b="1" dirty="0" smtClean="0">
                <a:solidFill>
                  <a:schemeClr val="tx1"/>
                </a:solidFill>
                <a:latin typeface="Times New Roman" pitchFamily="18" charset="0"/>
              </a:rPr>
              <a:t>2025 </a:t>
            </a:r>
            <a:r>
              <a:rPr lang="ru-RU" altLang="ru-RU" sz="4200" b="1" dirty="0">
                <a:solidFill>
                  <a:schemeClr val="tx1"/>
                </a:solidFill>
                <a:latin typeface="Times New Roman" pitchFamily="18" charset="0"/>
              </a:rPr>
              <a:t>годов»</a:t>
            </a:r>
            <a:endParaRPr lang="ru-RU" altLang="ru-RU" sz="4200" b="1" i="1" dirty="0">
              <a:solidFill>
                <a:schemeClr val="tx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545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362" y="1639223"/>
            <a:ext cx="8229600" cy="468288"/>
          </a:xfrm>
        </p:spPr>
        <p:txBody>
          <a:bodyPr>
            <a:normAutofit/>
          </a:bodyPr>
          <a:lstStyle/>
          <a:p>
            <a:pPr algn="ctr"/>
            <a:endParaRPr lang="ru-RU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2051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6045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90872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«Бюджет для граждан» познакомит Вас с положениями проекта основного финансового документа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 – решения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районного Совета народных депутатов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«О бюджете </a:t>
            </a:r>
            <a:r>
              <a:rPr lang="ru-RU" altLang="ru-RU" sz="1600" b="1" i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  муниципального района Брянской области на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2023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год и на плановый период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2024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и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2025 </a:t>
            </a:r>
            <a:r>
              <a:rPr lang="ru-RU" altLang="ru-RU" sz="1600" b="1" i="1" dirty="0" smtClean="0">
                <a:solidFill>
                  <a:schemeClr val="bg1"/>
                </a:solidFill>
                <a:latin typeface="Times New Roman" pitchFamily="18" charset="0"/>
              </a:rPr>
              <a:t>годов.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/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Представленная информация предназначена для широкого круга пользователей и будет интересна и полезна для всех, так как бюджет затрагивает интересы каждого жителя </a:t>
            </a:r>
            <a:r>
              <a:rPr lang="ru-RU" altLang="ru-RU" sz="1600" b="1" dirty="0" err="1" smtClean="0">
                <a:solidFill>
                  <a:schemeClr val="bg1"/>
                </a:solidFill>
                <a:latin typeface="Times New Roman" pitchFamily="18" charset="0"/>
              </a:rPr>
              <a:t>Мглинского</a:t>
            </a: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района.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Граждане – и как налогоплательщики, и как потребители общественных благ – должны быть уверены в том, что уплачиваемые ими налоги  приносят конкретные результаты как для общества в целом, так и для каждой семьи,  для  каждого человека.</a:t>
            </a:r>
            <a:b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         Мы постарались  в доступной  и понятной для граждан форме показать понятия и                                                                                     основные параметры бюджета района.</a:t>
            </a:r>
          </a:p>
          <a:p>
            <a:pPr lvl="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 smtClean="0">
                <a:solidFill>
                  <a:schemeClr val="bg1"/>
                </a:solidFill>
                <a:latin typeface="Times New Roman" pitchFamily="18" charset="0"/>
              </a:rPr>
              <a:t>Глава администрации района                                    А. Г.  Резунов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1342" y="332656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Уважаемые граждане, жители </a:t>
            </a:r>
            <a:r>
              <a:rPr lang="ru-RU" altLang="ru-RU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Мглинского</a:t>
            </a:r>
            <a:r>
              <a:rPr lang="ru-RU" alt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района!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5362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22" y="260648"/>
            <a:ext cx="8046156" cy="5865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23" y="116630"/>
            <a:ext cx="8856983" cy="6624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D:\Бюдж-1\2020 Лена\бюджет для граждан\png-transparent-investment-real-estate-investing-finance-finance-saving-business-internet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49280"/>
            <a:ext cx="1033038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81850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3" name="Picture 3" descr="D:\Бюдж-1\2020 Лена\бюджет для граждан\cdf28e702e831993c789c1733822004f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52" y="34506"/>
            <a:ext cx="8964487" cy="6856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88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548742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Основные параметры бюджета </a:t>
            </a:r>
            <a:r>
              <a:rPr lang="ru-RU" sz="16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</a:t>
            </a:r>
            <a:br>
              <a:rPr lang="ru-RU" sz="16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/>
            </a:r>
            <a:br>
              <a:rPr lang="ru-RU" sz="16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6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77877447"/>
              </p:ext>
            </p:extLst>
          </p:nvPr>
        </p:nvGraphicFramePr>
        <p:xfrm>
          <a:off x="755576" y="1412776"/>
          <a:ext cx="7920880" cy="50405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31244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69355185"/>
              </p:ext>
            </p:extLst>
          </p:nvPr>
        </p:nvGraphicFramePr>
        <p:xfrm>
          <a:off x="827584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476971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712968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неналоговых доходов 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103513257"/>
              </p:ext>
            </p:extLst>
          </p:nvPr>
        </p:nvGraphicFramePr>
        <p:xfrm>
          <a:off x="467544" y="1397000"/>
          <a:ext cx="8064896" cy="5128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713008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8199542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spc="10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Структура безвозмездных поступлений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бюджета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 и плановый период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2024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2025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годов </a:t>
            </a:r>
            <a:endParaRPr lang="ru-RU" sz="1400" dirty="0">
              <a:solidFill>
                <a:srgbClr val="FF0000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2132543"/>
              </p:ext>
            </p:extLst>
          </p:nvPr>
        </p:nvGraphicFramePr>
        <p:xfrm>
          <a:off x="683568" y="1397000"/>
          <a:ext cx="7632848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3169375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 contrast="-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856984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864095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80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области на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99326059"/>
              </p:ext>
            </p:extLst>
          </p:nvPr>
        </p:nvGraphicFramePr>
        <p:xfrm>
          <a:off x="503548" y="1268760"/>
          <a:ext cx="8208912" cy="49685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769280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1" y="135015"/>
            <a:ext cx="8930197" cy="6638282"/>
          </a:xfrm>
          <a:prstGeom prst="rect">
            <a:avLst/>
          </a:prstGeom>
          <a:noFill/>
          <a:ln>
            <a:solidFill>
              <a:schemeClr val="tx2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257473"/>
            <a:ext cx="7772400" cy="434479"/>
          </a:xfrm>
        </p:spPr>
        <p:txBody>
          <a:bodyPr>
            <a:normAutofit/>
          </a:bodyPr>
          <a:lstStyle/>
          <a:p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Расходы бюджета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муниципального района Брянской области на реализацию муниципальных программ </a:t>
            </a:r>
            <a:r>
              <a:rPr lang="ru-RU" sz="1050" b="1" dirty="0" err="1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Мглинского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 района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2023-2025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годы</a:t>
            </a:r>
            <a:r>
              <a:rPr lang="ru-RU" sz="1050" b="1" dirty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, тыс. </a:t>
            </a:r>
            <a:r>
              <a:rPr lang="ru-RU" sz="1050" b="1" dirty="0" smtClean="0">
                <a:solidFill>
                  <a:srgbClr val="FF0000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/>
              </a:rPr>
              <a:t>руб.</a:t>
            </a:r>
            <a:endParaRPr lang="ru-RU" sz="1050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3378" y="3921780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 rot="19530139">
            <a:off x="84326" y="1287138"/>
            <a:ext cx="2796433" cy="1056971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00" b="1" i="1" dirty="0" smtClean="0"/>
              <a:t>МП « </a:t>
            </a:r>
            <a:r>
              <a:rPr lang="ru-RU" sz="900" b="1" i="1" dirty="0">
                <a:ea typeface="Times New Roman"/>
              </a:rPr>
              <a:t>РЕАЛИЗАЦИЯ ПОЛНОМОЧИЙ ИСПОЛНИТЕЛЬНО-РАСПОРЯДИТЕЛЬНОГО ОРГАНА МГЛИНСКОГО </a:t>
            </a:r>
            <a:r>
              <a:rPr lang="ru-RU" sz="900" b="1" i="1" dirty="0" smtClean="0">
                <a:ea typeface="Times New Roman"/>
              </a:rPr>
              <a:t>РАЙОНА»</a:t>
            </a:r>
            <a:r>
              <a:rPr lang="ru-RU" sz="900" i="1" dirty="0" smtClean="0">
                <a:ea typeface="Times New Roman"/>
              </a:rPr>
              <a:t> </a:t>
            </a:r>
            <a:endParaRPr lang="ru-RU" sz="900" i="1" dirty="0"/>
          </a:p>
        </p:txBody>
      </p:sp>
      <p:sp>
        <p:nvSpPr>
          <p:cNvPr id="5" name="Овал 4"/>
          <p:cNvSpPr/>
          <p:nvPr/>
        </p:nvSpPr>
        <p:spPr>
          <a:xfrm>
            <a:off x="2395230" y="980729"/>
            <a:ext cx="1201066" cy="44717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168336" y="1372896"/>
            <a:ext cx="901682" cy="383122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63681,2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790780" y="1870683"/>
            <a:ext cx="872691" cy="3615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63305,5</a:t>
            </a:r>
            <a:endParaRPr lang="ru-RU" sz="800" dirty="0" smtClean="0">
              <a:solidFill>
                <a:schemeClr val="tx1"/>
              </a:solidFill>
            </a:endParaRPr>
          </a:p>
          <a:p>
            <a:pPr algn="ctr"/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7" name="Picture 3" descr="D:\Бюдж-1\2020 Лена\бюджет для граждан\82510977-red-opened-purse-infographics-concept-gold-coins-raining-to-open-wallet-golden-coins-money-dropping-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23996">
            <a:off x="2887995" y="1618424"/>
            <a:ext cx="1416603" cy="140325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</p:pic>
      <p:sp>
        <p:nvSpPr>
          <p:cNvPr id="10" name="Овал 9"/>
          <p:cNvSpPr/>
          <p:nvPr/>
        </p:nvSpPr>
        <p:spPr>
          <a:xfrm rot="19998267">
            <a:off x="4325954" y="1058341"/>
            <a:ext cx="2074980" cy="105234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1000" b="1" i="1" dirty="0" smtClean="0">
                <a:ea typeface="Times New Roman"/>
              </a:rPr>
              <a:t>МП «СТРОИТЕЛЬСТВО </a:t>
            </a:r>
            <a:r>
              <a:rPr lang="ru-RU" sz="1000" b="1" i="1" dirty="0">
                <a:ea typeface="Times New Roman"/>
              </a:rPr>
              <a:t>И АРХИТЕКТУРА В МГЛИНСКОМ </a:t>
            </a:r>
            <a:r>
              <a:rPr lang="ru-RU" sz="1000" b="1" i="1" dirty="0" smtClean="0">
                <a:ea typeface="Times New Roman"/>
              </a:rPr>
              <a:t>РАЙОНЕ»</a:t>
            </a:r>
            <a:endParaRPr lang="ru-RU" sz="1000" b="1" i="1" dirty="0">
              <a:ea typeface="Times New Roman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56176" y="980728"/>
            <a:ext cx="864096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2023 </a:t>
            </a:r>
            <a:r>
              <a:rPr lang="ru-RU" sz="800" b="1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b="1" dirty="0" smtClean="0">
                <a:solidFill>
                  <a:schemeClr val="tx1"/>
                </a:solidFill>
              </a:rPr>
              <a:t>22 805,3</a:t>
            </a:r>
            <a:endParaRPr lang="ru-RU" sz="800" b="1" dirty="0">
              <a:solidFill>
                <a:schemeClr val="tx1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5796136" y="1412776"/>
            <a:ext cx="1224136" cy="45720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20 669,9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338936" y="1844824"/>
            <a:ext cx="1187791" cy="457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20 940,5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851920" y="802114"/>
            <a:ext cx="1487016" cy="61066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 rot="21050125">
            <a:off x="351849" y="656876"/>
            <a:ext cx="1256298" cy="8901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D:\Бюдж-1\2020 Лена\бюджет для граждан\FAuD09uXIAAawNu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5387" y="893375"/>
            <a:ext cx="720081" cy="428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Овал 16"/>
          <p:cNvSpPr/>
          <p:nvPr/>
        </p:nvSpPr>
        <p:spPr>
          <a:xfrm>
            <a:off x="7020272" y="1196752"/>
            <a:ext cx="2016224" cy="792089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«УСТОЙЧИВОЕ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РАЗВИТИЕ СЕЛЬСКИХ ТЕРРИТОРИЙ МГЛИНСКОГО РАЙОНА БРЯНСКОЙ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ОБЛАСТИ»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sz="800" dirty="0" smtClean="0">
                <a:ea typeface="Times New Roman"/>
              </a:rPr>
              <a:t>ЛАСТИ</a:t>
            </a:r>
            <a:endParaRPr lang="ru-RU" sz="800" dirty="0">
              <a:ea typeface="Times New Roman"/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7421292" y="648335"/>
            <a:ext cx="1224136" cy="5641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7848364" y="1869976"/>
            <a:ext cx="1173426" cy="43204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0" name="Овал 19"/>
          <p:cNvSpPr/>
          <p:nvPr/>
        </p:nvSpPr>
        <p:spPr>
          <a:xfrm>
            <a:off x="6876256" y="1794481"/>
            <a:ext cx="1224136" cy="432047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1" name="Овал 20"/>
          <p:cNvSpPr/>
          <p:nvPr/>
        </p:nvSpPr>
        <p:spPr>
          <a:xfrm>
            <a:off x="7279450" y="2128292"/>
            <a:ext cx="1224136" cy="347464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30,0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29" name="Picture 5" descr="D:\Бюдж-1\2020 Лена\бюджет для граждан\subsidida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762662"/>
            <a:ext cx="648623" cy="36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Овал 21"/>
          <p:cNvSpPr/>
          <p:nvPr/>
        </p:nvSpPr>
        <p:spPr>
          <a:xfrm>
            <a:off x="7525736" y="2609264"/>
            <a:ext cx="1366744" cy="826509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236296" y="3212976"/>
            <a:ext cx="1656184" cy="792088"/>
          </a:xfrm>
          <a:prstGeom prst="ellipse">
            <a:avLst/>
          </a:prstGeom>
          <a:solidFill>
            <a:srgbClr val="851D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«ОБЕСПЕЧЕНИЕ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ПРАВОПОРЯДКА НА ТЕРРИТОРИИ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24" name="Овал 23"/>
          <p:cNvSpPr/>
          <p:nvPr/>
        </p:nvSpPr>
        <p:spPr>
          <a:xfrm>
            <a:off x="6763013" y="3522255"/>
            <a:ext cx="776801" cy="32403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5" name="Овал 24"/>
          <p:cNvSpPr/>
          <p:nvPr/>
        </p:nvSpPr>
        <p:spPr>
          <a:xfrm>
            <a:off x="7236296" y="3877321"/>
            <a:ext cx="894565" cy="334883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028384" y="3924246"/>
            <a:ext cx="896650" cy="27718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128,5</a:t>
            </a:r>
          </a:p>
        </p:txBody>
      </p:sp>
      <p:sp>
        <p:nvSpPr>
          <p:cNvPr id="27" name="Овал 26"/>
          <p:cNvSpPr/>
          <p:nvPr/>
        </p:nvSpPr>
        <p:spPr>
          <a:xfrm>
            <a:off x="4502183" y="2884771"/>
            <a:ext cx="1920789" cy="724249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МУНИЦИПАЛЬНОЙ СОБСТВЕННОСТЬЮ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r>
              <a:rPr lang="ru-RU" sz="800" b="1" i="1" dirty="0" smtClean="0">
                <a:solidFill>
                  <a:schemeClr val="tx1"/>
                </a:solidFill>
              </a:rPr>
              <a:t> 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5383572" y="2358043"/>
            <a:ext cx="1407084" cy="79208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5735843" y="3431289"/>
            <a:ext cx="900100" cy="33488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4 316,8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4260971" y="3454156"/>
            <a:ext cx="1054968" cy="42316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</a:t>
            </a:r>
            <a:r>
              <a:rPr lang="ru-RU" sz="800" dirty="0" smtClean="0">
                <a:solidFill>
                  <a:schemeClr val="tx1"/>
                </a:solidFill>
              </a:rPr>
              <a:t>105,7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015001" y="3592035"/>
            <a:ext cx="899275" cy="385197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2 055,7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30" name="Picture 6" descr="D:\Бюдж-1\2020 Лена\бюджет для граждан\5e1f4d31396e431cb6baa73c7684378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73" y="2555728"/>
            <a:ext cx="959499" cy="395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" name="Овал 1023"/>
          <p:cNvSpPr/>
          <p:nvPr/>
        </p:nvSpPr>
        <p:spPr>
          <a:xfrm>
            <a:off x="6804248" y="4329100"/>
            <a:ext cx="1944216" cy="63722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25" name="Овал 1024"/>
          <p:cNvSpPr/>
          <p:nvPr/>
        </p:nvSpPr>
        <p:spPr>
          <a:xfrm>
            <a:off x="7236296" y="4869160"/>
            <a:ext cx="1656184" cy="792088"/>
          </a:xfrm>
          <a:prstGeom prst="ellips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ОБРАЗОВАНИЯ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1" name="Овал 1030"/>
          <p:cNvSpPr/>
          <p:nvPr/>
        </p:nvSpPr>
        <p:spPr>
          <a:xfrm>
            <a:off x="7946170" y="5376876"/>
            <a:ext cx="946310" cy="432048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285 718,6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2" name="Овал 1031"/>
          <p:cNvSpPr/>
          <p:nvPr/>
        </p:nvSpPr>
        <p:spPr>
          <a:xfrm>
            <a:off x="8130861" y="5699083"/>
            <a:ext cx="862187" cy="356380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170 731,0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3" name="Овал 1032"/>
          <p:cNvSpPr/>
          <p:nvPr/>
        </p:nvSpPr>
        <p:spPr>
          <a:xfrm>
            <a:off x="8064663" y="5974162"/>
            <a:ext cx="946107" cy="445594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170 566,7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34" name="Picture 7" descr="D:\Бюдж-1\2020 Лена\бюджет для граждан\graduation-cap-clip-art-hd-59882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4431601"/>
            <a:ext cx="1082252" cy="432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5" name="Овал 1034"/>
          <p:cNvSpPr/>
          <p:nvPr/>
        </p:nvSpPr>
        <p:spPr>
          <a:xfrm>
            <a:off x="4811453" y="4221088"/>
            <a:ext cx="1848780" cy="74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36" name="Овал 1035"/>
          <p:cNvSpPr/>
          <p:nvPr/>
        </p:nvSpPr>
        <p:spPr>
          <a:xfrm>
            <a:off x="4595427" y="4694789"/>
            <a:ext cx="2064806" cy="750436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«РАЗВИТИЕ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КУЛЬТУРЫ И СОХРАНЕНИЕ КУЛЬТУРНОГО НАСЛЕДИЯ МГЛИНСКОГО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РАЙОНА»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37" name="Овал 1036"/>
          <p:cNvSpPr/>
          <p:nvPr/>
        </p:nvSpPr>
        <p:spPr>
          <a:xfrm>
            <a:off x="5796747" y="5136690"/>
            <a:ext cx="966266" cy="396044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40 054,4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38" name="Овал 1037"/>
          <p:cNvSpPr/>
          <p:nvPr/>
        </p:nvSpPr>
        <p:spPr>
          <a:xfrm>
            <a:off x="6294258" y="5728847"/>
            <a:ext cx="1019980" cy="46534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30 037,5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39" name="Овал 1038"/>
          <p:cNvSpPr/>
          <p:nvPr/>
        </p:nvSpPr>
        <p:spPr>
          <a:xfrm>
            <a:off x="6105876" y="5459220"/>
            <a:ext cx="914396" cy="3647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32 727,9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0" name="Picture 8" descr="D:\Бюдж-1\2020 Лена\бюджет для граждан\ece52bf077aedf2292fb7817d8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819" y="4329100"/>
            <a:ext cx="1015517" cy="4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9" descr="D:\Бюдж-1\2020 Лена\бюджет для граждан\kisspng-paper-quill-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20" y="489873"/>
            <a:ext cx="1233495" cy="1151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Овал 1041"/>
          <p:cNvSpPr/>
          <p:nvPr/>
        </p:nvSpPr>
        <p:spPr>
          <a:xfrm>
            <a:off x="909539" y="2508268"/>
            <a:ext cx="1272315" cy="79594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3" name="Овал 1042"/>
          <p:cNvSpPr/>
          <p:nvPr/>
        </p:nvSpPr>
        <p:spPr>
          <a:xfrm>
            <a:off x="179512" y="3057972"/>
            <a:ext cx="1944215" cy="901962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«УПРАВЛЕНИЕ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МУНИЦИПАЛЬНЫМИ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фиНАНСАМИ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</a:t>
            </a:r>
            <a:r>
              <a:rPr lang="ru-RU" sz="800" b="1" i="1" dirty="0" err="1" smtClean="0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 района»  </a:t>
            </a:r>
            <a:endParaRPr lang="ru-RU" dirty="0">
              <a:ea typeface="Times New Roman"/>
            </a:endParaRPr>
          </a:p>
        </p:txBody>
      </p:sp>
      <p:sp>
        <p:nvSpPr>
          <p:cNvPr id="1044" name="Овал 1043"/>
          <p:cNvSpPr/>
          <p:nvPr/>
        </p:nvSpPr>
        <p:spPr>
          <a:xfrm>
            <a:off x="179512" y="3784635"/>
            <a:ext cx="874755" cy="416796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7 647,1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5" name="Овал 1044"/>
          <p:cNvSpPr/>
          <p:nvPr/>
        </p:nvSpPr>
        <p:spPr>
          <a:xfrm>
            <a:off x="-6479" y="4135596"/>
            <a:ext cx="834063" cy="29600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7 711,9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46" name="Овал 1045"/>
          <p:cNvSpPr/>
          <p:nvPr/>
        </p:nvSpPr>
        <p:spPr>
          <a:xfrm>
            <a:off x="-50846" y="4398770"/>
            <a:ext cx="1056568" cy="343351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7 764,8</a:t>
            </a:r>
            <a:endParaRPr lang="ru-RU" sz="800" dirty="0">
              <a:solidFill>
                <a:schemeClr val="tx1"/>
              </a:solidFill>
            </a:endParaRPr>
          </a:p>
        </p:txBody>
      </p:sp>
      <p:pic>
        <p:nvPicPr>
          <p:cNvPr id="1047" name="Picture 10" descr="D:\Бюдж-1\2020 Лена\бюджет для граждан\11_bliznez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15" y="2620514"/>
            <a:ext cx="666169" cy="448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Овал 1047"/>
          <p:cNvSpPr/>
          <p:nvPr/>
        </p:nvSpPr>
        <p:spPr>
          <a:xfrm>
            <a:off x="2198090" y="2620514"/>
            <a:ext cx="1653830" cy="988505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5000"/>
              </a:lnSpc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НЕПРОГРАММНАЯ ЧАСТЬ РАСХОДОВ БЮДЖЕТА МГЛИНСКОГО МУНИЦИПАЛЬНОГО РАЙОНА</a:t>
            </a:r>
          </a:p>
        </p:txBody>
      </p:sp>
      <p:sp>
        <p:nvSpPr>
          <p:cNvPr id="1049" name="Овал 1048"/>
          <p:cNvSpPr/>
          <p:nvPr/>
        </p:nvSpPr>
        <p:spPr>
          <a:xfrm>
            <a:off x="3447558" y="3226313"/>
            <a:ext cx="774520" cy="508130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6 </a:t>
            </a:r>
            <a:r>
              <a:rPr lang="ru-RU" sz="800" dirty="0" smtClean="0">
                <a:solidFill>
                  <a:schemeClr val="tx1"/>
                </a:solidFill>
              </a:rPr>
              <a:t>938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0" name="Овал 1049"/>
          <p:cNvSpPr/>
          <p:nvPr/>
        </p:nvSpPr>
        <p:spPr>
          <a:xfrm>
            <a:off x="2447644" y="3383528"/>
            <a:ext cx="1068117" cy="45098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3 790,7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1" name="Овал 1050"/>
          <p:cNvSpPr/>
          <p:nvPr/>
        </p:nvSpPr>
        <p:spPr>
          <a:xfrm>
            <a:off x="2965305" y="3698561"/>
            <a:ext cx="1135514" cy="35752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10 256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pic>
        <p:nvPicPr>
          <p:cNvPr id="1052" name="Picture 11" descr="D:\Бюдж-1\2020 Лена\бюджет для граждан\03bcfc54025f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9090" y="2680424"/>
            <a:ext cx="726338" cy="541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54" name="Овал 1053"/>
          <p:cNvSpPr/>
          <p:nvPr/>
        </p:nvSpPr>
        <p:spPr>
          <a:xfrm>
            <a:off x="1445691" y="4005064"/>
            <a:ext cx="1624327" cy="1064944"/>
          </a:xfrm>
          <a:prstGeom prst="ellipse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ПРОВЕДЕНИЕ КАПИТАЛЬНОГО РЕМОНТА МНОГОКВАРТИРНЫХ ДОМОВ НА ТЕРРИТОРИИ МГЛИНСКОГО РАЙОНА</a:t>
            </a:r>
            <a:endParaRPr lang="ru-RU" sz="800" b="1" i="1" dirty="0">
              <a:solidFill>
                <a:schemeClr val="tx1"/>
              </a:solidFill>
            </a:endParaRPr>
          </a:p>
        </p:txBody>
      </p:sp>
      <p:sp>
        <p:nvSpPr>
          <p:cNvPr id="1055" name="Овал 1054"/>
          <p:cNvSpPr/>
          <p:nvPr/>
        </p:nvSpPr>
        <p:spPr>
          <a:xfrm>
            <a:off x="2723085" y="4329099"/>
            <a:ext cx="912811" cy="413022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г. </a:t>
            </a:r>
            <a:r>
              <a:rPr lang="ru-RU" sz="800" dirty="0" smtClean="0">
                <a:solidFill>
                  <a:schemeClr val="tx1"/>
                </a:solidFill>
              </a:rPr>
              <a:t>96,8</a:t>
            </a:r>
            <a:endParaRPr lang="ru-RU" sz="800" dirty="0" smtClean="0">
              <a:solidFill>
                <a:schemeClr val="tx1"/>
              </a:solidFill>
            </a:endParaRPr>
          </a:p>
        </p:txBody>
      </p:sp>
      <p:sp>
        <p:nvSpPr>
          <p:cNvPr id="1056" name="Овал 1055"/>
          <p:cNvSpPr/>
          <p:nvPr/>
        </p:nvSpPr>
        <p:spPr>
          <a:xfrm>
            <a:off x="2859119" y="4683634"/>
            <a:ext cx="992801" cy="386373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96,8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7" name="Овал 1056"/>
          <p:cNvSpPr/>
          <p:nvPr/>
        </p:nvSpPr>
        <p:spPr>
          <a:xfrm>
            <a:off x="2348984" y="4921410"/>
            <a:ext cx="841537" cy="43704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96,8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58" name="Овал 1057"/>
          <p:cNvSpPr/>
          <p:nvPr/>
        </p:nvSpPr>
        <p:spPr>
          <a:xfrm>
            <a:off x="2807804" y="5334712"/>
            <a:ext cx="2467569" cy="78973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МП «ЭНЕРГОСБЕРЕЖЕНИЕ 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И ПОВЫШЕНИЕ ЭНЕРГЕТИЧЕСКОЙ ЭФФЕКТИВНОСТИ В МГЛИНСКОМ </a:t>
            </a:r>
            <a:r>
              <a:rPr lang="ru-RU" sz="800" b="1" i="1" dirty="0" smtClean="0">
                <a:solidFill>
                  <a:schemeClr val="tx1"/>
                </a:solidFill>
                <a:ea typeface="Times New Roman"/>
              </a:rPr>
              <a:t>РАЙОНЕ»</a:t>
            </a:r>
            <a:endParaRPr lang="ru-RU" sz="800" b="1" i="1" dirty="0">
              <a:solidFill>
                <a:schemeClr val="tx1"/>
              </a:solidFill>
              <a:ea typeface="Times New Roman"/>
            </a:endParaRPr>
          </a:p>
        </p:txBody>
      </p:sp>
      <p:sp>
        <p:nvSpPr>
          <p:cNvPr id="1059" name="Овал 1058"/>
          <p:cNvSpPr/>
          <p:nvPr/>
        </p:nvSpPr>
        <p:spPr>
          <a:xfrm>
            <a:off x="4716016" y="5661248"/>
            <a:ext cx="748622" cy="448560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0" name="Овал 1059"/>
          <p:cNvSpPr/>
          <p:nvPr/>
        </p:nvSpPr>
        <p:spPr>
          <a:xfrm>
            <a:off x="4100818" y="5877273"/>
            <a:ext cx="833153" cy="4553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1" name="Овал 1060"/>
          <p:cNvSpPr/>
          <p:nvPr/>
        </p:nvSpPr>
        <p:spPr>
          <a:xfrm>
            <a:off x="4646349" y="6060147"/>
            <a:ext cx="887955" cy="544916"/>
          </a:xfrm>
          <a:prstGeom prst="ellipse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2025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2" name="Овал 1061"/>
          <p:cNvSpPr/>
          <p:nvPr/>
        </p:nvSpPr>
        <p:spPr>
          <a:xfrm>
            <a:off x="226206" y="5334712"/>
            <a:ext cx="2122778" cy="955618"/>
          </a:xfrm>
          <a:prstGeom prst="ellipse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0"/>
              </a:spcAft>
            </a:pP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Строительство, реконструкция, модернизация объектов питьевого водоснабжения </a:t>
            </a:r>
            <a:r>
              <a:rPr lang="ru-RU" sz="800" b="1" i="1" dirty="0" err="1">
                <a:solidFill>
                  <a:schemeClr val="tx1"/>
                </a:solidFill>
                <a:ea typeface="Times New Roman"/>
              </a:rPr>
              <a:t>Мглинского</a:t>
            </a:r>
            <a:r>
              <a:rPr lang="ru-RU" sz="800" b="1" i="1" dirty="0">
                <a:solidFill>
                  <a:schemeClr val="tx1"/>
                </a:solidFill>
                <a:ea typeface="Times New Roman"/>
              </a:rPr>
              <a:t> района в рамках реализации регионального проекта «Чистая вода»</a:t>
            </a:r>
          </a:p>
        </p:txBody>
      </p:sp>
      <p:sp>
        <p:nvSpPr>
          <p:cNvPr id="1063" name="Овал 1062"/>
          <p:cNvSpPr/>
          <p:nvPr/>
        </p:nvSpPr>
        <p:spPr>
          <a:xfrm>
            <a:off x="1556776" y="6157915"/>
            <a:ext cx="890868" cy="52368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2024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0,0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4" name="Овал 1063"/>
          <p:cNvSpPr/>
          <p:nvPr/>
        </p:nvSpPr>
        <p:spPr>
          <a:xfrm>
            <a:off x="196362" y="6234450"/>
            <a:ext cx="1091234" cy="370613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2023 </a:t>
            </a:r>
            <a:r>
              <a:rPr lang="ru-RU" sz="800" dirty="0" smtClean="0">
                <a:solidFill>
                  <a:schemeClr val="tx1"/>
                </a:solidFill>
              </a:rPr>
              <a:t>г.</a:t>
            </a:r>
          </a:p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5 220,4</a:t>
            </a:r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1065" name="TextBox 1064"/>
          <p:cNvSpPr txBox="1"/>
          <p:nvPr/>
        </p:nvSpPr>
        <p:spPr>
          <a:xfrm>
            <a:off x="2483768" y="1212454"/>
            <a:ext cx="7171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 smtClean="0"/>
              <a:t>       </a:t>
            </a:r>
            <a:r>
              <a:rPr lang="ru-RU" sz="800" dirty="0" smtClean="0"/>
              <a:t>62 473,2</a:t>
            </a:r>
            <a:endParaRPr lang="ru-RU" sz="800" dirty="0"/>
          </a:p>
        </p:txBody>
      </p:sp>
    </p:spTree>
    <p:extLst>
      <p:ext uri="{BB962C8B-B14F-4D97-AF65-F5344CB8AC3E}">
        <p14:creationId xmlns:p14="http://schemas.microsoft.com/office/powerpoint/2010/main" val="11068154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Бюдж-1\2020 Лена\бюджет для граждан\maxresdefault-1-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2433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Спасибо за внимание </a:t>
            </a:r>
            <a:r>
              <a:rPr lang="ru-RU" dirty="0" smtClean="0">
                <a:solidFill>
                  <a:srgbClr val="FF0000"/>
                </a:solidFill>
              </a:rPr>
              <a:t>!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484784"/>
            <a:ext cx="792088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Финансовый отдел администрации </a:t>
            </a:r>
            <a:r>
              <a:rPr lang="ru-RU" sz="2400" b="1" dirty="0" err="1">
                <a:solidFill>
                  <a:schemeClr val="bg1"/>
                </a:solidFill>
              </a:rPr>
              <a:t>Мглинского</a:t>
            </a:r>
            <a:r>
              <a:rPr lang="ru-RU" sz="2400" b="1" dirty="0">
                <a:solidFill>
                  <a:schemeClr val="bg1"/>
                </a:solidFill>
              </a:rPr>
              <a:t> района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Почтовый адрес: 243220, г. Мглин,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пл. Советская д.6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Факс: 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Тел.: 8(48339) 21740;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r>
              <a:rPr lang="ru-RU" sz="2400" b="1" dirty="0">
                <a:solidFill>
                  <a:schemeClr val="bg1"/>
                </a:solidFill>
              </a:rPr>
              <a:t>Официальный сайт администрации района: http:www.mgladm.ru</a:t>
            </a:r>
            <a:r>
              <a:rPr lang="ru-RU" sz="2400" dirty="0">
                <a:solidFill>
                  <a:schemeClr val="bg1"/>
                </a:solidFill>
              </a:rPr>
              <a:t/>
            </a:r>
            <a:br>
              <a:rPr lang="ru-RU" sz="2400" dirty="0">
                <a:solidFill>
                  <a:schemeClr val="bg1"/>
                </a:solidFill>
              </a:rPr>
            </a:b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026465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667</TotalTime>
  <Words>486</Words>
  <Application>Microsoft Office PowerPoint</Application>
  <PresentationFormat>Экран (4:3)</PresentationFormat>
  <Paragraphs>111</Paragraphs>
  <Slides>11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параметры бюджета Мглинского муниципального района Брянской области   </vt:lpstr>
      <vt:lpstr>Структура налоговых доходов бюджета Мглинского муниципального района Брянской области на 2023 год и плановый период  2024 и 2025 годов </vt:lpstr>
      <vt:lpstr>Структура неналоговых доходов бюджета Мглинского муниципального района Брянской области на 2023 год и плановый период  2024 и 2025 годов</vt:lpstr>
      <vt:lpstr>Структура безвозмездных поступлений бюджета Мглинского муниципального района Брянской области на 2023 год и плановый период 2024 и 2025  годов </vt:lpstr>
      <vt:lpstr>Расходы бюджета Мглинского муниципального района Брянской области на 2023 год</vt:lpstr>
      <vt:lpstr>Расходы бюджета Мглинского муниципального района Брянской области на реализацию муниципальных программ Мглинского района 2023-2025 годы, тыс. руб.</vt:lpstr>
      <vt:lpstr>Спасибо за внимание 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 для</dc:title>
  <dc:creator>User</dc:creator>
  <cp:lastModifiedBy>User</cp:lastModifiedBy>
  <cp:revision>55</cp:revision>
  <cp:lastPrinted>2022-02-09T13:09:49Z</cp:lastPrinted>
  <dcterms:created xsi:type="dcterms:W3CDTF">2021-11-18T06:28:23Z</dcterms:created>
  <dcterms:modified xsi:type="dcterms:W3CDTF">2022-12-20T12:51:36Z</dcterms:modified>
</cp:coreProperties>
</file>