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84" r:id="rId3"/>
    <p:sldId id="285" r:id="rId4"/>
    <p:sldId id="257" r:id="rId5"/>
    <p:sldId id="258" r:id="rId6"/>
    <p:sldId id="259" r:id="rId7"/>
    <p:sldId id="263" r:id="rId8"/>
    <p:sldId id="264" r:id="rId9"/>
    <p:sldId id="265" r:id="rId10"/>
    <p:sldId id="260" r:id="rId11"/>
    <p:sldId id="267" r:id="rId12"/>
    <p:sldId id="268" r:id="rId13"/>
    <p:sldId id="269" r:id="rId14"/>
    <p:sldId id="291" r:id="rId15"/>
    <p:sldId id="272" r:id="rId16"/>
    <p:sldId id="273" r:id="rId17"/>
    <p:sldId id="274" r:id="rId18"/>
    <p:sldId id="275" r:id="rId19"/>
    <p:sldId id="277" r:id="rId20"/>
    <p:sldId id="278" r:id="rId21"/>
    <p:sldId id="279" r:id="rId22"/>
    <p:sldId id="280" r:id="rId23"/>
    <p:sldId id="281" r:id="rId24"/>
    <p:sldId id="282" r:id="rId25"/>
    <p:sldId id="286" r:id="rId26"/>
    <p:sldId id="287" r:id="rId27"/>
    <p:sldId id="288" r:id="rId28"/>
    <p:sldId id="289" r:id="rId29"/>
  </p:sldIdLst>
  <p:sldSz cx="9144000" cy="6858000" type="screen4x3"/>
  <p:notesSz cx="6797675" cy="9928225"/>
  <p:custShowLst>
    <p:custShow name="Произвольный показ 1" id="0">
      <p:sldLst>
        <p:sld r:id="rId5"/>
        <p:sld r:id="rId6"/>
        <p:sld r:id="rId7"/>
        <p:sld r:id="rId8"/>
        <p:sld r:id="rId9"/>
        <p:sld r:id="rId10"/>
        <p:sld r:id="rId11"/>
        <p:sld r:id="rId12"/>
        <p:sld r:id="rId13"/>
        <p:sld r:id="rId14"/>
        <p:sld r:id="rId16"/>
      </p:sldLst>
    </p:custShow>
  </p:custShow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Rg st="1" end="28"/>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60"/>
  </p:normalViewPr>
  <p:slideViewPr>
    <p:cSldViewPr>
      <p:cViewPr>
        <p:scale>
          <a:sx n="100" d="100"/>
          <a:sy n="100" d="100"/>
        </p:scale>
        <p:origin x="-192"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2024 год план</c:v>
                </c:pt>
              </c:strCache>
            </c:strRef>
          </c:tx>
          <c:invertIfNegative val="0"/>
          <c:cat>
            <c:strRef>
              <c:f>Лист1!$A$2:$A$4</c:f>
              <c:strCache>
                <c:ptCount val="3"/>
                <c:pt idx="0">
                  <c:v>доходы</c:v>
                </c:pt>
                <c:pt idx="1">
                  <c:v>расходы</c:v>
                </c:pt>
                <c:pt idx="2">
                  <c:v>Профицит </c:v>
                </c:pt>
              </c:strCache>
            </c:strRef>
          </c:cat>
          <c:val>
            <c:numRef>
              <c:f>Лист1!$B$2:$B$4</c:f>
              <c:numCache>
                <c:formatCode>#,##0.0</c:formatCode>
                <c:ptCount val="3"/>
                <c:pt idx="0">
                  <c:v>582436.19999999995</c:v>
                </c:pt>
                <c:pt idx="1">
                  <c:v>619650.9</c:v>
                </c:pt>
              </c:numCache>
            </c:numRef>
          </c:val>
        </c:ser>
        <c:ser>
          <c:idx val="1"/>
          <c:order val="1"/>
          <c:tx>
            <c:strRef>
              <c:f>Лист1!$C$1</c:f>
              <c:strCache>
                <c:ptCount val="1"/>
                <c:pt idx="0">
                  <c:v>2024 год исполнено</c:v>
                </c:pt>
              </c:strCache>
            </c:strRef>
          </c:tx>
          <c:invertIfNegative val="0"/>
          <c:cat>
            <c:strRef>
              <c:f>Лист1!$A$2:$A$4</c:f>
              <c:strCache>
                <c:ptCount val="3"/>
                <c:pt idx="0">
                  <c:v>доходы</c:v>
                </c:pt>
                <c:pt idx="1">
                  <c:v>расходы</c:v>
                </c:pt>
                <c:pt idx="2">
                  <c:v>Профицит </c:v>
                </c:pt>
              </c:strCache>
            </c:strRef>
          </c:cat>
          <c:val>
            <c:numRef>
              <c:f>Лист1!$C$2:$C$4</c:f>
              <c:numCache>
                <c:formatCode>#,##0.0</c:formatCode>
                <c:ptCount val="3"/>
                <c:pt idx="0">
                  <c:v>541224.9</c:v>
                </c:pt>
                <c:pt idx="1">
                  <c:v>554049.6</c:v>
                </c:pt>
                <c:pt idx="2">
                  <c:v>12824.7</c:v>
                </c:pt>
              </c:numCache>
            </c:numRef>
          </c:val>
        </c:ser>
        <c:dLbls>
          <c:showLegendKey val="0"/>
          <c:showVal val="0"/>
          <c:showCatName val="0"/>
          <c:showSerName val="0"/>
          <c:showPercent val="0"/>
          <c:showBubbleSize val="0"/>
        </c:dLbls>
        <c:gapWidth val="150"/>
        <c:shape val="cylinder"/>
        <c:axId val="61509632"/>
        <c:axId val="60469248"/>
        <c:axId val="0"/>
      </c:bar3DChart>
      <c:catAx>
        <c:axId val="61509632"/>
        <c:scaling>
          <c:orientation val="minMax"/>
        </c:scaling>
        <c:delete val="0"/>
        <c:axPos val="b"/>
        <c:majorTickMark val="out"/>
        <c:minorTickMark val="none"/>
        <c:tickLblPos val="nextTo"/>
        <c:crossAx val="60469248"/>
        <c:crosses val="autoZero"/>
        <c:auto val="1"/>
        <c:lblAlgn val="ctr"/>
        <c:lblOffset val="100"/>
        <c:noMultiLvlLbl val="0"/>
      </c:catAx>
      <c:valAx>
        <c:axId val="60469248"/>
        <c:scaling>
          <c:orientation val="minMax"/>
        </c:scaling>
        <c:delete val="0"/>
        <c:axPos val="l"/>
        <c:majorGridlines/>
        <c:numFmt formatCode="#,##0.0" sourceLinked="1"/>
        <c:majorTickMark val="out"/>
        <c:minorTickMark val="none"/>
        <c:tickLblPos val="nextTo"/>
        <c:crossAx val="61509632"/>
        <c:crosses val="autoZero"/>
        <c:crossBetween val="between"/>
      </c:valAx>
    </c:plotArea>
    <c:legend>
      <c:legendPos val="r"/>
      <c:layout>
        <c:manualLayout>
          <c:xMode val="edge"/>
          <c:yMode val="edge"/>
          <c:x val="0.69050200773327075"/>
          <c:y val="0.29139000984251967"/>
          <c:w val="0.30042524058568065"/>
          <c:h val="0.29534498031496065"/>
        </c:manualLayout>
      </c:layout>
      <c:overlay val="0"/>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5.0758017627671001E-2"/>
          <c:y val="1.5117367911501896E-2"/>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0.41484024923156687"/>
          <c:y val="0.1875003930380901"/>
          <c:w val="0.51886642224937973"/>
          <c:h val="0.701589498441473"/>
        </c:manualLayout>
      </c:layout>
      <c:bar3DChart>
        <c:barDir val="col"/>
        <c:grouping val="stacked"/>
        <c:varyColors val="0"/>
        <c:ser>
          <c:idx val="0"/>
          <c:order val="0"/>
          <c:tx>
            <c:strRef>
              <c:f>Лист1!$B$1</c:f>
              <c:strCache>
                <c:ptCount val="1"/>
                <c:pt idx="0">
                  <c:v>Расходы</c:v>
                </c:pt>
              </c:strCache>
            </c:strRef>
          </c:tx>
          <c:invertIfNegative val="0"/>
          <c:dLbls>
            <c:dLbl>
              <c:idx val="0"/>
              <c:layout>
                <c:manualLayout>
                  <c:x val="6.880943193523127E-4"/>
                  <c:y val="-7.3597056117755289E-3"/>
                </c:manualLayout>
              </c:layout>
              <c:showLegendKey val="0"/>
              <c:showVal val="1"/>
              <c:showCatName val="0"/>
              <c:showSerName val="0"/>
              <c:showPercent val="0"/>
              <c:showBubbleSize val="0"/>
            </c:dLbl>
            <c:txPr>
              <a:bodyPr rot="-5400000" vert="horz"/>
              <a:lstStyle/>
              <a:p>
                <a:pPr>
                  <a:defRPr sz="1400"/>
                </a:pPr>
                <a:endParaRPr lang="ru-RU"/>
              </a:p>
            </c:txPr>
            <c:showLegendKey val="0"/>
            <c:showVal val="1"/>
            <c:showCatName val="0"/>
            <c:showSerName val="0"/>
            <c:showPercent val="0"/>
            <c:showBubbleSize val="0"/>
            <c:showLeaderLines val="0"/>
          </c:dLbls>
          <c:cat>
            <c:strRef>
              <c:f>Лист1!$A$2:$A$3</c:f>
              <c:strCache>
                <c:ptCount val="2"/>
                <c:pt idx="0">
                  <c:v>2023 год</c:v>
                </c:pt>
                <c:pt idx="1">
                  <c:v>2024 год </c:v>
                </c:pt>
              </c:strCache>
            </c:strRef>
          </c:cat>
          <c:val>
            <c:numRef>
              <c:f>Лист1!$B$2:$B$3</c:f>
              <c:numCache>
                <c:formatCode>#,##0.0</c:formatCode>
                <c:ptCount val="2"/>
                <c:pt idx="0">
                  <c:v>493839.1</c:v>
                </c:pt>
                <c:pt idx="1">
                  <c:v>554049.4</c:v>
                </c:pt>
              </c:numCache>
            </c:numRef>
          </c:val>
        </c:ser>
        <c:dLbls>
          <c:showLegendKey val="0"/>
          <c:showVal val="0"/>
          <c:showCatName val="0"/>
          <c:showSerName val="0"/>
          <c:showPercent val="0"/>
          <c:showBubbleSize val="0"/>
        </c:dLbls>
        <c:gapWidth val="150"/>
        <c:shape val="cylinder"/>
        <c:axId val="117798400"/>
        <c:axId val="117799936"/>
        <c:axId val="0"/>
      </c:bar3DChart>
      <c:catAx>
        <c:axId val="117798400"/>
        <c:scaling>
          <c:orientation val="minMax"/>
        </c:scaling>
        <c:delete val="0"/>
        <c:axPos val="t"/>
        <c:majorTickMark val="out"/>
        <c:minorTickMark val="none"/>
        <c:tickLblPos val="nextTo"/>
        <c:crossAx val="117799936"/>
        <c:crosses val="max"/>
        <c:auto val="1"/>
        <c:lblAlgn val="ctr"/>
        <c:lblOffset val="100"/>
        <c:noMultiLvlLbl val="0"/>
      </c:catAx>
      <c:valAx>
        <c:axId val="117799936"/>
        <c:scaling>
          <c:orientation val="minMax"/>
          <c:max val="5"/>
          <c:min val="0"/>
        </c:scaling>
        <c:delete val="0"/>
        <c:axPos val="l"/>
        <c:majorGridlines/>
        <c:numFmt formatCode="General" sourceLinked="0"/>
        <c:majorTickMark val="out"/>
        <c:minorTickMark val="none"/>
        <c:tickLblPos val="nextTo"/>
        <c:crossAx val="117798400"/>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dirty="0" smtClean="0"/>
              <a:t>Доходы</a:t>
            </a:r>
            <a:endParaRPr lang="ru-RU" dirty="0"/>
          </a:p>
        </c:rich>
      </c:tx>
      <c:layout/>
      <c:overlay val="0"/>
    </c:title>
    <c:autoTitleDeleted val="0"/>
    <c:view3D>
      <c:rotX val="50"/>
      <c:rotY val="70"/>
      <c:rAngAx val="1"/>
    </c:view3D>
    <c:floor>
      <c:thickness val="0"/>
    </c:floor>
    <c:sideWall>
      <c:thickness val="0"/>
    </c:sideWall>
    <c:backWall>
      <c:thickness val="0"/>
    </c:backWall>
    <c:plotArea>
      <c:layout>
        <c:manualLayout>
          <c:layoutTarget val="inner"/>
          <c:xMode val="edge"/>
          <c:yMode val="edge"/>
          <c:x val="0.2539294127394508"/>
          <c:y val="0.13373266745095294"/>
          <c:w val="0.6280052703695691"/>
          <c:h val="0.55650982419022688"/>
        </c:manualLayout>
      </c:layout>
      <c:bar3DChart>
        <c:barDir val="col"/>
        <c:grouping val="stacked"/>
        <c:varyColors val="0"/>
        <c:ser>
          <c:idx val="0"/>
          <c:order val="0"/>
          <c:tx>
            <c:strRef>
              <c:f>Лист1!$B$1</c:f>
              <c:strCache>
                <c:ptCount val="1"/>
                <c:pt idx="0">
                  <c:v>доходы</c:v>
                </c:pt>
              </c:strCache>
            </c:strRef>
          </c:tx>
          <c:invertIfNegative val="0"/>
          <c:dLbls>
            <c:dLbl>
              <c:idx val="0"/>
              <c:layout>
                <c:manualLayout>
                  <c:x val="5.0818270662958354E-2"/>
                  <c:y val="-6.5232477974288966E-2"/>
                </c:manualLayout>
              </c:layout>
              <c:numFmt formatCode="#,##0.00" sourceLinked="0"/>
              <c:spPr/>
              <c:txPr>
                <a:bodyPr rot="-5400000" vert="horz"/>
                <a:lstStyle/>
                <a:p>
                  <a:pPr>
                    <a:defRPr sz="1200" b="0"/>
                  </a:pPr>
                  <a:endParaRPr lang="ru-RU"/>
                </a:p>
              </c:txPr>
              <c:showLegendKey val="0"/>
              <c:showVal val="1"/>
              <c:showCatName val="0"/>
              <c:showSerName val="0"/>
              <c:showPercent val="0"/>
              <c:showBubbleSize val="0"/>
            </c:dLbl>
            <c:dLbl>
              <c:idx val="1"/>
              <c:layout>
                <c:manualLayout>
                  <c:x val="3.5871720467970603E-2"/>
                  <c:y val="-7.7312566488046228E-2"/>
                </c:manualLayout>
              </c:layout>
              <c:spPr/>
              <c:txPr>
                <a:bodyPr rot="-5400000" vert="horz"/>
                <a:lstStyle/>
                <a:p>
                  <a:pPr>
                    <a:defRPr sz="1200" b="0"/>
                  </a:pPr>
                  <a:endParaRPr lang="ru-RU"/>
                </a:p>
              </c:txPr>
              <c:showLegendKey val="0"/>
              <c:showVal val="1"/>
              <c:showCatName val="0"/>
              <c:showSerName val="0"/>
              <c:showPercent val="0"/>
              <c:showBubbleSize val="0"/>
            </c:dLbl>
            <c:txPr>
              <a:bodyPr/>
              <a:lstStyle/>
              <a:p>
                <a:pPr>
                  <a:defRPr b="1"/>
                </a:pPr>
                <a:endParaRPr lang="ru-RU"/>
              </a:p>
            </c:txPr>
            <c:showLegendKey val="0"/>
            <c:showVal val="1"/>
            <c:showCatName val="0"/>
            <c:showSerName val="0"/>
            <c:showPercent val="0"/>
            <c:showBubbleSize val="0"/>
            <c:showLeaderLines val="0"/>
          </c:dLbls>
          <c:cat>
            <c:strRef>
              <c:f>Лист1!$A$2:$A$3</c:f>
              <c:strCache>
                <c:ptCount val="2"/>
                <c:pt idx="0">
                  <c:v>2023 год</c:v>
                </c:pt>
                <c:pt idx="1">
                  <c:v>2024 год</c:v>
                </c:pt>
              </c:strCache>
            </c:strRef>
          </c:cat>
          <c:val>
            <c:numRef>
              <c:f>Лист1!$B$2:$B$3</c:f>
              <c:numCache>
                <c:formatCode>#,##0.0</c:formatCode>
                <c:ptCount val="2"/>
                <c:pt idx="0">
                  <c:v>425710.4</c:v>
                </c:pt>
                <c:pt idx="1">
                  <c:v>541224.9</c:v>
                </c:pt>
              </c:numCache>
            </c:numRef>
          </c:val>
        </c:ser>
        <c:dLbls>
          <c:showLegendKey val="0"/>
          <c:showVal val="0"/>
          <c:showCatName val="0"/>
          <c:showSerName val="0"/>
          <c:showPercent val="0"/>
          <c:showBubbleSize val="0"/>
        </c:dLbls>
        <c:gapWidth val="150"/>
        <c:shape val="cylinder"/>
        <c:axId val="117830400"/>
        <c:axId val="117831936"/>
        <c:axId val="0"/>
      </c:bar3DChart>
      <c:catAx>
        <c:axId val="117830400"/>
        <c:scaling>
          <c:orientation val="minMax"/>
        </c:scaling>
        <c:delete val="0"/>
        <c:axPos val="b"/>
        <c:majorTickMark val="out"/>
        <c:minorTickMark val="none"/>
        <c:tickLblPos val="nextTo"/>
        <c:crossAx val="117831936"/>
        <c:crossesAt val="0"/>
        <c:auto val="1"/>
        <c:lblAlgn val="ctr"/>
        <c:lblOffset val="100"/>
        <c:noMultiLvlLbl val="0"/>
      </c:catAx>
      <c:valAx>
        <c:axId val="117831936"/>
        <c:scaling>
          <c:orientation val="minMax"/>
          <c:max val="5"/>
          <c:min val="0"/>
        </c:scaling>
        <c:delete val="0"/>
        <c:axPos val="l"/>
        <c:majorGridlines/>
        <c:numFmt formatCode="#,##0" sourceLinked="0"/>
        <c:majorTickMark val="out"/>
        <c:minorTickMark val="none"/>
        <c:tickLblPos val="nextTo"/>
        <c:crossAx val="117830400"/>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Сумма (тыс. руб.)</c:v>
                </c:pt>
              </c:strCache>
            </c:strRef>
          </c:tx>
          <c:dPt>
            <c:idx val="1"/>
            <c:bubble3D val="0"/>
            <c:explosion val="18"/>
          </c:dPt>
          <c:dPt>
            <c:idx val="2"/>
            <c:bubble3D val="0"/>
            <c:explosion val="26"/>
          </c:dPt>
          <c:dPt>
            <c:idx val="3"/>
            <c:bubble3D val="0"/>
            <c:explosion val="28"/>
          </c:dPt>
          <c:dPt>
            <c:idx val="4"/>
            <c:bubble3D val="0"/>
            <c:explosion val="43"/>
          </c:dPt>
          <c:dPt>
            <c:idx val="5"/>
            <c:bubble3D val="0"/>
            <c:explosion val="34"/>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Налог на доходы физических лиц</c:v>
                </c:pt>
                <c:pt idx="1">
                  <c:v>Акцизы на нефтепродукты</c:v>
                </c:pt>
                <c:pt idx="2">
                  <c:v>Единый налог на вмененный доход</c:v>
                </c:pt>
                <c:pt idx="3">
                  <c:v>Единый сельскохозяйственный налог </c:v>
                </c:pt>
                <c:pt idx="4">
                  <c:v>Налог, взимаемый в связи с применением патентной системы налогообложения </c:v>
                </c:pt>
                <c:pt idx="5">
                  <c:v>Госпошлина</c:v>
                </c:pt>
              </c:strCache>
            </c:strRef>
          </c:cat>
          <c:val>
            <c:numRef>
              <c:f>Лист1!$B$2:$B$7</c:f>
              <c:numCache>
                <c:formatCode>#,##0.0</c:formatCode>
                <c:ptCount val="6"/>
                <c:pt idx="0">
                  <c:v>94519.7</c:v>
                </c:pt>
                <c:pt idx="1">
                  <c:v>20439.400000000001</c:v>
                </c:pt>
                <c:pt idx="2">
                  <c:v>3.9</c:v>
                </c:pt>
                <c:pt idx="3">
                  <c:v>1629</c:v>
                </c:pt>
                <c:pt idx="4">
                  <c:v>938.5</c:v>
                </c:pt>
                <c:pt idx="5">
                  <c:v>1648.8</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2.1846539994941194E-2"/>
          <c:y val="0.17981267520952704"/>
          <c:w val="0.53212301700315112"/>
          <c:h val="0.72576577881766624"/>
        </c:manualLayout>
      </c:layout>
      <c:pie3DChart>
        <c:varyColors val="1"/>
        <c:ser>
          <c:idx val="0"/>
          <c:order val="0"/>
          <c:tx>
            <c:strRef>
              <c:f>Лист1!$B$1</c:f>
              <c:strCache>
                <c:ptCount val="1"/>
                <c:pt idx="0">
                  <c:v>Сумма (тыс. руб.)</c:v>
                </c:pt>
              </c:strCache>
            </c:strRef>
          </c:tx>
          <c:dPt>
            <c:idx val="1"/>
            <c:bubble3D val="0"/>
            <c:explosion val="18"/>
          </c:dPt>
          <c:dPt>
            <c:idx val="2"/>
            <c:bubble3D val="0"/>
          </c:dPt>
          <c:dPt>
            <c:idx val="3"/>
            <c:bubble3D val="0"/>
            <c:explosion val="35"/>
          </c:dPt>
          <c:dPt>
            <c:idx val="4"/>
            <c:bubble3D val="0"/>
            <c:explosion val="49"/>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Доходы от использования имущества, находящегося в муниципальной собственности</c:v>
                </c:pt>
                <c:pt idx="1">
                  <c:v>Компенсация затрат государства</c:v>
                </c:pt>
                <c:pt idx="2">
                  <c:v>Доходы от продажи материальных и нематериальных активов</c:v>
                </c:pt>
                <c:pt idx="3">
                  <c:v>Плата за негативное воздействие на окружающие среду</c:v>
                </c:pt>
                <c:pt idx="4">
                  <c:v>Штрафы, санкции, возмещение ущерба</c:v>
                </c:pt>
                <c:pt idx="5">
                  <c:v>Прочие неналоговые доходы</c:v>
                </c:pt>
              </c:strCache>
            </c:strRef>
          </c:cat>
          <c:val>
            <c:numRef>
              <c:f>Лист1!$B$2:$B$7</c:f>
              <c:numCache>
                <c:formatCode>#,##0.0</c:formatCode>
                <c:ptCount val="6"/>
                <c:pt idx="0">
                  <c:v>2792.8</c:v>
                </c:pt>
                <c:pt idx="1">
                  <c:v>13.2</c:v>
                </c:pt>
                <c:pt idx="2">
                  <c:v>3159.3</c:v>
                </c:pt>
                <c:pt idx="3">
                  <c:v>283.5</c:v>
                </c:pt>
                <c:pt idx="4">
                  <c:v>1279</c:v>
                </c:pt>
                <c:pt idx="5">
                  <c:v>0.4</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3.4283267794703153E-3"/>
          <c:y val="0.19453208643307812"/>
          <c:w val="0.53212301700315112"/>
          <c:h val="0.72576577881766624"/>
        </c:manualLayout>
      </c:layout>
      <c:pie3DChart>
        <c:varyColors val="1"/>
        <c:ser>
          <c:idx val="0"/>
          <c:order val="0"/>
          <c:tx>
            <c:strRef>
              <c:f>Лист1!$B$1</c:f>
              <c:strCache>
                <c:ptCount val="1"/>
                <c:pt idx="0">
                  <c:v>Сумма (тыс. руб.)</c:v>
                </c:pt>
              </c:strCache>
            </c:strRef>
          </c:tx>
          <c:dPt>
            <c:idx val="1"/>
            <c:bubble3D val="0"/>
          </c:dPt>
          <c:dPt>
            <c:idx val="2"/>
            <c:bubble3D val="0"/>
          </c:dPt>
          <c:dPt>
            <c:idx val="3"/>
            <c:bubble3D val="0"/>
          </c:dPt>
          <c:dPt>
            <c:idx val="4"/>
            <c:bubble3D val="0"/>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Лист1!$A$2:$A$5</c:f>
              <c:strCache>
                <c:ptCount val="4"/>
                <c:pt idx="0">
                  <c:v>Дотации</c:v>
                </c:pt>
                <c:pt idx="1">
                  <c:v>Субсидии</c:v>
                </c:pt>
                <c:pt idx="2">
                  <c:v>Субвенции</c:v>
                </c:pt>
                <c:pt idx="3">
                  <c:v>Иные межбюджетные трансферты</c:v>
                </c:pt>
              </c:strCache>
            </c:strRef>
          </c:cat>
          <c:val>
            <c:numRef>
              <c:f>Лист1!$B$2:$B$5</c:f>
              <c:numCache>
                <c:formatCode>#,##0.0</c:formatCode>
                <c:ptCount val="4"/>
                <c:pt idx="0">
                  <c:v>87469</c:v>
                </c:pt>
                <c:pt idx="1">
                  <c:v>110373</c:v>
                </c:pt>
                <c:pt idx="2">
                  <c:v>195604.4</c:v>
                </c:pt>
                <c:pt idx="3">
                  <c:v>21070.799999999999</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0.18934534093912936"/>
          <c:w val="0.57849061108594768"/>
          <c:h val="0.74315952442065825"/>
        </c:manualLayout>
      </c:layout>
      <c:pie3DChart>
        <c:varyColors val="1"/>
        <c:ser>
          <c:idx val="0"/>
          <c:order val="0"/>
          <c:tx>
            <c:strRef>
              <c:f>Лист1!$B$1</c:f>
              <c:strCache>
                <c:ptCount val="1"/>
                <c:pt idx="0">
                  <c:v>2024 год</c:v>
                </c:pt>
              </c:strCache>
            </c:strRef>
          </c:tx>
          <c:dPt>
            <c:idx val="0"/>
            <c:bubble3D val="0"/>
            <c:explosion val="47"/>
          </c:dPt>
          <c:dPt>
            <c:idx val="2"/>
            <c:bubble3D val="0"/>
            <c:explosion val="43"/>
          </c:dPt>
          <c:dPt>
            <c:idx val="3"/>
            <c:bubble3D val="0"/>
            <c:explosion val="26"/>
          </c:dPt>
          <c:dPt>
            <c:idx val="4"/>
            <c:bubble3D val="0"/>
            <c:explosion val="23"/>
          </c:dPt>
          <c:dPt>
            <c:idx val="5"/>
            <c:bubble3D val="0"/>
            <c:explosion val="59"/>
          </c:dPt>
          <c:dPt>
            <c:idx val="6"/>
            <c:bubble3D val="0"/>
            <c:explosion val="69"/>
          </c:dPt>
          <c:dPt>
            <c:idx val="7"/>
            <c:bubble3D val="0"/>
            <c:explosion val="27"/>
          </c:dPt>
          <c:dPt>
            <c:idx val="8"/>
            <c:bubble3D val="0"/>
            <c:explosion val="46"/>
          </c:dPt>
          <c:dPt>
            <c:idx val="9"/>
            <c:bubble3D val="0"/>
            <c:explosion val="41"/>
          </c:dPt>
          <c:dLbls>
            <c:dLbl>
              <c:idx val="7"/>
              <c:layout>
                <c:manualLayout>
                  <c:x val="2.829540040422859E-2"/>
                  <c:y val="3.0730062560098685E-2"/>
                </c:manualLayout>
              </c:layout>
              <c:showLegendKey val="0"/>
              <c:showVal val="1"/>
              <c:showCatName val="0"/>
              <c:showSerName val="0"/>
              <c:showPercent val="0"/>
              <c:showBubbleSize val="0"/>
            </c:dLbl>
            <c:dLbl>
              <c:idx val="10"/>
              <c:layout>
                <c:manualLayout>
                  <c:x val="6.6812822079597997E-3"/>
                  <c:y val="-2.7151197759635901E-2"/>
                </c:manualLayout>
              </c:layout>
              <c:showLegendKey val="0"/>
              <c:showVal val="1"/>
              <c:showCatName val="0"/>
              <c:showSerName val="0"/>
              <c:showPercent val="0"/>
              <c:showBubbleSize val="0"/>
            </c:dLbl>
            <c:txPr>
              <a:bodyPr/>
              <a:lstStyle/>
              <a:p>
                <a:pPr>
                  <a:defRPr sz="1000" baseline="0"/>
                </a:pPr>
                <a:endParaRPr lang="ru-RU"/>
              </a:p>
            </c:txPr>
            <c:showLegendKey val="0"/>
            <c:showVal val="1"/>
            <c:showCatName val="0"/>
            <c:showSerName val="0"/>
            <c:showPercent val="0"/>
            <c:showBubbleSize val="0"/>
            <c:showLeaderLines val="1"/>
          </c:dLbls>
          <c:cat>
            <c:strRef>
              <c:f>Лист1!$A$2:$A$12</c:f>
              <c:strCache>
                <c:ptCount val="11"/>
                <c:pt idx="0">
                  <c:v>Общегосударственные вопросы</c:v>
                </c:pt>
                <c:pt idx="1">
                  <c:v>Национальная оборона</c:v>
                </c:pt>
                <c:pt idx="2">
                  <c:v>Национальная безопасность и правоохранительная деятельность </c:v>
                </c:pt>
                <c:pt idx="3">
                  <c:v>Национальная экономика</c:v>
                </c:pt>
                <c:pt idx="4">
                  <c:v>ЖКХ</c:v>
                </c:pt>
                <c:pt idx="5">
                  <c:v>Охрана окружающей среды</c:v>
                </c:pt>
                <c:pt idx="6">
                  <c:v>Образование</c:v>
                </c:pt>
                <c:pt idx="7">
                  <c:v>Культура</c:v>
                </c:pt>
                <c:pt idx="8">
                  <c:v>Социальная политика</c:v>
                </c:pt>
                <c:pt idx="9">
                  <c:v>Физкультура и спорт</c:v>
                </c:pt>
                <c:pt idx="10">
                  <c:v>Межбюджетные трансферты</c:v>
                </c:pt>
              </c:strCache>
            </c:strRef>
          </c:cat>
          <c:val>
            <c:numRef>
              <c:f>Лист1!$B$2:$B$12</c:f>
              <c:numCache>
                <c:formatCode>#,##0.0</c:formatCode>
                <c:ptCount val="11"/>
                <c:pt idx="0">
                  <c:v>58519.4</c:v>
                </c:pt>
                <c:pt idx="1">
                  <c:v>575.20000000000005</c:v>
                </c:pt>
                <c:pt idx="2">
                  <c:v>4580.8</c:v>
                </c:pt>
                <c:pt idx="3">
                  <c:v>35795.800000000003</c:v>
                </c:pt>
                <c:pt idx="4">
                  <c:v>9056.1</c:v>
                </c:pt>
                <c:pt idx="5">
                  <c:v>583.20000000000005</c:v>
                </c:pt>
                <c:pt idx="6">
                  <c:v>348182.2</c:v>
                </c:pt>
                <c:pt idx="7">
                  <c:v>54434.7</c:v>
                </c:pt>
                <c:pt idx="8">
                  <c:v>28796.2</c:v>
                </c:pt>
                <c:pt idx="9">
                  <c:v>10898.4</c:v>
                </c:pt>
                <c:pt idx="10">
                  <c:v>2627.1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981341912960621"/>
          <c:y val="2.4086376023579087E-3"/>
          <c:w val="0.35065310561088808"/>
          <c:h val="0.98462303208140267"/>
        </c:manualLayout>
      </c:layout>
      <c:overlay val="0"/>
      <c:txPr>
        <a:bodyPr/>
        <a:lstStyle/>
        <a:p>
          <a:pPr>
            <a:defRPr sz="1000" kern="0" spc="-50" normalizeH="0" baseline="0">
              <a:latin typeface="Times New Roman" panose="02020603050405020304" pitchFamily="18"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6AB9BB02-2885-425A-945D-A113D00E3CF4}" type="datetimeFigureOut">
              <a:rPr lang="ru-RU" smtClean="0"/>
              <a:t>18.03.2025</a:t>
            </a:fld>
            <a:endParaRPr lang="ru-RU"/>
          </a:p>
        </p:txBody>
      </p:sp>
      <p:sp>
        <p:nvSpPr>
          <p:cNvPr id="4" name="Образ слайда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1293B8FF-808A-4ABC-BA9A-6328B8FA30F2}" type="slidenum">
              <a:rPr lang="ru-RU" smtClean="0"/>
              <a:t>‹#›</a:t>
            </a:fld>
            <a:endParaRPr lang="ru-RU"/>
          </a:p>
        </p:txBody>
      </p:sp>
    </p:spTree>
    <p:extLst>
      <p:ext uri="{BB962C8B-B14F-4D97-AF65-F5344CB8AC3E}">
        <p14:creationId xmlns:p14="http://schemas.microsoft.com/office/powerpoint/2010/main" val="280614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5</a:t>
            </a:fld>
            <a:endParaRPr lang="ru-RU"/>
          </a:p>
        </p:txBody>
      </p:sp>
    </p:spTree>
    <p:extLst>
      <p:ext uri="{BB962C8B-B14F-4D97-AF65-F5344CB8AC3E}">
        <p14:creationId xmlns:p14="http://schemas.microsoft.com/office/powerpoint/2010/main" val="1586462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13</a:t>
            </a:fld>
            <a:endParaRPr lang="ru-RU"/>
          </a:p>
        </p:txBody>
      </p:sp>
    </p:spTree>
    <p:extLst>
      <p:ext uri="{BB962C8B-B14F-4D97-AF65-F5344CB8AC3E}">
        <p14:creationId xmlns:p14="http://schemas.microsoft.com/office/powerpoint/2010/main" val="1541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D6C7C0A-1468-4D05-B31B-F77BB5037C07}" type="datetimeFigureOut">
              <a:rPr lang="ru-RU" smtClean="0"/>
              <a:t>18.03.2025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18.03.2025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D6C7C0A-1468-4D05-B31B-F77BB5037C07}" type="datetimeFigureOut">
              <a:rPr lang="ru-RU" smtClean="0"/>
              <a:t>18.03.2025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18.03.2025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D6C7C0A-1468-4D05-B31B-F77BB5037C07}" type="datetimeFigureOut">
              <a:rPr lang="ru-RU" smtClean="0"/>
              <a:t>18.03.2025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D6C7C0A-1468-4D05-B31B-F77BB5037C07}" type="datetimeFigureOut">
              <a:rPr lang="ru-RU" smtClean="0"/>
              <a:t>18.03.2025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D6C7C0A-1468-4D05-B31B-F77BB5037C07}" type="datetimeFigureOut">
              <a:rPr lang="ru-RU" smtClean="0"/>
              <a:t>18.03.2025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18.03.2025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D6C7C0A-1468-4D05-B31B-F77BB5037C07}" type="datetimeFigureOut">
              <a:rPr lang="ru-RU" smtClean="0"/>
              <a:t>18.03.2025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18.03.2025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18.03.2025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6260" y="4039820"/>
            <a:ext cx="7772400" cy="859205"/>
          </a:xfrm>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96260" y="4884120"/>
            <a:ext cx="6400800" cy="835455"/>
          </a:xfrm>
        </p:spPr>
        <p:txBody>
          <a:bodyPr>
            <a:normAutofit/>
          </a:bodyPr>
          <a:lstStyle>
            <a:lvl1pPr marL="0" indent="0" algn="l">
              <a:buNone/>
              <a:defRPr sz="2800">
                <a:solidFill>
                  <a:srgbClr val="FFC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6154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228142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038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65195" y="222195"/>
            <a:ext cx="7329839"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365195" y="1391393"/>
            <a:ext cx="7329839"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5855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5980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18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341022"/>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970885"/>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341022"/>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970885"/>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7733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4751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1537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1027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899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5751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396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D6C7C0A-1468-4D05-B31B-F77BB5037C07}" type="datetimeFigureOut">
              <a:rPr lang="ru-RU" smtClean="0"/>
              <a:t>18.03.2025</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997D8BC8-D94B-4C14-8B5F-0B7D805C288F}"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3/18/2025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97178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pPr lvl="0" algn="ctr" fontAlgn="base">
              <a:spcBef>
                <a:spcPct val="0"/>
              </a:spcBef>
              <a:spcAft>
                <a:spcPct val="0"/>
              </a:spcAft>
              <a:buClrTx/>
              <a:buSzTx/>
            </a:pPr>
            <a:r>
              <a:rPr lang="ru-RU" sz="2000" b="1" dirty="0">
                <a:ln w="11430"/>
                <a:solidFill>
                  <a:srgbClr val="FF0000"/>
                </a:solidFill>
                <a:effectLst>
                  <a:outerShdw blurRad="80000" dist="40000" dir="5040000" algn="tl">
                    <a:srgbClr val="000000">
                      <a:alpha val="30000"/>
                    </a:srgbClr>
                  </a:outerShdw>
                </a:effectLst>
              </a:rPr>
              <a:t>Отчет об исполнении бюджета </a:t>
            </a:r>
            <a:r>
              <a:rPr lang="ru-RU" sz="2000" b="1" dirty="0" smtClean="0">
                <a:ln w="11430"/>
                <a:solidFill>
                  <a:srgbClr val="FF0000"/>
                </a:solidFill>
                <a:effectLst>
                  <a:outerShdw blurRad="80000" dist="40000" dir="5040000" algn="tl">
                    <a:srgbClr val="000000">
                      <a:alpha val="30000"/>
                    </a:srgbClr>
                  </a:outerShdw>
                </a:effectLst>
              </a:rPr>
              <a:t>Мглинского муниципального района Брянской области за </a:t>
            </a:r>
            <a:r>
              <a:rPr lang="ru-RU" sz="2000" b="1" dirty="0" smtClean="0">
                <a:ln w="11430"/>
                <a:solidFill>
                  <a:srgbClr val="FF0000"/>
                </a:solidFill>
                <a:effectLst>
                  <a:outerShdw blurRad="80000" dist="40000" dir="5040000" algn="tl">
                    <a:srgbClr val="000000">
                      <a:alpha val="30000"/>
                    </a:srgbClr>
                  </a:outerShdw>
                </a:effectLst>
              </a:rPr>
              <a:t>2024 </a:t>
            </a:r>
            <a:r>
              <a:rPr lang="ru-RU" sz="2000" b="1" dirty="0">
                <a:ln w="11430"/>
                <a:solidFill>
                  <a:srgbClr val="FF0000"/>
                </a:solidFill>
                <a:effectLst>
                  <a:outerShdw blurRad="80000" dist="40000" dir="5040000" algn="tl">
                    <a:srgbClr val="000000">
                      <a:alpha val="30000"/>
                    </a:srgbClr>
                  </a:outerShdw>
                </a:effectLst>
              </a:rPr>
              <a:t>год</a:t>
            </a:r>
            <a:br>
              <a:rPr lang="ru-RU" sz="2000" b="1" dirty="0">
                <a:ln w="11430"/>
                <a:solidFill>
                  <a:srgbClr val="FF0000"/>
                </a:solidFill>
                <a:effectLst>
                  <a:outerShdw blurRad="80000" dist="40000" dir="5040000" algn="tl">
                    <a:srgbClr val="000000">
                      <a:alpha val="30000"/>
                    </a:srgbClr>
                  </a:outerShdw>
                </a:effectLst>
              </a:rPr>
            </a:br>
            <a:r>
              <a:rPr lang="ru-RU" sz="2000" b="1" dirty="0">
                <a:ln w="11430"/>
                <a:solidFill>
                  <a:srgbClr val="FF0000"/>
                </a:solidFill>
                <a:effectLst>
                  <a:outerShdw blurRad="80000" dist="40000" dir="5040000" algn="tl">
                    <a:srgbClr val="000000">
                      <a:alpha val="30000"/>
                    </a:srgbClr>
                  </a:outerShdw>
                </a:effectLst>
              </a:rPr>
              <a:t>в доступной для граждан форме </a:t>
            </a:r>
            <a:endParaRPr lang="ru-RU" dirty="0">
              <a:solidFill>
                <a:srgbClr val="FF0000"/>
              </a:solidFill>
            </a:endParaRPr>
          </a:p>
        </p:txBody>
      </p:sp>
      <p:sp>
        <p:nvSpPr>
          <p:cNvPr id="3" name="Заголовок 2"/>
          <p:cNvSpPr>
            <a:spLocks noGrp="1"/>
          </p:cNvSpPr>
          <p:nvPr>
            <p:ph type="title"/>
          </p:nvPr>
        </p:nvSpPr>
        <p:spPr>
          <a:xfrm>
            <a:off x="611560" y="1844824"/>
            <a:ext cx="5544616" cy="1656184"/>
          </a:xfrm>
        </p:spPr>
        <p:txBody>
          <a:bodyPr/>
          <a:lstStyle/>
          <a:p>
            <a:pPr lvl="0" eaLnBrk="0" fontAlgn="base" hangingPunct="0">
              <a:lnSpc>
                <a:spcPct val="115000"/>
              </a:lnSpc>
              <a:spcAft>
                <a:spcPts val="1000"/>
              </a:spcAft>
            </a:pPr>
            <a:r>
              <a:rPr lang="ru-RU" altLang="ru-RU" b="1" dirty="0">
                <a:solidFill>
                  <a:srgbClr val="C0504D"/>
                </a:solidFill>
                <a:latin typeface="Times New Roman" pitchFamily="18" charset="0"/>
                <a:ea typeface="Calibri" pitchFamily="34" charset="0"/>
                <a:cs typeface="Times New Roman" pitchFamily="18" charset="0"/>
              </a:rPr>
              <a:t>БЮДЖЕТ ДЛЯ ГРАЖДАН</a:t>
            </a: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88640"/>
            <a:ext cx="1691680" cy="1728192"/>
          </a:xfrm>
        </p:spPr>
      </p:pic>
      <p:sp>
        <p:nvSpPr>
          <p:cNvPr id="7" name="Прямоугольник 6"/>
          <p:cNvSpPr/>
          <p:nvPr/>
        </p:nvSpPr>
        <p:spPr>
          <a:xfrm>
            <a:off x="1835696" y="332656"/>
            <a:ext cx="6840760" cy="1323439"/>
          </a:xfrm>
          <a:prstGeom prst="rect">
            <a:avLst/>
          </a:prstGeom>
        </p:spPr>
        <p:txBody>
          <a:bodyPr wrap="square">
            <a:spAutoFit/>
          </a:bodyPr>
          <a:lstStyle/>
          <a:p>
            <a:r>
              <a:rPr lang="ru-RU" sz="4000" b="1" i="1" dirty="0">
                <a:solidFill>
                  <a:prstClr val="black"/>
                </a:solidFill>
                <a:ea typeface="+mj-ea"/>
                <a:cs typeface="+mj-cs"/>
              </a:rPr>
              <a:t>Администрация Мглинского района Брянской области</a:t>
            </a:r>
            <a:endParaRPr lang="ru-RU" sz="40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838" y="2132856"/>
            <a:ext cx="3236913" cy="403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1763688" y="5922855"/>
            <a:ext cx="3617850" cy="461665"/>
          </a:xfrm>
          <a:prstGeom prst="rect">
            <a:avLst/>
          </a:prstGeom>
        </p:spPr>
        <p:txBody>
          <a:bodyPr wrap="none">
            <a:spAutoFit/>
          </a:bodyPr>
          <a:lstStyle/>
          <a:p>
            <a:pPr lvl="0" algn="ctr" fontAlgn="base">
              <a:spcBef>
                <a:spcPct val="0"/>
              </a:spcBef>
              <a:spcAft>
                <a:spcPct val="0"/>
              </a:spcAft>
              <a:defRPr/>
            </a:pPr>
            <a:r>
              <a:rPr lang="ru-RU" sz="2400" dirty="0">
                <a:solidFill>
                  <a:srgbClr val="000000">
                    <a:lumMod val="75000"/>
                    <a:lumOff val="25000"/>
                  </a:srgbClr>
                </a:solidFill>
                <a:latin typeface="Calibri" pitchFamily="34" charset="0"/>
              </a:rPr>
              <a:t>Путеводитель по бюджету</a:t>
            </a:r>
          </a:p>
        </p:txBody>
      </p:sp>
    </p:spTree>
    <p:extLst>
      <p:ext uri="{BB962C8B-B14F-4D97-AF65-F5344CB8AC3E}">
        <p14:creationId xmlns:p14="http://schemas.microsoft.com/office/powerpoint/2010/main" val="42613214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endParaRPr lang="ru-RU" dirty="0"/>
          </a:p>
        </p:txBody>
      </p:sp>
      <p:sp>
        <p:nvSpPr>
          <p:cNvPr id="3" name="Заголовок 2"/>
          <p:cNvSpPr>
            <a:spLocks noGrp="1"/>
          </p:cNvSpPr>
          <p:nvPr>
            <p:ph type="title"/>
          </p:nvPr>
        </p:nvSpPr>
        <p:spPr>
          <a:xfrm>
            <a:off x="968675" y="1088741"/>
            <a:ext cx="5544616" cy="1656184"/>
          </a:xfrm>
        </p:spPr>
        <p:txBody>
          <a:bodyPr/>
          <a:lstStyle/>
          <a:p>
            <a:pPr lvl="0" eaLnBrk="0" fontAlgn="base" hangingPunct="0">
              <a:lnSpc>
                <a:spcPct val="115000"/>
              </a:lnSpc>
              <a:spcAft>
                <a:spcPts val="1000"/>
              </a:spcAft>
            </a:pP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sp>
        <p:nvSpPr>
          <p:cNvPr id="7" name="Прямоугольник 6"/>
          <p:cNvSpPr/>
          <p:nvPr/>
        </p:nvSpPr>
        <p:spPr>
          <a:xfrm>
            <a:off x="251520" y="332656"/>
            <a:ext cx="8424936" cy="461665"/>
          </a:xfrm>
          <a:prstGeom prst="rect">
            <a:avLst/>
          </a:prstGeom>
        </p:spPr>
        <p:txBody>
          <a:bodyPr wrap="square">
            <a:spAutoFit/>
          </a:bodyPr>
          <a:lstStyle/>
          <a:p>
            <a:pPr lvl="0" algn="ctr" fontAlgn="base">
              <a:spcBef>
                <a:spcPct val="0"/>
              </a:spcBef>
              <a:spcAft>
                <a:spcPct val="0"/>
              </a:spcAft>
              <a:defRPr/>
            </a:pPr>
            <a:r>
              <a:rPr lang="ru-RU" altLang="ru-RU" sz="2400" b="1" dirty="0">
                <a:effectLst>
                  <a:outerShdw blurRad="38100" dist="38100" dir="2700000" algn="tl">
                    <a:srgbClr val="000000">
                      <a:alpha val="43137"/>
                    </a:srgbClr>
                  </a:outerShdw>
                </a:effectLst>
                <a:latin typeface="Times New Roman" pitchFamily="18" charset="0"/>
              </a:rPr>
              <a:t>Уважаемые граждане, жители </a:t>
            </a:r>
            <a:r>
              <a:rPr lang="ru-RU" altLang="ru-RU" sz="2400" b="1" dirty="0" smtClean="0">
                <a:effectLst>
                  <a:outerShdw blurRad="38100" dist="38100" dir="2700000" algn="tl">
                    <a:srgbClr val="000000">
                      <a:alpha val="43137"/>
                    </a:srgbClr>
                  </a:outerShdw>
                </a:effectLst>
                <a:latin typeface="Times New Roman" pitchFamily="18" charset="0"/>
              </a:rPr>
              <a:t>Мглинского </a:t>
            </a:r>
            <a:r>
              <a:rPr lang="ru-RU" altLang="ru-RU" sz="2400" b="1" dirty="0">
                <a:effectLst>
                  <a:outerShdw blurRad="38100" dist="38100" dir="2700000" algn="tl">
                    <a:srgbClr val="000000">
                      <a:alpha val="43137"/>
                    </a:srgbClr>
                  </a:outerShdw>
                </a:effectLst>
                <a:latin typeface="Times New Roman" pitchFamily="18" charset="0"/>
              </a:rPr>
              <a:t>района!</a:t>
            </a:r>
            <a:r>
              <a:rPr lang="ru-RU" altLang="ru-RU" sz="2400" dirty="0">
                <a:effectLst>
                  <a:outerShdw blurRad="38100" dist="38100" dir="2700000" algn="tl">
                    <a:srgbClr val="000000">
                      <a:alpha val="43137"/>
                    </a:srgbClr>
                  </a:outerShdw>
                </a:effectLst>
                <a:latin typeface="Times New Roman" pitchFamily="18" charset="0"/>
              </a:rPr>
              <a:t>        </a:t>
            </a:r>
          </a:p>
        </p:txBody>
      </p:sp>
      <p:sp>
        <p:nvSpPr>
          <p:cNvPr id="6" name="Прямоугольник 5"/>
          <p:cNvSpPr/>
          <p:nvPr/>
        </p:nvSpPr>
        <p:spPr>
          <a:xfrm>
            <a:off x="251520" y="1052736"/>
            <a:ext cx="8640960" cy="3877985"/>
          </a:xfrm>
          <a:prstGeom prst="rect">
            <a:avLst/>
          </a:prstGeom>
        </p:spPr>
        <p:txBody>
          <a:bodyPr wrap="square">
            <a:spAutoFit/>
          </a:bodyPr>
          <a:lstStyle/>
          <a:p>
            <a:pPr lvl="0" fontAlgn="base">
              <a:lnSpc>
                <a:spcPct val="150000"/>
              </a:lnSpc>
              <a:spcBef>
                <a:spcPct val="0"/>
              </a:spcBef>
              <a:spcAft>
                <a:spcPct val="0"/>
              </a:spcAft>
            </a:pP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Бюджет для граждан» </a:t>
            </a:r>
            <a:r>
              <a:rPr lang="ru-RU" altLang="ru-RU" sz="1500" dirty="0" smtClean="0">
                <a:solidFill>
                  <a:srgbClr val="000000"/>
                </a:solidFill>
                <a:latin typeface="Times New Roman" pitchFamily="18" charset="0"/>
              </a:rPr>
              <a:t>познакомит  </a:t>
            </a:r>
            <a:r>
              <a:rPr lang="ru-RU" altLang="ru-RU" sz="1500" dirty="0">
                <a:solidFill>
                  <a:srgbClr val="000000"/>
                </a:solidFill>
                <a:latin typeface="Times New Roman" pitchFamily="18" charset="0"/>
              </a:rPr>
              <a:t>Вас с положениями </a:t>
            </a: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основного финансового документа </a:t>
            </a:r>
            <a:r>
              <a:rPr lang="ru-RU" altLang="ru-RU" sz="1500" dirty="0" smtClean="0">
                <a:latin typeface="Times New Roman" pitchFamily="18" charset="0"/>
              </a:rPr>
              <a:t>Мглинского </a:t>
            </a:r>
            <a:r>
              <a:rPr lang="ru-RU" altLang="ru-RU" sz="1500" dirty="0">
                <a:latin typeface="Times New Roman" pitchFamily="18" charset="0"/>
              </a:rPr>
              <a:t>района – </a:t>
            </a:r>
            <a:r>
              <a:rPr lang="ru-RU" altLang="ru-RU" sz="1500" dirty="0">
                <a:solidFill>
                  <a:srgbClr val="000000"/>
                </a:solidFill>
                <a:latin typeface="Times New Roman" pitchFamily="18" charset="0"/>
              </a:rPr>
              <a:t>решения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районного Совета народных </a:t>
            </a:r>
            <a:r>
              <a:rPr lang="ru-RU" altLang="ru-RU" sz="1500" dirty="0">
                <a:latin typeface="Times New Roman" pitchFamily="18" charset="0"/>
              </a:rPr>
              <a:t>депутатов </a:t>
            </a:r>
            <a:r>
              <a:rPr lang="ru-RU" altLang="ru-RU" sz="1400" i="1" dirty="0">
                <a:latin typeface="Times New Roman" pitchFamily="18" charset="0"/>
              </a:rPr>
              <a:t>«О </a:t>
            </a:r>
            <a:r>
              <a:rPr lang="ru-RU" altLang="ru-RU" sz="1400" i="1" dirty="0" smtClean="0">
                <a:latin typeface="Times New Roman" pitchFamily="18" charset="0"/>
              </a:rPr>
              <a:t>бюджете Мглинского  </a:t>
            </a:r>
            <a:r>
              <a:rPr lang="ru-RU" altLang="ru-RU" sz="1400" i="1" dirty="0">
                <a:latin typeface="Times New Roman" pitchFamily="18" charset="0"/>
              </a:rPr>
              <a:t>муниципального </a:t>
            </a:r>
            <a:r>
              <a:rPr lang="ru-RU" altLang="ru-RU" sz="1400" i="1" dirty="0" smtClean="0">
                <a:latin typeface="Times New Roman" pitchFamily="18" charset="0"/>
              </a:rPr>
              <a:t>района Брянской области за </a:t>
            </a:r>
            <a:r>
              <a:rPr lang="ru-RU" altLang="ru-RU" sz="1400" i="1" dirty="0" smtClean="0">
                <a:latin typeface="Times New Roman" pitchFamily="18" charset="0"/>
              </a:rPr>
              <a:t>2024 год</a:t>
            </a:r>
            <a:r>
              <a:rPr lang="ru-RU" altLang="ru-RU" sz="1400" i="1" dirty="0" smtClean="0">
                <a:latin typeface="Times New Roman" pitchFamily="18" charset="0"/>
              </a:rPr>
              <a:t>».</a:t>
            </a:r>
            <a:r>
              <a:rPr lang="ru-RU" altLang="ru-RU" sz="1400" dirty="0">
                <a:latin typeface="Times New Roman" pitchFamily="18" charset="0"/>
              </a:rPr>
              <a:t/>
            </a:r>
            <a:br>
              <a:rPr lang="ru-RU" altLang="ru-RU" sz="1400" dirty="0">
                <a:latin typeface="Times New Roman" pitchFamily="18" charset="0"/>
              </a:rPr>
            </a:br>
            <a:r>
              <a:rPr lang="ru-RU" altLang="ru-RU" sz="1500" dirty="0">
                <a:solidFill>
                  <a:srgbClr val="000000"/>
                </a:solidFill>
                <a:latin typeface="Times New Roman" pitchFamily="18" charset="0"/>
              </a:rPr>
              <a:t>        Представленная информация предназначена для широкого круга пользователей и будет интересна и полезна для всех, так как бюджет затрагивает интересы каждого жителя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Граждане – и как налогоплательщики, и как потребители общественных благ – должны быть уверены в </a:t>
            </a:r>
            <a:r>
              <a:rPr lang="ru-RU" altLang="ru-RU" sz="1500" dirty="0" smtClean="0">
                <a:solidFill>
                  <a:srgbClr val="000000"/>
                </a:solidFill>
                <a:latin typeface="Times New Roman" pitchFamily="18" charset="0"/>
              </a:rPr>
              <a:t>том</a:t>
            </a:r>
            <a:r>
              <a:rPr lang="ru-RU" altLang="ru-RU" sz="1500" dirty="0">
                <a:solidFill>
                  <a:srgbClr val="000000"/>
                </a:solidFill>
                <a:latin typeface="Times New Roman" pitchFamily="18" charset="0"/>
              </a:rPr>
              <a:t>, что передаваемые ими </a:t>
            </a:r>
            <a:r>
              <a:rPr lang="ru-RU" altLang="ru-RU" sz="1500" dirty="0" smtClean="0">
                <a:solidFill>
                  <a:srgbClr val="000000"/>
                </a:solidFill>
                <a:latin typeface="Times New Roman" pitchFamily="18" charset="0"/>
              </a:rPr>
              <a:t>налоги приносят конкретные результаты как для общества в целом, </a:t>
            </a:r>
            <a:r>
              <a:rPr lang="ru-RU" altLang="ru-RU" sz="1500" dirty="0">
                <a:solidFill>
                  <a:srgbClr val="000000"/>
                </a:solidFill>
                <a:latin typeface="Times New Roman" pitchFamily="18" charset="0"/>
              </a:rPr>
              <a:t>так и для каждой семьи,  для  каждого человека.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Мы постарались  в доступной  и понятной для граждан форме показать понятия и                                                                                     основные параметры бюджета </a:t>
            </a:r>
            <a:r>
              <a:rPr lang="ru-RU" altLang="ru-RU" sz="1500" dirty="0" smtClean="0">
                <a:solidFill>
                  <a:srgbClr val="000000"/>
                </a:solidFill>
                <a:latin typeface="Times New Roman" pitchFamily="18" charset="0"/>
              </a:rPr>
              <a:t>района.</a:t>
            </a:r>
            <a:endParaRPr lang="ru-RU" altLang="ru-RU" sz="1500" dirty="0">
              <a:solidFill>
                <a:srgbClr val="000000"/>
              </a:solidFill>
              <a:latin typeface="Times New Roman" pitchFamily="18" charset="0"/>
            </a:endParaRPr>
          </a:p>
          <a:p>
            <a:pPr lvl="0" algn="ctr" fontAlgn="base">
              <a:lnSpc>
                <a:spcPct val="150000"/>
              </a:lnSpc>
              <a:spcBef>
                <a:spcPct val="0"/>
              </a:spcBef>
              <a:spcAft>
                <a:spcPct val="0"/>
              </a:spcAft>
            </a:pPr>
            <a:r>
              <a:rPr lang="ru-RU" altLang="ru-RU" sz="1500" dirty="0" err="1" smtClean="0">
                <a:solidFill>
                  <a:srgbClr val="000000"/>
                </a:solidFill>
                <a:latin typeface="Times New Roman" pitchFamily="18" charset="0"/>
              </a:rPr>
              <a:t>И.о</a:t>
            </a:r>
            <a:r>
              <a:rPr lang="ru-RU" altLang="ru-RU" sz="1500" dirty="0" smtClean="0">
                <a:solidFill>
                  <a:srgbClr val="000000"/>
                </a:solidFill>
                <a:latin typeface="Times New Roman" pitchFamily="18" charset="0"/>
              </a:rPr>
              <a:t>. главы </a:t>
            </a:r>
            <a:r>
              <a:rPr lang="ru-RU" altLang="ru-RU" sz="1500" dirty="0">
                <a:solidFill>
                  <a:srgbClr val="000000"/>
                </a:solidFill>
                <a:latin typeface="Times New Roman" pitchFamily="18" charset="0"/>
              </a:rPr>
              <a:t>администрации </a:t>
            </a:r>
            <a:r>
              <a:rPr lang="ru-RU" altLang="ru-RU" sz="1500" dirty="0">
                <a:latin typeface="Times New Roman" pitchFamily="18" charset="0"/>
              </a:rPr>
              <a:t>района </a:t>
            </a:r>
            <a:r>
              <a:rPr lang="ru-RU" altLang="ru-RU" sz="1500" dirty="0" smtClean="0">
                <a:latin typeface="Times New Roman" pitchFamily="18" charset="0"/>
              </a:rPr>
              <a:t>                                                                              А.Н. </a:t>
            </a:r>
            <a:r>
              <a:rPr lang="ru-RU" altLang="ru-RU" sz="1500" dirty="0" err="1" smtClean="0">
                <a:latin typeface="Times New Roman" pitchFamily="18" charset="0"/>
              </a:rPr>
              <a:t>Казеко</a:t>
            </a:r>
            <a:endParaRPr lang="ru-RU" altLang="ru-RU" sz="1500" dirty="0">
              <a:latin typeface="Times New Roman" pitchFamily="18" charset="0"/>
            </a:endParaRPr>
          </a:p>
        </p:txBody>
      </p:sp>
    </p:spTree>
    <p:extLst>
      <p:ext uri="{BB962C8B-B14F-4D97-AF65-F5344CB8AC3E}">
        <p14:creationId xmlns:p14="http://schemas.microsoft.com/office/powerpoint/2010/main" val="1934201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276872"/>
            <a:ext cx="8964488" cy="4581128"/>
          </a:xfrm>
        </p:spPr>
      </p:pic>
      <p:sp>
        <p:nvSpPr>
          <p:cNvPr id="2" name="Заголовок 1"/>
          <p:cNvSpPr>
            <a:spLocks noGrp="1"/>
          </p:cNvSpPr>
          <p:nvPr>
            <p:ph type="title"/>
          </p:nvPr>
        </p:nvSpPr>
        <p:spPr>
          <a:xfrm>
            <a:off x="-28482" y="116632"/>
            <a:ext cx="9144000" cy="2736304"/>
          </a:xfrm>
        </p:spPr>
        <p:txBody>
          <a:bodyPr>
            <a:normAutofit fontScale="90000"/>
          </a:bodyPr>
          <a:lstStyle/>
          <a:p>
            <a:pPr>
              <a:lnSpc>
                <a:spcPct val="115000"/>
              </a:lnSpc>
              <a:spcAft>
                <a:spcPts val="1000"/>
              </a:spcAft>
            </a:pPr>
            <a:r>
              <a:rPr lang="ru-RU" sz="2000" b="1" dirty="0" smtClean="0">
                <a:solidFill>
                  <a:schemeClr val="tx1">
                    <a:lumMod val="95000"/>
                    <a:lumOff val="5000"/>
                  </a:schemeClr>
                </a:solidFill>
                <a:effectLst/>
                <a:latin typeface="Arial"/>
                <a:ea typeface="Arial"/>
                <a:cs typeface="Times New Roman"/>
              </a:rPr>
              <a:t/>
            </a:r>
            <a:br>
              <a:rPr lang="ru-RU" sz="2000" b="1" dirty="0" smtClean="0">
                <a:solidFill>
                  <a:schemeClr val="tx1">
                    <a:lumMod val="95000"/>
                    <a:lumOff val="5000"/>
                  </a:schemeClr>
                </a:solidFill>
                <a:effectLst/>
                <a:latin typeface="Arial"/>
                <a:ea typeface="Arial"/>
                <a:cs typeface="Times New Roman"/>
              </a:rPr>
            </a:br>
            <a:r>
              <a:rPr lang="ru-RU" sz="2000" b="1" dirty="0" smtClean="0">
                <a:solidFill>
                  <a:schemeClr val="tx1">
                    <a:lumMod val="95000"/>
                    <a:lumOff val="5000"/>
                  </a:schemeClr>
                </a:solidFill>
                <a:effectLst/>
                <a:latin typeface="Arial"/>
                <a:ea typeface="Arial"/>
                <a:cs typeface="Times New Roman"/>
              </a:rPr>
              <a:t>Что такое бюджет для граждан?</a:t>
            </a:r>
            <a:r>
              <a:rPr lang="ru-RU" sz="2000" dirty="0" smtClean="0">
                <a:solidFill>
                  <a:schemeClr val="tx1">
                    <a:lumMod val="95000"/>
                    <a:lumOff val="5000"/>
                  </a:schemeClr>
                </a:solidFill>
                <a:effectLst/>
                <a:latin typeface="Arial"/>
                <a:ea typeface="Arial"/>
                <a:cs typeface="Times New Roman"/>
              </a:rPr>
              <a:t/>
            </a:r>
            <a:br>
              <a:rPr lang="ru-RU" sz="2000" dirty="0" smtClean="0">
                <a:solidFill>
                  <a:schemeClr val="tx1">
                    <a:lumMod val="95000"/>
                    <a:lumOff val="5000"/>
                  </a:schemeClr>
                </a:solidFill>
                <a:effectLst/>
                <a:latin typeface="Arial"/>
                <a:ea typeface="Arial"/>
                <a:cs typeface="Times New Roman"/>
              </a:rPr>
            </a:br>
            <a:r>
              <a:rPr lang="ru-RU" sz="2000" dirty="0">
                <a:latin typeface="Arial"/>
                <a:ea typeface="Arial"/>
                <a:cs typeface="Times New Roman"/>
              </a:rPr>
              <a:t/>
            </a:r>
            <a:br>
              <a:rPr lang="ru-RU" sz="2000" dirty="0">
                <a:latin typeface="Arial"/>
                <a:ea typeface="Arial"/>
                <a:cs typeface="Times New Roman"/>
              </a:rPr>
            </a:br>
            <a:r>
              <a:rPr lang="ru-RU" sz="2000" dirty="0" smtClean="0">
                <a:solidFill>
                  <a:schemeClr val="tx1">
                    <a:lumMod val="95000"/>
                    <a:lumOff val="5000"/>
                  </a:schemeClr>
                </a:solidFill>
                <a:effectLst/>
                <a:latin typeface="Arial"/>
                <a:ea typeface="Arial"/>
                <a:cs typeface="Times New Roman"/>
              </a:rPr>
              <a:t>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a:t>
            </a:r>
            <a:br>
              <a:rPr lang="ru-RU" sz="2000" dirty="0" smtClean="0">
                <a:solidFill>
                  <a:schemeClr val="tx1">
                    <a:lumMod val="95000"/>
                    <a:lumOff val="5000"/>
                  </a:schemeClr>
                </a:solidFill>
                <a:effectLst/>
                <a:latin typeface="Arial"/>
                <a:ea typeface="Arial"/>
                <a:cs typeface="Times New Roman"/>
              </a:rPr>
            </a:br>
            <a:endParaRPr lang="ru-RU" sz="2000" dirty="0">
              <a:solidFill>
                <a:schemeClr val="tx1">
                  <a:lumMod val="95000"/>
                  <a:lumOff val="5000"/>
                </a:schemeClr>
              </a:solidFill>
            </a:endParaRPr>
          </a:p>
        </p:txBody>
      </p:sp>
    </p:spTree>
    <p:extLst>
      <p:ext uri="{BB962C8B-B14F-4D97-AF65-F5344CB8AC3E}">
        <p14:creationId xmlns:p14="http://schemas.microsoft.com/office/powerpoint/2010/main" val="2993708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64904"/>
            <a:ext cx="9144000" cy="4293096"/>
          </a:xfrm>
        </p:spPr>
      </p:pic>
      <p:sp>
        <p:nvSpPr>
          <p:cNvPr id="3" name="Заголовок 2"/>
          <p:cNvSpPr>
            <a:spLocks noGrp="1"/>
          </p:cNvSpPr>
          <p:nvPr>
            <p:ph type="title"/>
          </p:nvPr>
        </p:nvSpPr>
        <p:spPr>
          <a:xfrm>
            <a:off x="467544" y="116632"/>
            <a:ext cx="8219256" cy="2304256"/>
          </a:xfrm>
        </p:spPr>
        <p:txBody>
          <a:bodyPr>
            <a:normAutofit/>
          </a:bodyPr>
          <a:lstStyle/>
          <a:p>
            <a:pPr>
              <a:lnSpc>
                <a:spcPct val="115000"/>
              </a:lnSpc>
              <a:spcAft>
                <a:spcPts val="1000"/>
              </a:spcAft>
            </a:pPr>
            <a:r>
              <a:rPr lang="ru-RU" sz="2800" b="1" dirty="0" smtClean="0">
                <a:solidFill>
                  <a:schemeClr val="tx1"/>
                </a:solidFill>
                <a:latin typeface="Book Antiqua" panose="02040602050305030304" pitchFamily="18" charset="0"/>
                <a:ea typeface="Batang" panose="02030600000101010101" pitchFamily="18" charset="-127"/>
              </a:rPr>
              <a:t>Цель</a:t>
            </a:r>
            <a:r>
              <a:rPr lang="ru-RU" sz="2000" b="1" dirty="0" smtClean="0">
                <a:solidFill>
                  <a:schemeClr val="tx1"/>
                </a:solidFill>
                <a:latin typeface="Book Antiqua" panose="02040602050305030304" pitchFamily="18" charset="0"/>
                <a:ea typeface="Batang" panose="02030600000101010101" pitchFamily="18" charset="-127"/>
              </a:rPr>
              <a:t>: </a:t>
            </a:r>
            <a:r>
              <a:rPr lang="ru-RU" sz="2000" b="1" dirty="0" smtClean="0">
                <a:solidFill>
                  <a:schemeClr val="tx1"/>
                </a:solidFill>
                <a:latin typeface="Book Antiqua" panose="02040602050305030304" pitchFamily="18" charset="0"/>
                <a:ea typeface="Batang" panose="02030600000101010101" pitchFamily="18" charset="-127"/>
                <a:cs typeface="Times New Roman"/>
              </a:rPr>
              <a:t>Реализация </a:t>
            </a:r>
            <a:r>
              <a:rPr lang="ru-RU" sz="2000" b="1" dirty="0">
                <a:solidFill>
                  <a:schemeClr val="tx1"/>
                </a:solidFill>
                <a:latin typeface="Book Antiqua" panose="02040602050305030304" pitchFamily="18" charset="0"/>
                <a:ea typeface="Batang" panose="02030600000101010101" pitchFamily="18" charset="-127"/>
                <a:cs typeface="Times New Roman"/>
              </a:rPr>
              <a:t>принципа прозрачности (открытости) и обеспечения полного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 и </a:t>
            </a:r>
            <a:r>
              <a:rPr lang="ru-RU" sz="2000" b="1" dirty="0">
                <a:solidFill>
                  <a:schemeClr val="tx1"/>
                </a:solidFill>
                <a:latin typeface="Book Antiqua" panose="02040602050305030304" pitchFamily="18" charset="0"/>
                <a:ea typeface="Batang" panose="02030600000101010101" pitchFamily="18" charset="-127"/>
                <a:cs typeface="Times New Roman"/>
              </a:rPr>
              <a:t>доступного информирования граждан </a:t>
            </a:r>
            <a:r>
              <a:rPr lang="ru-RU" sz="2000" b="1" dirty="0" smtClean="0">
                <a:solidFill>
                  <a:schemeClr val="tx1"/>
                </a:solidFill>
                <a:latin typeface="Book Antiqua" panose="02040602050305030304" pitchFamily="18" charset="0"/>
                <a:ea typeface="Batang" panose="02030600000101010101" pitchFamily="18" charset="-127"/>
                <a:cs typeface="Times New Roman"/>
              </a:rPr>
              <a:t>об исполнении бюджета Мглинского </a:t>
            </a:r>
            <a:r>
              <a:rPr lang="ru-RU" sz="2000" b="1" dirty="0">
                <a:solidFill>
                  <a:schemeClr val="tx1"/>
                </a:solidFill>
                <a:latin typeface="Book Antiqua" panose="02040602050305030304" pitchFamily="18" charset="0"/>
                <a:ea typeface="Batang" panose="02030600000101010101" pitchFamily="18" charset="-127"/>
                <a:cs typeface="Times New Roman"/>
              </a:rPr>
              <a:t>муниципального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района Брянской области </a:t>
            </a:r>
            <a:r>
              <a:rPr lang="ru-RU" sz="2000" b="1" dirty="0">
                <a:solidFill>
                  <a:schemeClr val="tx1"/>
                </a:solidFill>
                <a:latin typeface="Book Antiqua" panose="02040602050305030304" pitchFamily="18" charset="0"/>
                <a:ea typeface="Batang" panose="02030600000101010101" pitchFamily="18" charset="-127"/>
                <a:cs typeface="Times New Roman"/>
              </a:rPr>
              <a:t>з</a:t>
            </a:r>
            <a:r>
              <a:rPr lang="ru-RU" sz="2000" b="1" dirty="0" smtClean="0">
                <a:solidFill>
                  <a:schemeClr val="tx1"/>
                </a:solidFill>
                <a:latin typeface="Book Antiqua" panose="02040602050305030304" pitchFamily="18" charset="0"/>
                <a:ea typeface="Batang" panose="02030600000101010101" pitchFamily="18" charset="-127"/>
                <a:cs typeface="Times New Roman"/>
              </a:rPr>
              <a:t>а </a:t>
            </a:r>
            <a:r>
              <a:rPr lang="ru-RU" sz="2000" b="1" dirty="0" smtClean="0">
                <a:solidFill>
                  <a:schemeClr val="tx1"/>
                </a:solidFill>
                <a:latin typeface="Book Antiqua" panose="02040602050305030304" pitchFamily="18" charset="0"/>
                <a:ea typeface="Batang" panose="02030600000101010101" pitchFamily="18" charset="-127"/>
                <a:cs typeface="Times New Roman"/>
              </a:rPr>
              <a:t>2024 </a:t>
            </a:r>
            <a:r>
              <a:rPr lang="ru-RU" sz="2000" b="1" dirty="0" smtClean="0">
                <a:solidFill>
                  <a:schemeClr val="tx1"/>
                </a:solidFill>
                <a:latin typeface="Book Antiqua" panose="02040602050305030304" pitchFamily="18" charset="0"/>
                <a:ea typeface="Batang" panose="02030600000101010101" pitchFamily="18" charset="-127"/>
                <a:cs typeface="Times New Roman"/>
              </a:rPr>
              <a:t>год</a:t>
            </a:r>
            <a:r>
              <a:rPr lang="ru-RU" sz="2800" b="1" dirty="0" smtClean="0">
                <a:solidFill>
                  <a:schemeClr val="tx1"/>
                </a:solidFill>
                <a:latin typeface="Book Antiqua" panose="02040602050305030304" pitchFamily="18" charset="0"/>
                <a:ea typeface="Batang" panose="02030600000101010101" pitchFamily="18" charset="-127"/>
              </a:rPr>
              <a:t> </a:t>
            </a:r>
            <a:endParaRPr lang="ru-RU" sz="2800" b="1" dirty="0">
              <a:solidFill>
                <a:schemeClr val="tx1"/>
              </a:solidFill>
              <a:latin typeface="Book Antiqua" panose="02040602050305030304" pitchFamily="18" charset="0"/>
              <a:ea typeface="Batang" panose="02030600000101010101" pitchFamily="18" charset="-127"/>
            </a:endParaRPr>
          </a:p>
        </p:txBody>
      </p:sp>
    </p:spTree>
    <p:extLst>
      <p:ext uri="{BB962C8B-B14F-4D97-AF65-F5344CB8AC3E}">
        <p14:creationId xmlns:p14="http://schemas.microsoft.com/office/powerpoint/2010/main" val="3364560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 y="116631"/>
            <a:ext cx="8856983"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12831" y="5930179"/>
            <a:ext cx="917624" cy="8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4330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8328"/>
            <a:ext cx="8219256" cy="6519672"/>
          </a:xfrm>
        </p:spPr>
        <p:txBody>
          <a:bodyPr>
            <a:normAutofit/>
          </a:bodyPr>
          <a:lstStyle/>
          <a:p>
            <a:pPr indent="450215" algn="l">
              <a:lnSpc>
                <a:spcPct val="115000"/>
              </a:lnSpc>
              <a:spcAft>
                <a:spcPts val="0"/>
              </a:spcAft>
            </a:pPr>
            <a:r>
              <a:rPr lang="ru-RU" sz="1400" b="1" dirty="0">
                <a:solidFill>
                  <a:schemeClr val="tx1"/>
                </a:solidFill>
                <a:latin typeface="Times New Roman"/>
                <a:ea typeface="Calibri"/>
                <a:cs typeface="Times New Roman"/>
              </a:rPr>
              <a:t>Бюджет</a:t>
            </a:r>
            <a:r>
              <a:rPr lang="ru-RU" sz="1400" dirty="0">
                <a:solidFill>
                  <a:schemeClr val="tx1"/>
                </a:solidFill>
                <a:latin typeface="Times New Roman"/>
                <a:ea typeface="Calibri"/>
                <a:cs typeface="Times New Roman"/>
              </a:rPr>
              <a:t> – (от старонормандского </a:t>
            </a:r>
            <a:r>
              <a:rPr lang="ru-RU" sz="1400" dirty="0" err="1">
                <a:solidFill>
                  <a:schemeClr val="tx1"/>
                </a:solidFill>
                <a:latin typeface="Times New Roman"/>
                <a:ea typeface="Calibri"/>
                <a:cs typeface="Times New Roman"/>
              </a:rPr>
              <a:t>bougette</a:t>
            </a:r>
            <a:r>
              <a:rPr lang="ru-RU" sz="1400" dirty="0">
                <a:solidFill>
                  <a:schemeClr val="tx1"/>
                </a:solidFill>
                <a:latin typeface="Times New Roman"/>
                <a:ea typeface="Calibri"/>
                <a:cs typeface="Times New Roman"/>
              </a:rPr>
              <a:t>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Безвозмездные </a:t>
            </a:r>
            <a:r>
              <a:rPr lang="ru-RU" sz="1400" b="1" dirty="0">
                <a:solidFill>
                  <a:schemeClr val="tx1"/>
                </a:solidFill>
                <a:latin typeface="Times New Roman"/>
                <a:ea typeface="Calibri"/>
                <a:cs typeface="Times New Roman"/>
              </a:rPr>
              <a:t>поступления</a:t>
            </a:r>
            <a:r>
              <a:rPr lang="ru-RU" sz="1400" dirty="0">
                <a:solidFill>
                  <a:schemeClr val="tx1"/>
                </a:solidFill>
                <a:latin typeface="Times New Roman"/>
                <a:ea typeface="Calibri"/>
                <a:cs typeface="Times New Roman"/>
              </a:rPr>
              <a:t>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 </a:t>
            </a:r>
            <a:r>
              <a:rPr lang="ru-RU" sz="1400" b="1" dirty="0">
                <a:solidFill>
                  <a:schemeClr val="tx1"/>
                </a:solidFill>
                <a:latin typeface="Times New Roman"/>
                <a:ea typeface="Calibri"/>
                <a:cs typeface="Times New Roman"/>
              </a:rPr>
              <a:t>программный</a:t>
            </a:r>
            <a:r>
              <a:rPr lang="ru-RU" sz="1400" dirty="0">
                <a:solidFill>
                  <a:schemeClr val="tx1"/>
                </a:solidFill>
                <a:latin typeface="Times New Roman"/>
                <a:ea typeface="Calibri"/>
                <a:cs typeface="Times New Roman"/>
              </a:rPr>
              <a:t>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классификация</a:t>
            </a:r>
            <a:r>
              <a:rPr lang="ru-RU" sz="1400" dirty="0">
                <a:solidFill>
                  <a:schemeClr val="tx1"/>
                </a:solidFill>
                <a:latin typeface="Times New Roman"/>
                <a:ea typeface="Calibri"/>
                <a:cs typeface="Times New Roman"/>
              </a:rPr>
              <a:t>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система Российской Федерации</a:t>
            </a:r>
            <a:r>
              <a:rPr lang="ru-RU" sz="1400" dirty="0">
                <a:solidFill>
                  <a:schemeClr val="tx1"/>
                </a:solidFill>
                <a:latin typeface="Times New Roman"/>
                <a:ea typeface="Calibri"/>
                <a:cs typeface="Times New Roman"/>
              </a:rPr>
              <a:t> – совокупность всех бюджетов в Российской Федерации: федерального, региональных, местных, государственных внебюджетных фондов.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ассигнования</a:t>
            </a:r>
            <a:r>
              <a:rPr lang="ru-RU" sz="1400" dirty="0">
                <a:solidFill>
                  <a:schemeClr val="tx1"/>
                </a:solidFill>
                <a:latin typeface="Times New Roman"/>
                <a:ea typeface="Calibri"/>
                <a:cs typeface="Times New Roman"/>
              </a:rPr>
              <a:t> – предельные объемы денежных средств, предусмотренных в соответствующем финансовом году для исполнения бюджетных обязательств.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обязательства</a:t>
            </a:r>
            <a:r>
              <a:rPr lang="ru-RU" sz="1400" dirty="0">
                <a:solidFill>
                  <a:schemeClr val="tx1"/>
                </a:solidFill>
                <a:latin typeface="Times New Roman"/>
                <a:ea typeface="Calibri"/>
                <a:cs typeface="Times New Roman"/>
              </a:rPr>
              <a:t> – расходные обязательства, подлежащие исполнению в соответствующем финансовом году.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endParaRPr lang="ru-RU" sz="1400"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069" y="816222"/>
            <a:ext cx="166066" cy="16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799" y="154625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35" y="378454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4720693"/>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2292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7332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126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Autofit/>
          </a:bodyPr>
          <a:lstStyle/>
          <a:p>
            <a:pPr indent="450215" algn="l">
              <a:lnSpc>
                <a:spcPct val="115000"/>
              </a:lnSpc>
              <a:spcAft>
                <a:spcPts val="0"/>
              </a:spcAft>
            </a:pP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кредит</a:t>
            </a:r>
            <a:r>
              <a:rPr lang="ru-RU" sz="1400" dirty="0">
                <a:solidFill>
                  <a:schemeClr val="tx1"/>
                </a:solidFill>
                <a:latin typeface="Times New Roman"/>
                <a:ea typeface="Calibri"/>
                <a:cs typeface="Times New Roman"/>
              </a:rPr>
              <a:t>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процесс</a:t>
            </a:r>
            <a:r>
              <a:rPr lang="ru-RU" sz="1400" dirty="0">
                <a:solidFill>
                  <a:schemeClr val="tx1"/>
                </a:solidFill>
                <a:latin typeface="Times New Roman"/>
                <a:ea typeface="Calibri"/>
                <a:cs typeface="Times New Roman"/>
              </a:rPr>
              <a:t>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Ведомственная </a:t>
            </a:r>
            <a:r>
              <a:rPr lang="ru-RU" sz="1400" b="1" dirty="0">
                <a:solidFill>
                  <a:schemeClr val="tx1"/>
                </a:solidFill>
                <a:latin typeface="Times New Roman"/>
                <a:ea typeface="Calibri"/>
                <a:cs typeface="Times New Roman"/>
              </a:rPr>
              <a:t>структура расходов бюджета</a:t>
            </a:r>
            <a:r>
              <a:rPr lang="ru-RU" sz="1400" dirty="0">
                <a:solidFill>
                  <a:schemeClr val="tx1"/>
                </a:solidFill>
                <a:latin typeface="Times New Roman"/>
                <a:ea typeface="Calibri"/>
                <a:cs typeface="Times New Roman"/>
              </a:rPr>
              <a:t>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Главный </a:t>
            </a:r>
            <a:r>
              <a:rPr lang="ru-RU" sz="1400" b="1" dirty="0">
                <a:solidFill>
                  <a:schemeClr val="tx1"/>
                </a:solidFill>
                <a:latin typeface="Times New Roman"/>
                <a:ea typeface="Calibri"/>
                <a:cs typeface="Times New Roman"/>
              </a:rPr>
              <a:t>распорядитель бюджетных средств (ГРБС)</a:t>
            </a:r>
            <a:r>
              <a:rPr lang="ru-RU" sz="1400" dirty="0">
                <a:solidFill>
                  <a:schemeClr val="tx1"/>
                </a:solidFill>
                <a:latin typeface="Times New Roman"/>
                <a:ea typeface="Calibri"/>
                <a:cs typeface="Times New Roman"/>
              </a:rPr>
              <a:t>–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Государственная </a:t>
            </a:r>
            <a:r>
              <a:rPr lang="ru-RU" sz="1400" b="1" dirty="0">
                <a:solidFill>
                  <a:schemeClr val="tx1"/>
                </a:solidFill>
                <a:latin typeface="Times New Roman"/>
                <a:ea typeface="Calibri"/>
                <a:cs typeface="Times New Roman"/>
              </a:rPr>
              <a:t>(муниципальная) программа</a:t>
            </a:r>
            <a:r>
              <a:rPr lang="ru-RU" sz="1400" dirty="0">
                <a:solidFill>
                  <a:schemeClr val="tx1"/>
                </a:solidFill>
                <a:latin typeface="Times New Roman"/>
                <a:ea typeface="Calibri"/>
                <a:cs typeface="Times New Roman"/>
              </a:rPr>
              <a:t>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Дефицит </a:t>
            </a:r>
            <a:r>
              <a:rPr lang="ru-RU" sz="1400" b="1" dirty="0">
                <a:solidFill>
                  <a:schemeClr val="tx1"/>
                </a:solidFill>
                <a:latin typeface="Times New Roman"/>
                <a:ea typeface="Calibri"/>
                <a:cs typeface="Times New Roman"/>
              </a:rPr>
              <a:t>бюджета</a:t>
            </a:r>
            <a:r>
              <a:rPr lang="ru-RU" sz="1400" dirty="0">
                <a:solidFill>
                  <a:schemeClr val="tx1"/>
                </a:solidFill>
                <a:latin typeface="Times New Roman"/>
                <a:ea typeface="Calibri"/>
                <a:cs typeface="Times New Roman"/>
              </a:rPr>
              <a:t> – превышение расходов бюджета над его доходами.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Дотации</a:t>
            </a:r>
            <a:r>
              <a:rPr lang="ru-RU" sz="1400" dirty="0" smtClean="0">
                <a:solidFill>
                  <a:schemeClr val="tx1"/>
                </a:solidFill>
                <a:latin typeface="Times New Roman"/>
                <a:ea typeface="Calibri"/>
                <a:cs typeface="Times New Roman"/>
              </a:rPr>
              <a:t> </a:t>
            </a:r>
            <a:r>
              <a:rPr lang="ru-RU" sz="1400" dirty="0">
                <a:solidFill>
                  <a:schemeClr val="tx1"/>
                </a:solidFill>
                <a:latin typeface="Times New Roman"/>
                <a:ea typeface="Calibri"/>
                <a:cs typeface="Times New Roman"/>
              </a:rPr>
              <a:t>– межбюджетные трансферты, предоставляемые на безвозмездной и безвозвратной основе без установления направлений и (или) условий их использования.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endParaRPr lang="ru-RU" sz="1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326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56490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654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5091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1723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695465"/>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5856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507288" cy="6741368"/>
          </a:xfrm>
        </p:spPr>
        <p:txBody>
          <a:bodyPr>
            <a:noAutofit/>
          </a:bodyPr>
          <a:lstStyle/>
          <a:p>
            <a:pPr indent="450215" algn="l">
              <a:lnSpc>
                <a:spcPct val="115000"/>
              </a:lnSpc>
              <a:spcAft>
                <a:spcPts val="0"/>
              </a:spcAft>
            </a:pPr>
            <a:r>
              <a:rPr lang="ru-RU" sz="1350" b="1" dirty="0">
                <a:solidFill>
                  <a:schemeClr val="tx1"/>
                </a:solidFill>
                <a:latin typeface="Times New Roman"/>
                <a:ea typeface="Calibri"/>
                <a:cs typeface="Times New Roman"/>
              </a:rPr>
              <a:t>Доходы бюджета</a:t>
            </a:r>
            <a:r>
              <a:rPr lang="ru-RU" sz="1350" dirty="0">
                <a:solidFill>
                  <a:schemeClr val="tx1"/>
                </a:solidFill>
                <a:latin typeface="Times New Roman"/>
                <a:ea typeface="Calibri"/>
                <a:cs typeface="Times New Roman"/>
              </a:rPr>
              <a:t> – это поступающие в бюджет денежные средства, за исключением средств, являющихся источниками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Источники </a:t>
            </a:r>
            <a:r>
              <a:rPr lang="ru-RU" sz="1350" b="1" dirty="0">
                <a:solidFill>
                  <a:schemeClr val="tx1"/>
                </a:solidFill>
                <a:latin typeface="Times New Roman"/>
                <a:ea typeface="Calibri"/>
                <a:cs typeface="Times New Roman"/>
              </a:rPr>
              <a:t>финансирования дефицита бюджета</a:t>
            </a:r>
            <a:r>
              <a:rPr lang="ru-RU" sz="1350" dirty="0">
                <a:solidFill>
                  <a:schemeClr val="tx1"/>
                </a:solidFill>
                <a:latin typeface="Times New Roman"/>
                <a:ea typeface="Calibri"/>
                <a:cs typeface="Times New Roman"/>
              </a:rPr>
              <a:t>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Консолидированный </a:t>
            </a:r>
            <a:r>
              <a:rPr lang="ru-RU" sz="1350" b="1" dirty="0">
                <a:solidFill>
                  <a:schemeClr val="tx1"/>
                </a:solidFill>
                <a:latin typeface="Times New Roman"/>
                <a:ea typeface="Calibri"/>
                <a:cs typeface="Times New Roman"/>
              </a:rPr>
              <a:t>бюджет</a:t>
            </a:r>
            <a:r>
              <a:rPr lang="ru-RU" sz="1350" dirty="0">
                <a:solidFill>
                  <a:schemeClr val="tx1"/>
                </a:solidFill>
                <a:latin typeface="Times New Roman"/>
                <a:ea typeface="Calibri"/>
                <a:cs typeface="Times New Roman"/>
              </a:rPr>
              <a:t>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Межбюджетные </a:t>
            </a:r>
            <a:r>
              <a:rPr lang="ru-RU" sz="1350" b="1" dirty="0">
                <a:solidFill>
                  <a:schemeClr val="tx1"/>
                </a:solidFill>
                <a:latin typeface="Times New Roman"/>
                <a:ea typeface="Calibri"/>
                <a:cs typeface="Times New Roman"/>
              </a:rPr>
              <a:t>трансферты</a:t>
            </a:r>
            <a:r>
              <a:rPr lang="ru-RU" sz="1350" dirty="0">
                <a:solidFill>
                  <a:schemeClr val="tx1"/>
                </a:solidFill>
                <a:latin typeface="Times New Roman"/>
                <a:ea typeface="Calibri"/>
                <a:cs typeface="Times New Roman"/>
              </a:rPr>
              <a:t> – средства, предоставляемые одним бюджетом бюджетной системы Российской Федерации другому бюджету бюджетной системы Российской Федерации.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Неналоговые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Профицит </a:t>
            </a:r>
            <a:r>
              <a:rPr lang="ru-RU" sz="1350" b="1" dirty="0">
                <a:solidFill>
                  <a:schemeClr val="tx1"/>
                </a:solidFill>
                <a:latin typeface="Times New Roman"/>
                <a:ea typeface="Calibri"/>
                <a:cs typeface="Times New Roman"/>
              </a:rPr>
              <a:t>бюджета</a:t>
            </a:r>
            <a:r>
              <a:rPr lang="ru-RU" sz="1350" dirty="0">
                <a:solidFill>
                  <a:schemeClr val="tx1"/>
                </a:solidFill>
                <a:latin typeface="Times New Roman"/>
                <a:ea typeface="Calibri"/>
                <a:cs typeface="Times New Roman"/>
              </a:rPr>
              <a:t> – превышение доходов бюджета над его расходами.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Публично-правовое </a:t>
            </a:r>
            <a:r>
              <a:rPr lang="ru-RU" sz="1350" b="1" dirty="0">
                <a:solidFill>
                  <a:schemeClr val="tx1"/>
                </a:solidFill>
                <a:latin typeface="Times New Roman"/>
                <a:ea typeface="Calibri"/>
                <a:cs typeface="Times New Roman"/>
              </a:rPr>
              <a:t>образование</a:t>
            </a:r>
            <a:r>
              <a:rPr lang="ru-RU" sz="1350" dirty="0">
                <a:solidFill>
                  <a:schemeClr val="tx1"/>
                </a:solidFill>
                <a:latin typeface="Times New Roman"/>
                <a:ea typeface="Calibri"/>
                <a:cs typeface="Times New Roman"/>
              </a:rPr>
              <a:t>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Сводная </a:t>
            </a:r>
            <a:r>
              <a:rPr lang="ru-RU" sz="1350" b="1" dirty="0">
                <a:solidFill>
                  <a:schemeClr val="tx1"/>
                </a:solidFill>
                <a:latin typeface="Times New Roman"/>
                <a:ea typeface="Calibri"/>
                <a:cs typeface="Times New Roman"/>
              </a:rPr>
              <a:t>бюджетная роспись</a:t>
            </a:r>
            <a:r>
              <a:rPr lang="ru-RU" sz="1350" dirty="0">
                <a:solidFill>
                  <a:schemeClr val="tx1"/>
                </a:solidFill>
                <a:latin typeface="Times New Roman"/>
                <a:ea typeface="Calibri"/>
                <a:cs typeface="Times New Roman"/>
              </a:rPr>
              <a:t>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Субвенции</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целевой межбюджетный трансферт на обеспечение передаваемых полномочий.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Субсидия</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межбюджетный трансферт, предоставляемый в целях </a:t>
            </a:r>
            <a:r>
              <a:rPr lang="ru-RU" sz="1350" dirty="0" err="1">
                <a:solidFill>
                  <a:schemeClr val="tx1"/>
                </a:solidFill>
                <a:latin typeface="Times New Roman"/>
                <a:ea typeface="Calibri"/>
                <a:cs typeface="Times New Roman"/>
              </a:rPr>
              <a:t>софинансирования</a:t>
            </a:r>
            <a:r>
              <a:rPr lang="ru-RU" sz="1350" dirty="0">
                <a:solidFill>
                  <a:schemeClr val="tx1"/>
                </a:solidFill>
                <a:latin typeface="Times New Roman"/>
                <a:ea typeface="Calibri"/>
                <a:cs typeface="Times New Roman"/>
              </a:rPr>
              <a:t> расходных обязательств другого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endParaRPr lang="ru-RU" sz="1350"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4888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51313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0506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210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9411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66124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867191"/>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232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9853" y="1373376"/>
            <a:ext cx="8280920" cy="1152128"/>
          </a:xfrm>
        </p:spPr>
        <p:txBody>
          <a:bodyPr>
            <a:normAutofit/>
          </a:bodyPr>
          <a:lstStyle/>
          <a:p>
            <a:r>
              <a:rPr lang="ru-RU" sz="2000" dirty="0">
                <a:solidFill>
                  <a:prstClr val="black">
                    <a:lumMod val="50000"/>
                    <a:lumOff val="50000"/>
                  </a:prstClr>
                </a:solidFill>
                <a:latin typeface="Times New Roman" pitchFamily="18" charset="0"/>
                <a:ea typeface="+mn-ea"/>
                <a:cs typeface="Times New Roman" pitchFamily="18" charset="0"/>
              </a:rPr>
              <a:t> </a:t>
            </a:r>
            <a:r>
              <a:rPr lang="ru-RU" sz="1600" dirty="0">
                <a:solidFill>
                  <a:schemeClr val="tx1"/>
                </a:solidFill>
                <a:latin typeface="Times New Roman" pitchFamily="18" charset="0"/>
                <a:ea typeface="+mn-ea"/>
                <a:cs typeface="Times New Roman" pitchFamily="18" charset="0"/>
              </a:rPr>
              <a:t>Это совокупность федерального бюджета, бюджетов субъектов Российской Федерации, местных бюджетов и бюджетов государственных внебюджетных фондов</a:t>
            </a:r>
            <a:endParaRPr lang="ru-RU" sz="1600" dirty="0">
              <a:solidFill>
                <a:schemeClr val="tx1"/>
              </a:solidFill>
            </a:endParaRPr>
          </a:p>
        </p:txBody>
      </p:sp>
      <p:sp>
        <p:nvSpPr>
          <p:cNvPr id="3" name="Текст 2"/>
          <p:cNvSpPr>
            <a:spLocks noGrp="1"/>
          </p:cNvSpPr>
          <p:nvPr>
            <p:ph type="body" idx="1"/>
          </p:nvPr>
        </p:nvSpPr>
        <p:spPr>
          <a:xfrm>
            <a:off x="251520" y="404665"/>
            <a:ext cx="8568952" cy="1008112"/>
          </a:xfrm>
        </p:spPr>
        <p:txBody>
          <a:bodyPr>
            <a:normAutofit/>
          </a:bodyPr>
          <a:lstStyle/>
          <a:p>
            <a:r>
              <a:rPr lang="ru-RU" sz="2800" dirty="0">
                <a:solidFill>
                  <a:schemeClr val="tx1"/>
                </a:solidFill>
                <a:effectLst>
                  <a:outerShdw blurRad="63500" dist="38100" dir="5400000" algn="t" rotWithShape="0">
                    <a:prstClr val="black">
                      <a:alpha val="25000"/>
                    </a:prstClr>
                  </a:outerShdw>
                </a:effectLst>
                <a:latin typeface="Palatino Linotype"/>
                <a:ea typeface="+mj-ea"/>
                <a:cs typeface="+mj-cs"/>
              </a:rPr>
              <a:t>Бюджетная система Российской Федерации </a:t>
            </a:r>
            <a:r>
              <a:rPr lang="ru-RU" sz="1800" dirty="0">
                <a:solidFill>
                  <a:schemeClr val="tx1"/>
                </a:solidFill>
                <a:effectLst>
                  <a:outerShdw blurRad="63500" dist="38100" dir="5400000" algn="t" rotWithShape="0">
                    <a:prstClr val="black">
                      <a:alpha val="25000"/>
                    </a:prstClr>
                  </a:outerShdw>
                </a:effectLst>
                <a:latin typeface="Palatino Linotype"/>
                <a:ea typeface="+mj-ea"/>
                <a:cs typeface="+mj-cs"/>
              </a:rPr>
              <a:t>основанная на экономических отношениях и государственном устройстве РФ</a:t>
            </a:r>
            <a:endParaRPr lang="ru-RU" dirty="0">
              <a:solidFill>
                <a:schemeClr val="tx1"/>
              </a:solidFill>
            </a:endParaRPr>
          </a:p>
        </p:txBody>
      </p:sp>
      <p:sp>
        <p:nvSpPr>
          <p:cNvPr id="4" name="Скругленный прямоугольник 3"/>
          <p:cNvSpPr/>
          <p:nvPr/>
        </p:nvSpPr>
        <p:spPr>
          <a:xfrm>
            <a:off x="2423836" y="2204864"/>
            <a:ext cx="4578434" cy="720080"/>
          </a:xfrm>
          <a:prstGeom prst="roundRect">
            <a:avLst>
              <a:gd name="adj" fmla="val 3503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К бюджетам бюджетной системы РФ относятся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851312" y="3270069"/>
            <a:ext cx="7416824" cy="662987"/>
          </a:xfrm>
          <a:prstGeom prst="roundRect">
            <a:avLst>
              <a:gd name="adj" fmla="val 12074"/>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Федеральный бюджет и бюджеты государственных внебюджетных фондов Российской Федерации</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493658" y="4149080"/>
            <a:ext cx="6192688" cy="711696"/>
          </a:xfrm>
          <a:prstGeom prst="roundRect">
            <a:avLst>
              <a:gd name="adj" fmla="val 36183"/>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Бюджеты субъектов РФ и бюджеты территориальных внебюджетных фондов</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2285746" y="5229747"/>
            <a:ext cx="4572508" cy="504056"/>
          </a:xfrm>
          <a:prstGeom prst="roundRect">
            <a:avLst>
              <a:gd name="adj" fmla="val 1666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 бюджеты</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647564" y="6093296"/>
            <a:ext cx="3132348" cy="504056"/>
          </a:xfrm>
          <a:prstGeom prst="roundRect">
            <a:avLst>
              <a:gd name="adj" fmla="val 0"/>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муниципального района</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9" name="Скругленный прямоугольник 8"/>
          <p:cNvSpPr/>
          <p:nvPr/>
        </p:nvSpPr>
        <p:spPr>
          <a:xfrm>
            <a:off x="5436096" y="6093296"/>
            <a:ext cx="3132348" cy="504056"/>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поселения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10" name="Прямая со стрелкой 9"/>
          <p:cNvCxnSpPr/>
          <p:nvPr/>
        </p:nvCxnSpPr>
        <p:spPr>
          <a:xfrm>
            <a:off x="4580313" y="2924944"/>
            <a:ext cx="0" cy="345125"/>
          </a:xfrm>
          <a:prstGeom prst="straightConnector1">
            <a:avLst/>
          </a:prstGeom>
          <a:noFill/>
          <a:ln w="9525" cap="flat" cmpd="sng" algn="ctr">
            <a:solidFill>
              <a:srgbClr val="6076B4">
                <a:shade val="95000"/>
                <a:satMod val="105000"/>
              </a:srgbClr>
            </a:solidFill>
            <a:prstDash val="solid"/>
            <a:tailEnd type="arrow"/>
          </a:ln>
          <a:effectLst/>
        </p:spPr>
      </p:cxnSp>
      <p:cxnSp>
        <p:nvCxnSpPr>
          <p:cNvPr id="11" name="Прямая со стрелкой 10"/>
          <p:cNvCxnSpPr/>
          <p:nvPr/>
        </p:nvCxnSpPr>
        <p:spPr>
          <a:xfrm>
            <a:off x="4499992" y="3717032"/>
            <a:ext cx="0" cy="432048"/>
          </a:xfrm>
          <a:prstGeom prst="straightConnector1">
            <a:avLst/>
          </a:prstGeom>
          <a:noFill/>
          <a:ln w="9525" cap="flat" cmpd="sng" algn="ctr">
            <a:solidFill>
              <a:srgbClr val="6076B4">
                <a:shade val="95000"/>
                <a:satMod val="105000"/>
              </a:srgbClr>
            </a:solidFill>
            <a:prstDash val="solid"/>
            <a:tailEnd type="arrow"/>
          </a:ln>
          <a:effectLst/>
        </p:spPr>
      </p:cxnSp>
      <p:cxnSp>
        <p:nvCxnSpPr>
          <p:cNvPr id="12" name="Прямая со стрелкой 11"/>
          <p:cNvCxnSpPr/>
          <p:nvPr/>
        </p:nvCxnSpPr>
        <p:spPr>
          <a:xfrm>
            <a:off x="4569498" y="4855854"/>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3" name="Прямая со стрелкой 12"/>
          <p:cNvCxnSpPr/>
          <p:nvPr/>
        </p:nvCxnSpPr>
        <p:spPr>
          <a:xfrm>
            <a:off x="242383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4" name="Прямая со стрелкой 13"/>
          <p:cNvCxnSpPr/>
          <p:nvPr/>
        </p:nvCxnSpPr>
        <p:spPr>
          <a:xfrm>
            <a:off x="659072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spTree>
    <p:extLst>
      <p:ext uri="{BB962C8B-B14F-4D97-AF65-F5344CB8AC3E}">
        <p14:creationId xmlns:p14="http://schemas.microsoft.com/office/powerpoint/2010/main" val="3171201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88640"/>
            <a:ext cx="8928992" cy="6552728"/>
          </a:xfrm>
        </p:spPr>
      </p:pic>
      <p:sp>
        <p:nvSpPr>
          <p:cNvPr id="3" name="Заголовок 2"/>
          <p:cNvSpPr>
            <a:spLocks noGrp="1"/>
          </p:cNvSpPr>
          <p:nvPr>
            <p:ph type="title"/>
          </p:nvPr>
        </p:nvSpPr>
        <p:spPr/>
        <p:txBody>
          <a:bodyPr/>
          <a:lstStyle/>
          <a:p>
            <a:endParaRPr lang="ru-RU"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6436" y="6216812"/>
            <a:ext cx="216024" cy="1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8204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88640"/>
            <a:ext cx="8784975" cy="6480720"/>
          </a:xfrm>
        </p:spPr>
      </p:pic>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434058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8496944" cy="936104"/>
          </a:xfrm>
        </p:spPr>
        <p:txBody>
          <a:bodyPr>
            <a:normAutofit fontScale="90000"/>
          </a:bodyPr>
          <a:lstStyle/>
          <a:p>
            <a:pPr lvl="0">
              <a:spcBef>
                <a:spcPts val="0"/>
              </a:spcBef>
            </a:pP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Основные </a:t>
            </a:r>
            <a:r>
              <a:rPr lang="ru-RU" sz="1600" b="1" dirty="0">
                <a:solidFill>
                  <a:srgbClr val="000000"/>
                </a:solidFill>
                <a:latin typeface="Times New Roman"/>
                <a:ea typeface="Times New Roman"/>
                <a:cs typeface="Times New Roman"/>
              </a:rPr>
              <a:t>цели, условия и особенности исполнения бюджета Мглинского муниципального района </a:t>
            </a:r>
            <a:r>
              <a:rPr lang="ru-RU" sz="1600" b="1" dirty="0" smtClean="0">
                <a:solidFill>
                  <a:srgbClr val="000000"/>
                </a:solidFill>
                <a:latin typeface="Times New Roman"/>
                <a:ea typeface="Times New Roman"/>
                <a:cs typeface="Times New Roman"/>
              </a:rPr>
              <a:t>Брянской </a:t>
            </a:r>
            <a:r>
              <a:rPr lang="ru-RU" sz="1600" b="1" dirty="0">
                <a:solidFill>
                  <a:srgbClr val="000000"/>
                </a:solidFill>
                <a:latin typeface="Times New Roman"/>
                <a:ea typeface="Times New Roman"/>
                <a:cs typeface="Times New Roman"/>
              </a:rPr>
              <a:t>области за </a:t>
            </a:r>
            <a:r>
              <a:rPr lang="ru-RU" sz="1600" b="1" dirty="0" smtClean="0">
                <a:solidFill>
                  <a:srgbClr val="000000"/>
                </a:solidFill>
                <a:latin typeface="Times New Roman"/>
                <a:ea typeface="Times New Roman"/>
                <a:cs typeface="Times New Roman"/>
              </a:rPr>
              <a:t>2024 </a:t>
            </a:r>
            <a:r>
              <a:rPr lang="ru-RU" sz="1600" b="1" dirty="0">
                <a:solidFill>
                  <a:srgbClr val="000000"/>
                </a:solidFill>
                <a:latin typeface="Times New Roman"/>
                <a:ea typeface="Times New Roman"/>
                <a:cs typeface="Times New Roman"/>
              </a:rPr>
              <a:t>год.</a:t>
            </a:r>
            <a:br>
              <a:rPr lang="ru-RU" sz="1600" b="1" dirty="0">
                <a:solidFill>
                  <a:srgbClr val="000000"/>
                </a:solidFill>
                <a:latin typeface="Times New Roman"/>
                <a:ea typeface="Times New Roman"/>
                <a:cs typeface="Times New Roman"/>
              </a:rPr>
            </a:br>
            <a:endParaRPr lang="ru-RU" sz="1600" b="1" i="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51520" y="1412776"/>
            <a:ext cx="8640960" cy="5112568"/>
          </a:xfrm>
        </p:spPr>
        <p:txBody>
          <a:bodyPr>
            <a:normAutofit fontScale="92500" lnSpcReduction="10000"/>
          </a:bodyPr>
          <a:lstStyle/>
          <a:p>
            <a:pPr marL="457200" lvl="0" indent="-457200" algn="l">
              <a:buClrTx/>
              <a:buSzTx/>
              <a:buFont typeface="Arial" pitchFamily="34" charset="0"/>
              <a:buChar char="•"/>
            </a:pPr>
            <a:r>
              <a:rPr lang="ru-RU" sz="2200" b="1" i="1" dirty="0">
                <a:solidFill>
                  <a:srgbClr val="002060"/>
                </a:solidFill>
                <a:latin typeface="Calibri"/>
              </a:rPr>
              <a:t>Соблюдение принципа безусловного исполнения действующих расходных обязательств;</a:t>
            </a:r>
            <a:endParaRPr lang="ru-RU" sz="2200" dirty="0">
              <a:solidFill>
                <a:srgbClr val="002060"/>
              </a:solidFill>
              <a:latin typeface="Calibri"/>
            </a:endParaRPr>
          </a:p>
          <a:p>
            <a:pPr marL="457200" lvl="0" indent="-457200" algn="l">
              <a:buClrTx/>
              <a:buSzTx/>
              <a:buFont typeface="Arial" pitchFamily="34" charset="0"/>
              <a:buChar char="•"/>
            </a:pPr>
            <a:r>
              <a:rPr lang="ru-RU" sz="2200" b="1" i="1" dirty="0">
                <a:solidFill>
                  <a:srgbClr val="002060"/>
                </a:solidFill>
                <a:latin typeface="Calibri"/>
              </a:rPr>
              <a:t>Исполнение бюджета района в «программном» формате, что обеспечивает увязку бюджетных ассигнований и конкретных мероприятий, направленных на достижение приоритетных целей социально-экономического развития района;</a:t>
            </a:r>
          </a:p>
          <a:p>
            <a:pPr marL="457200" lvl="0" indent="-457200" algn="l">
              <a:buClrTx/>
              <a:buSzTx/>
              <a:buFont typeface="Arial" pitchFamily="34" charset="0"/>
              <a:buChar char="•"/>
            </a:pPr>
            <a:r>
              <a:rPr lang="ru-RU" sz="2200" b="1" i="1" dirty="0">
                <a:solidFill>
                  <a:srgbClr val="002060"/>
                </a:solidFill>
                <a:latin typeface="Calibri"/>
              </a:rPr>
              <a:t>Оптимизация и повышение эффективности использования бюджетных средств, при соблюдении и повышении уровня эффективности оказания муниципальных услуг, в том числе за счет оптимизации численности работников муниципальных учреждений и муниципальных служащих органов местного самоуправления;</a:t>
            </a:r>
          </a:p>
          <a:p>
            <a:pPr marL="457200" lvl="0" indent="-457200" algn="l">
              <a:buClrTx/>
              <a:buSzTx/>
              <a:buFont typeface="Arial" pitchFamily="34" charset="0"/>
              <a:buChar char="•"/>
            </a:pPr>
            <a:r>
              <a:rPr lang="ru-RU" sz="2200" b="1" i="1" dirty="0">
                <a:solidFill>
                  <a:srgbClr val="002060"/>
                </a:solidFill>
                <a:latin typeface="Calibri"/>
              </a:rPr>
              <a:t>Увеличение заработной платы работников бюджетной сферы с учетом достижения целевых значений «дорожных карт» по Указам Президента Российской Федерации от 2012 года;</a:t>
            </a:r>
          </a:p>
          <a:p>
            <a:pPr marL="457200" lvl="0" indent="-457200" algn="l">
              <a:buClrTx/>
              <a:buSzTx/>
              <a:buFont typeface="Arial" pitchFamily="34" charset="0"/>
              <a:buChar char="•"/>
            </a:pPr>
            <a:r>
              <a:rPr lang="ru-RU" sz="2200" b="1" i="1" dirty="0">
                <a:solidFill>
                  <a:srgbClr val="002060"/>
                </a:solidFill>
                <a:latin typeface="Calibri"/>
              </a:rPr>
              <a:t>Обеспечение сбалансированности бюджета района;</a:t>
            </a:r>
          </a:p>
          <a:p>
            <a:pPr marL="457200" lvl="0" indent="-457200" algn="l">
              <a:buClrTx/>
              <a:buSzTx/>
              <a:buFont typeface="Arial" pitchFamily="34" charset="0"/>
              <a:buChar char="•"/>
            </a:pPr>
            <a:r>
              <a:rPr lang="ru-RU" sz="2200" b="1" i="1" dirty="0">
                <a:solidFill>
                  <a:srgbClr val="002060"/>
                </a:solidFill>
                <a:latin typeface="Calibri"/>
              </a:rPr>
              <a:t>Обеспечение открытости бюджетного процесса с применением различных </a:t>
            </a:r>
            <a:r>
              <a:rPr lang="ru-RU" sz="2200" b="1" i="1" dirty="0" smtClean="0">
                <a:solidFill>
                  <a:srgbClr val="002060"/>
                </a:solidFill>
                <a:latin typeface="Calibri"/>
              </a:rPr>
              <a:t>форм</a:t>
            </a:r>
            <a:endParaRPr lang="ru-RU" sz="1400" dirty="0">
              <a:solidFill>
                <a:schemeClr val="tx1"/>
              </a:solidFill>
            </a:endParaRPr>
          </a:p>
        </p:txBody>
      </p:sp>
    </p:spTree>
    <p:extLst>
      <p:ext uri="{BB962C8B-B14F-4D97-AF65-F5344CB8AC3E}">
        <p14:creationId xmlns:p14="http://schemas.microsoft.com/office/powerpoint/2010/main" val="2274814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4099" name="Рисунок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Рисунок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1413" y="22219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a:spLocks noGrp="1"/>
          </p:cNvSpPr>
          <p:nvPr>
            <p:ph type="subTitle" idx="1"/>
          </p:nvPr>
        </p:nvSpPr>
        <p:spPr>
          <a:xfrm>
            <a:off x="1059785" y="-2440"/>
            <a:ext cx="7787955" cy="835455"/>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Исполнение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основных параметров </a:t>
            </a: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бюджета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Мглинского муниципального района за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2024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год</a:t>
            </a:r>
            <a:endPar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одзаголовок 2"/>
          <p:cNvSpPr txBox="1">
            <a:spLocks/>
          </p:cNvSpPr>
          <p:nvPr/>
        </p:nvSpPr>
        <p:spPr>
          <a:xfrm>
            <a:off x="520173" y="1749245"/>
            <a:ext cx="6400800" cy="835455"/>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2800" kern="1200">
                <a:solidFill>
                  <a:srgbClr val="FFC000"/>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defRPr/>
            </a:pPr>
            <a:endParaRPr lang="ru-RU" dirty="0"/>
          </a:p>
        </p:txBody>
      </p:sp>
      <p:pic>
        <p:nvPicPr>
          <p:cNvPr id="9" name="Picture 2" descr="F:\money_from_Tramplin\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216805">
            <a:off x="7236250" y="4946111"/>
            <a:ext cx="1849757" cy="18646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Диаграмма 1"/>
          <p:cNvGraphicFramePr/>
          <p:nvPr>
            <p:extLst>
              <p:ext uri="{D42A27DB-BD31-4B8C-83A1-F6EECF244321}">
                <p14:modId xmlns:p14="http://schemas.microsoft.com/office/powerpoint/2010/main" val="4015769669"/>
              </p:ext>
            </p:extLst>
          </p:nvPr>
        </p:nvGraphicFramePr>
        <p:xfrm>
          <a:off x="296260" y="1138425"/>
          <a:ext cx="8398775" cy="27486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3012944741"/>
              </p:ext>
            </p:extLst>
          </p:nvPr>
        </p:nvGraphicFramePr>
        <p:xfrm>
          <a:off x="372612" y="4039820"/>
          <a:ext cx="8398775" cy="2651760"/>
        </p:xfrm>
        <a:graphic>
          <a:graphicData uri="http://schemas.openxmlformats.org/drawingml/2006/table">
            <a:tbl>
              <a:tblPr firstRow="1" bandRow="1">
                <a:tableStyleId>{5C22544A-7EE6-4342-B048-85BDC9FD1C3A}</a:tableStyleId>
              </a:tblPr>
              <a:tblGrid>
                <a:gridCol w="1679755"/>
                <a:gridCol w="1679755"/>
                <a:gridCol w="1679755"/>
                <a:gridCol w="1680403"/>
                <a:gridCol w="1679107"/>
              </a:tblGrid>
              <a:tr h="523545">
                <a:tc>
                  <a:txBody>
                    <a:bodyPr/>
                    <a:lstStyle/>
                    <a:p>
                      <a:endParaRPr lang="ru-RU" dirty="0"/>
                    </a:p>
                  </a:txBody>
                  <a:tcPr/>
                </a:tc>
                <a:tc>
                  <a:txBody>
                    <a:bodyPr/>
                    <a:lstStyle/>
                    <a:p>
                      <a:pPr algn="ctr"/>
                      <a:r>
                        <a:rPr lang="ru-RU" dirty="0" smtClean="0"/>
                        <a:t>2024 </a:t>
                      </a:r>
                      <a:r>
                        <a:rPr lang="ru-RU" dirty="0" smtClean="0"/>
                        <a:t>год план (тыс.руб.)</a:t>
                      </a:r>
                      <a:endParaRPr lang="ru-RU" dirty="0"/>
                    </a:p>
                  </a:txBody>
                  <a:tcPr/>
                </a:tc>
                <a:tc>
                  <a:txBody>
                    <a:bodyPr/>
                    <a:lstStyle/>
                    <a:p>
                      <a:pPr algn="ctr"/>
                      <a:r>
                        <a:rPr lang="ru-RU" dirty="0" smtClean="0"/>
                        <a:t>2024 </a:t>
                      </a:r>
                      <a:r>
                        <a:rPr lang="ru-RU" dirty="0" smtClean="0"/>
                        <a:t>год исполнено (тыс.руб.)</a:t>
                      </a:r>
                      <a:endParaRPr lang="ru-RU" dirty="0"/>
                    </a:p>
                  </a:txBody>
                  <a:tcPr/>
                </a:tc>
                <a:tc>
                  <a:txBody>
                    <a:bodyPr/>
                    <a:lstStyle/>
                    <a:p>
                      <a:pPr algn="ctr"/>
                      <a:r>
                        <a:rPr lang="ru-RU" dirty="0" smtClean="0"/>
                        <a:t>Отклонение  (+,-)</a:t>
                      </a:r>
                    </a:p>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(тыс.руб.)</a:t>
                      </a:r>
                      <a:endParaRPr lang="ru-RU" dirty="0"/>
                    </a:p>
                  </a:txBody>
                  <a:tcPr/>
                </a:tc>
                <a:tc>
                  <a:txBody>
                    <a:bodyPr/>
                    <a:lstStyle/>
                    <a:p>
                      <a:pPr algn="ctr"/>
                      <a:r>
                        <a:rPr lang="ru-RU" dirty="0" smtClean="0"/>
                        <a:t>% </a:t>
                      </a:r>
                    </a:p>
                    <a:p>
                      <a:pPr algn="ctr"/>
                      <a:r>
                        <a:rPr lang="ru-RU" dirty="0" smtClean="0"/>
                        <a:t>Исполнения</a:t>
                      </a:r>
                      <a:endParaRPr lang="ru-RU" dirty="0"/>
                    </a:p>
                  </a:txBody>
                  <a:tcPr/>
                </a:tc>
              </a:tr>
              <a:tr h="356120">
                <a:tc>
                  <a:txBody>
                    <a:bodyPr/>
                    <a:lstStyle/>
                    <a:p>
                      <a:r>
                        <a:rPr lang="ru-RU" dirty="0" smtClean="0"/>
                        <a:t>Доходы</a:t>
                      </a:r>
                      <a:endParaRPr lang="ru-RU" dirty="0"/>
                    </a:p>
                  </a:txBody>
                  <a:tcPr/>
                </a:tc>
                <a:tc>
                  <a:txBody>
                    <a:bodyPr/>
                    <a:lstStyle/>
                    <a:p>
                      <a:pPr algn="r"/>
                      <a:r>
                        <a:rPr lang="ru-RU" dirty="0" smtClean="0"/>
                        <a:t>582</a:t>
                      </a:r>
                      <a:r>
                        <a:rPr lang="ru-RU" baseline="0" dirty="0" smtClean="0"/>
                        <a:t> 436,2</a:t>
                      </a:r>
                      <a:endParaRPr lang="ru-RU" dirty="0"/>
                    </a:p>
                  </a:txBody>
                  <a:tcPr/>
                </a:tc>
                <a:tc>
                  <a:txBody>
                    <a:bodyPr/>
                    <a:lstStyle/>
                    <a:p>
                      <a:pPr algn="r"/>
                      <a:r>
                        <a:rPr lang="ru-RU" dirty="0" smtClean="0"/>
                        <a:t>541 224,9</a:t>
                      </a:r>
                      <a:endParaRPr lang="ru-RU" dirty="0"/>
                    </a:p>
                  </a:txBody>
                  <a:tcPr/>
                </a:tc>
                <a:tc>
                  <a:txBody>
                    <a:bodyPr/>
                    <a:lstStyle/>
                    <a:p>
                      <a:pPr algn="r"/>
                      <a:r>
                        <a:rPr lang="ru-RU" dirty="0" smtClean="0"/>
                        <a:t>41 211,3</a:t>
                      </a:r>
                      <a:endParaRPr lang="ru-RU" dirty="0"/>
                    </a:p>
                  </a:txBody>
                  <a:tcPr/>
                </a:tc>
                <a:tc>
                  <a:txBody>
                    <a:bodyPr/>
                    <a:lstStyle/>
                    <a:p>
                      <a:pPr algn="r"/>
                      <a:r>
                        <a:rPr lang="ru-RU" dirty="0" smtClean="0"/>
                        <a:t>92,9</a:t>
                      </a:r>
                      <a:endParaRPr lang="ru-RU" dirty="0"/>
                    </a:p>
                  </a:txBody>
                  <a:tcPr/>
                </a:tc>
              </a:tr>
              <a:tr h="295770">
                <a:tc>
                  <a:txBody>
                    <a:bodyPr/>
                    <a:lstStyle/>
                    <a:p>
                      <a:r>
                        <a:rPr lang="ru-RU" dirty="0" smtClean="0"/>
                        <a:t>Расходы</a:t>
                      </a:r>
                      <a:endParaRPr lang="ru-RU" dirty="0"/>
                    </a:p>
                  </a:txBody>
                  <a:tcPr/>
                </a:tc>
                <a:tc>
                  <a:txBody>
                    <a:bodyPr/>
                    <a:lstStyle/>
                    <a:p>
                      <a:pPr algn="r"/>
                      <a:r>
                        <a:rPr lang="ru-RU" dirty="0" smtClean="0"/>
                        <a:t>619 651,1</a:t>
                      </a:r>
                      <a:endParaRPr lang="ru-RU" dirty="0"/>
                    </a:p>
                  </a:txBody>
                  <a:tcPr/>
                </a:tc>
                <a:tc>
                  <a:txBody>
                    <a:bodyPr/>
                    <a:lstStyle/>
                    <a:p>
                      <a:pPr algn="r"/>
                      <a:r>
                        <a:rPr lang="ru-RU" dirty="0" smtClean="0"/>
                        <a:t>554 049,6</a:t>
                      </a:r>
                    </a:p>
                  </a:txBody>
                  <a:tcPr/>
                </a:tc>
                <a:tc>
                  <a:txBody>
                    <a:bodyPr/>
                    <a:lstStyle/>
                    <a:p>
                      <a:pPr algn="r"/>
                      <a:r>
                        <a:rPr lang="ru-RU" dirty="0" smtClean="0"/>
                        <a:t>65 601,7</a:t>
                      </a:r>
                      <a:endParaRPr lang="ru-RU" dirty="0"/>
                    </a:p>
                  </a:txBody>
                  <a:tcPr/>
                </a:tc>
                <a:tc>
                  <a:txBody>
                    <a:bodyPr/>
                    <a:lstStyle/>
                    <a:p>
                      <a:pPr algn="r"/>
                      <a:r>
                        <a:rPr lang="ru-RU" dirty="0" smtClean="0"/>
                        <a:t>89,4</a:t>
                      </a:r>
                      <a:endParaRPr lang="ru-RU" dirty="0"/>
                    </a:p>
                  </a:txBody>
                  <a:tcPr/>
                </a:tc>
              </a:tr>
              <a:tr h="388125">
                <a:tc>
                  <a:txBody>
                    <a:bodyPr/>
                    <a:lstStyle/>
                    <a:p>
                      <a:r>
                        <a:rPr lang="ru-RU" dirty="0" smtClean="0"/>
                        <a:t>Профицит (+)</a:t>
                      </a:r>
                      <a:endParaRPr lang="ru-RU" dirty="0"/>
                    </a:p>
                  </a:txBody>
                  <a:tcPr/>
                </a:tc>
                <a:tc>
                  <a:txBody>
                    <a:bodyPr/>
                    <a:lstStyle/>
                    <a:p>
                      <a:pPr algn="r"/>
                      <a:endParaRPr lang="ru-RU" dirty="0"/>
                    </a:p>
                  </a:txBody>
                  <a:tcPr/>
                </a:tc>
                <a:tc>
                  <a:txBody>
                    <a:bodyPr/>
                    <a:lstStyle/>
                    <a:p>
                      <a:pPr algn="r"/>
                      <a:r>
                        <a:rPr lang="ru-RU" dirty="0" smtClean="0"/>
                        <a:t>12 824,7</a:t>
                      </a:r>
                      <a:endParaRPr lang="ru-RU" dirty="0" smtClean="0"/>
                    </a:p>
                    <a:p>
                      <a:pPr algn="r"/>
                      <a:endParaRPr lang="ru-RU" dirty="0"/>
                    </a:p>
                  </a:txBody>
                  <a:tcPr/>
                </a:tc>
                <a:tc>
                  <a:txBody>
                    <a:bodyPr/>
                    <a:lstStyle/>
                    <a:p>
                      <a:pPr algn="r"/>
                      <a:endParaRPr lang="ru-RU" dirty="0"/>
                    </a:p>
                  </a:txBody>
                  <a:tcPr/>
                </a:tc>
                <a:tc>
                  <a:txBody>
                    <a:bodyPr/>
                    <a:lstStyle/>
                    <a:p>
                      <a:pPr algn="r"/>
                      <a:endParaRPr lang="ru-RU" dirty="0"/>
                    </a:p>
                  </a:txBody>
                  <a:tcPr/>
                </a:tc>
              </a:tr>
              <a:tr h="305410">
                <a:tc>
                  <a:txBody>
                    <a:bodyPr/>
                    <a:lstStyle/>
                    <a:p>
                      <a:r>
                        <a:rPr lang="ru-RU" dirty="0" smtClean="0"/>
                        <a:t>Дефицит (-)</a:t>
                      </a:r>
                      <a:endParaRPr lang="ru-RU" dirty="0"/>
                    </a:p>
                  </a:txBody>
                  <a:tcPr/>
                </a:tc>
                <a:tc>
                  <a:txBody>
                    <a:bodyPr/>
                    <a:lstStyle/>
                    <a:p>
                      <a:pPr algn="r"/>
                      <a:r>
                        <a:rPr lang="ru-RU" dirty="0" smtClean="0"/>
                        <a:t>37 214,9</a:t>
                      </a:r>
                      <a:endParaRPr lang="ru-RU" dirty="0"/>
                    </a:p>
                  </a:txBody>
                  <a:tcPr/>
                </a:tc>
                <a:tc>
                  <a:txBody>
                    <a:bodyPr/>
                    <a:lstStyle/>
                    <a:p>
                      <a:pPr algn="r"/>
                      <a:endParaRPr lang="ru-RU" dirty="0"/>
                    </a:p>
                  </a:txBody>
                  <a:tcPr/>
                </a:tc>
                <a:tc>
                  <a:txBody>
                    <a:bodyPr/>
                    <a:lstStyle/>
                    <a:p>
                      <a:pPr algn="r"/>
                      <a:endParaRPr lang="ru-RU" dirty="0"/>
                    </a:p>
                  </a:txBody>
                  <a:tcPr/>
                </a:tc>
                <a:tc>
                  <a:txBody>
                    <a:bodyPr/>
                    <a:lstStyle/>
                    <a:p>
                      <a:pPr algn="r"/>
                      <a:endParaRPr lang="ru-RU" dirty="0"/>
                    </a:p>
                  </a:txBody>
                  <a:tcPr/>
                </a:tc>
              </a:tr>
            </a:tbl>
          </a:graphicData>
        </a:graphic>
      </p:graphicFrame>
    </p:spTree>
    <p:extLst>
      <p:ext uri="{BB962C8B-B14F-4D97-AF65-F5344CB8AC3E}">
        <p14:creationId xmlns:p14="http://schemas.microsoft.com/office/powerpoint/2010/main" val="79946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196752"/>
            <a:ext cx="7772400" cy="864096"/>
          </a:xfrm>
        </p:spPr>
        <p:txBody>
          <a:bodyPr>
            <a:normAutofit fontScale="90000"/>
          </a:bodyPr>
          <a:lstStyle/>
          <a:p>
            <a:pPr lvl="0">
              <a:spcBef>
                <a:spcPct val="20000"/>
              </a:spcBef>
            </a:pPr>
            <a:r>
              <a:rPr lang="ru-RU" sz="1600" b="1" dirty="0">
                <a:solidFill>
                  <a:schemeClr val="tx1">
                    <a:lumMod val="95000"/>
                    <a:lumOff val="5000"/>
                  </a:schemeClr>
                </a:solidFill>
                <a:latin typeface="Century Gothic"/>
                <a:ea typeface="+mn-ea"/>
                <a:cs typeface="+mn-cs"/>
              </a:rPr>
              <a:t>Доходы бюджета – поступающие в бюджет денежные средства (исключение – средства от продажи акций и кредитные ресурсы)</a:t>
            </a:r>
            <a:br>
              <a:rPr lang="ru-RU" sz="1600" b="1" dirty="0">
                <a:solidFill>
                  <a:schemeClr val="tx1">
                    <a:lumMod val="95000"/>
                    <a:lumOff val="5000"/>
                  </a:schemeClr>
                </a:solidFill>
                <a:latin typeface="Century Gothic"/>
                <a:ea typeface="+mn-ea"/>
                <a:cs typeface="+mn-cs"/>
              </a:rPr>
            </a:br>
            <a:endParaRPr lang="ru-RU" b="1" dirty="0">
              <a:solidFill>
                <a:schemeClr val="tx1">
                  <a:lumMod val="95000"/>
                  <a:lumOff val="5000"/>
                </a:schemeClr>
              </a:solidFill>
            </a:endParaRPr>
          </a:p>
        </p:txBody>
      </p:sp>
      <p:sp>
        <p:nvSpPr>
          <p:cNvPr id="3" name="Текст 2"/>
          <p:cNvSpPr>
            <a:spLocks noGrp="1"/>
          </p:cNvSpPr>
          <p:nvPr>
            <p:ph type="body" idx="1"/>
          </p:nvPr>
        </p:nvSpPr>
        <p:spPr>
          <a:xfrm>
            <a:off x="683568" y="332655"/>
            <a:ext cx="7632848" cy="936105"/>
          </a:xfrm>
        </p:spPr>
        <p:txBody>
          <a:bodyPr/>
          <a:lstStyle/>
          <a:p>
            <a:r>
              <a:rPr lang="ru-RU" sz="2800" b="1" i="1" dirty="0">
                <a:solidFill>
                  <a:schemeClr val="tx1">
                    <a:lumMod val="95000"/>
                    <a:lumOff val="5000"/>
                  </a:schemeClr>
                </a:solidFill>
                <a:effectLst>
                  <a:outerShdw blurRad="63500" dist="38100" dir="5400000" algn="t" rotWithShape="0">
                    <a:prstClr val="black">
                      <a:alpha val="25000"/>
                    </a:prstClr>
                  </a:outerShdw>
                </a:effectLst>
                <a:latin typeface="Palatino Linotype"/>
                <a:ea typeface="+mj-ea"/>
                <a:cs typeface="+mj-cs"/>
              </a:rPr>
              <a:t>Доходы бюджета</a:t>
            </a:r>
            <a:endParaRPr lang="ru-RU" b="1" i="1" dirty="0">
              <a:solidFill>
                <a:schemeClr val="tx1">
                  <a:lumMod val="95000"/>
                  <a:lumOff val="5000"/>
                </a:schemeClr>
              </a:solidFill>
            </a:endParaRPr>
          </a:p>
        </p:txBody>
      </p:sp>
      <p:sp>
        <p:nvSpPr>
          <p:cNvPr id="4" name="Лента лицом вверх 3"/>
          <p:cNvSpPr/>
          <p:nvPr/>
        </p:nvSpPr>
        <p:spPr>
          <a:xfrm>
            <a:off x="395536" y="1772816"/>
            <a:ext cx="2592288" cy="1026114"/>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Лента лицом вверх 4"/>
          <p:cNvSpPr/>
          <p:nvPr/>
        </p:nvSpPr>
        <p:spPr>
          <a:xfrm>
            <a:off x="298782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Лента лицом вверх 5"/>
          <p:cNvSpPr/>
          <p:nvPr/>
        </p:nvSpPr>
        <p:spPr>
          <a:xfrm>
            <a:off x="589396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611560" y="3429000"/>
            <a:ext cx="1948288"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федеральных, региональных и местных налогов и сборов, предусмотренных Российской Федерации</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3347864" y="3356992"/>
            <a:ext cx="2448272"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иных платежей и сборов, установленных </a:t>
            </a:r>
            <a:r>
              <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rPr>
              <a:t>законодательством Российской Федерации</a:t>
            </a:r>
          </a:p>
        </p:txBody>
      </p:sp>
      <p:sp>
        <p:nvSpPr>
          <p:cNvPr id="9" name="Скругленный прямоугольник 8"/>
          <p:cNvSpPr/>
          <p:nvPr/>
        </p:nvSpPr>
        <p:spPr>
          <a:xfrm>
            <a:off x="6228184" y="3140968"/>
            <a:ext cx="2448272" cy="3600400"/>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других бюджетов бюджетной системы Российской Федерации (межбюджетные трансферты в виде дотаций, субсидий и субвенций). Поступления от организаций и граждан (кроме налоговых и неналоговых доходов)</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Tree>
    <p:extLst>
      <p:ext uri="{BB962C8B-B14F-4D97-AF65-F5344CB8AC3E}">
        <p14:creationId xmlns:p14="http://schemas.microsoft.com/office/powerpoint/2010/main" val="25056541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36655"/>
            <a:ext cx="8229600" cy="1002440"/>
          </a:xfrm>
        </p:spPr>
        <p:txBody>
          <a:bodyPr>
            <a:normAutofit fontScale="90000"/>
          </a:bodyPr>
          <a:lstStyle/>
          <a:p>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Виды доходов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бюджета Мглинского  </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муниципального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района  Брянской области</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
            </a:r>
            <a:b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br>
            <a:endParaRPr lang="ru-RU" dirty="0">
              <a:solidFill>
                <a:schemeClr val="tx1">
                  <a:lumMod val="95000"/>
                  <a:lumOff val="5000"/>
                </a:schemeClr>
              </a:solidFill>
            </a:endParaRPr>
          </a:p>
        </p:txBody>
      </p:sp>
      <p:grpSp>
        <p:nvGrpSpPr>
          <p:cNvPr id="47" name="Группа 46"/>
          <p:cNvGrpSpPr/>
          <p:nvPr/>
        </p:nvGrpSpPr>
        <p:grpSpPr>
          <a:xfrm>
            <a:off x="145124" y="1052736"/>
            <a:ext cx="8853753" cy="5786785"/>
            <a:chOff x="290247" y="548680"/>
            <a:chExt cx="8853753" cy="5487181"/>
          </a:xfrm>
        </p:grpSpPr>
        <p:sp>
          <p:nvSpPr>
            <p:cNvPr id="48" name="Лента лицом вверх 47"/>
            <p:cNvSpPr/>
            <p:nvPr/>
          </p:nvSpPr>
          <p:spPr>
            <a:xfrm>
              <a:off x="290247" y="548680"/>
              <a:ext cx="2880320" cy="792088"/>
            </a:xfrm>
            <a:prstGeom prst="ribbon2">
              <a:avLst/>
            </a:prstGeom>
            <a:solidFill>
              <a:srgbClr val="0070C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9" name="Лента лицом вверх 48"/>
            <p:cNvSpPr/>
            <p:nvPr/>
          </p:nvSpPr>
          <p:spPr>
            <a:xfrm>
              <a:off x="3203848" y="548680"/>
              <a:ext cx="2880320" cy="792088"/>
            </a:xfrm>
            <a:prstGeom prst="ribbon2">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0" name="Лента лицом вверх 49"/>
            <p:cNvSpPr/>
            <p:nvPr/>
          </p:nvSpPr>
          <p:spPr>
            <a:xfrm>
              <a:off x="6263680" y="548680"/>
              <a:ext cx="2880320" cy="792088"/>
            </a:xfrm>
            <a:prstGeom prst="ribbon2">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1" name="Скругленный прямоугольник 50"/>
            <p:cNvSpPr/>
            <p:nvPr/>
          </p:nvSpPr>
          <p:spPr>
            <a:xfrm>
              <a:off x="899593" y="1484784"/>
              <a:ext cx="2016224"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доходы физических лиц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2" name="Скругленный прямоугольник 51"/>
            <p:cNvSpPr/>
            <p:nvPr/>
          </p:nvSpPr>
          <p:spPr>
            <a:xfrm>
              <a:off x="872953" y="1991544"/>
              <a:ext cx="2016224" cy="42934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Акцизы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нефтепродукты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3" name="Скругленный прямоугольник 52"/>
            <p:cNvSpPr/>
            <p:nvPr/>
          </p:nvSpPr>
          <p:spPr>
            <a:xfrm>
              <a:off x="872140" y="3140968"/>
              <a:ext cx="201703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сельскохозяйственный налог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4" name="Скругленный прямоугольник 53"/>
            <p:cNvSpPr/>
            <p:nvPr/>
          </p:nvSpPr>
          <p:spPr>
            <a:xfrm>
              <a:off x="872139" y="2479576"/>
              <a:ext cx="201245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 на вменный доход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5" name="Скругленный прямоугольник 54"/>
            <p:cNvSpPr/>
            <p:nvPr/>
          </p:nvSpPr>
          <p:spPr>
            <a:xfrm>
              <a:off x="863793" y="3789040"/>
              <a:ext cx="2016224" cy="79208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 взимаемый в связи с применением патентной системы налогообложения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6" name="Скругленный прямоугольник 55"/>
            <p:cNvSpPr/>
            <p:nvPr/>
          </p:nvSpPr>
          <p:spPr>
            <a:xfrm>
              <a:off x="3707904" y="1484784"/>
              <a:ext cx="1872208" cy="115212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использования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7" name="Скругленный прямоугольник 56"/>
            <p:cNvSpPr/>
            <p:nvPr/>
          </p:nvSpPr>
          <p:spPr>
            <a:xfrm>
              <a:off x="895774" y="5151251"/>
              <a:ext cx="2012458" cy="459432"/>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8" name="Скругленный прямоугольник 57"/>
            <p:cNvSpPr/>
            <p:nvPr/>
          </p:nvSpPr>
          <p:spPr>
            <a:xfrm>
              <a:off x="3707904" y="4581128"/>
              <a:ext cx="1872208" cy="417997"/>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оказания платных услуг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9" name="Скругленный прямоугольник 58"/>
            <p:cNvSpPr/>
            <p:nvPr/>
          </p:nvSpPr>
          <p:spPr>
            <a:xfrm>
              <a:off x="894010" y="4658839"/>
              <a:ext cx="2003298"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Государственная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пошлина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0" name="Скругленный прямоугольник 59"/>
            <p:cNvSpPr/>
            <p:nvPr/>
          </p:nvSpPr>
          <p:spPr>
            <a:xfrm>
              <a:off x="3707904" y="2708920"/>
              <a:ext cx="1872208" cy="929673"/>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продажи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1" name="Скругленный прямоугольник 60"/>
            <p:cNvSpPr/>
            <p:nvPr/>
          </p:nvSpPr>
          <p:spPr>
            <a:xfrm>
              <a:off x="3707904" y="3717032"/>
              <a:ext cx="1872208" cy="80089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Платежи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за пользование природными ресурсами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2" name="Скругленный прямоугольник 61"/>
            <p:cNvSpPr/>
            <p:nvPr/>
          </p:nvSpPr>
          <p:spPr>
            <a:xfrm>
              <a:off x="3707904" y="5085184"/>
              <a:ext cx="1872208" cy="42517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Штрафы, санкции, возмещение ущерба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3" name="Скругленный прямоугольник 62"/>
            <p:cNvSpPr/>
            <p:nvPr/>
          </p:nvSpPr>
          <p:spPr>
            <a:xfrm>
              <a:off x="3707904" y="5610683"/>
              <a:ext cx="1872208" cy="425178"/>
            </a:xfrm>
            <a:prstGeom prst="roundRect">
              <a:avLst/>
            </a:prstGeom>
            <a:solidFill>
              <a:srgbClr val="00B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неналоговые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4" name="Скругленный прямоугольник 63"/>
            <p:cNvSpPr/>
            <p:nvPr/>
          </p:nvSpPr>
          <p:spPr>
            <a:xfrm>
              <a:off x="6732240" y="2101803"/>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Субсидии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5" name="Скругленный прямоугольник 64"/>
            <p:cNvSpPr/>
            <p:nvPr/>
          </p:nvSpPr>
          <p:spPr>
            <a:xfrm>
              <a:off x="6713647" y="2846641"/>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Субвенции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6" name="Скругленный прямоугольник 65"/>
            <p:cNvSpPr/>
            <p:nvPr/>
          </p:nvSpPr>
          <p:spPr>
            <a:xfrm>
              <a:off x="6713647" y="3717032"/>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Иные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межбюджетные 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67" name="Прямая соединительная линия 66"/>
            <p:cNvCxnSpPr/>
            <p:nvPr/>
          </p:nvCxnSpPr>
          <p:spPr>
            <a:xfrm>
              <a:off x="539552" y="1340768"/>
              <a:ext cx="0" cy="4040199"/>
            </a:xfrm>
            <a:prstGeom prst="line">
              <a:avLst/>
            </a:prstGeom>
            <a:noFill/>
            <a:ln w="9525" cap="flat" cmpd="sng" algn="ctr">
              <a:solidFill>
                <a:srgbClr val="6076B4">
                  <a:shade val="95000"/>
                  <a:satMod val="105000"/>
                </a:srgbClr>
              </a:solidFill>
              <a:prstDash val="solid"/>
            </a:ln>
            <a:effectLst/>
          </p:spPr>
        </p:cxnSp>
        <p:cxnSp>
          <p:nvCxnSpPr>
            <p:cNvPr id="68" name="Прямая со стрелкой 67"/>
            <p:cNvCxnSpPr>
              <a:endCxn id="51" idx="1"/>
            </p:cNvCxnSpPr>
            <p:nvPr/>
          </p:nvCxnSpPr>
          <p:spPr>
            <a:xfrm>
              <a:off x="539552" y="17008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69" name="Прямая со стрелкой 68"/>
            <p:cNvCxnSpPr/>
            <p:nvPr/>
          </p:nvCxnSpPr>
          <p:spPr>
            <a:xfrm>
              <a:off x="539552" y="220621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0" name="Прямая со стрелкой 69"/>
            <p:cNvCxnSpPr/>
            <p:nvPr/>
          </p:nvCxnSpPr>
          <p:spPr>
            <a:xfrm>
              <a:off x="512912" y="27676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1" name="Прямая со стрелкой 70"/>
            <p:cNvCxnSpPr/>
            <p:nvPr/>
          </p:nvCxnSpPr>
          <p:spPr>
            <a:xfrm>
              <a:off x="539551" y="3429000"/>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2" name="Прямая со стрелкой 71"/>
            <p:cNvCxnSpPr/>
            <p:nvPr/>
          </p:nvCxnSpPr>
          <p:spPr>
            <a:xfrm>
              <a:off x="539551" y="4185084"/>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3" name="Прямая со стрелкой 72"/>
            <p:cNvCxnSpPr/>
            <p:nvPr/>
          </p:nvCxnSpPr>
          <p:spPr>
            <a:xfrm>
              <a:off x="539552" y="487486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4" name="Прямая со стрелкой 73"/>
            <p:cNvCxnSpPr/>
            <p:nvPr/>
          </p:nvCxnSpPr>
          <p:spPr>
            <a:xfrm>
              <a:off x="539551" y="5377397"/>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5" name="Прямая соединительная линия 74"/>
            <p:cNvCxnSpPr/>
            <p:nvPr/>
          </p:nvCxnSpPr>
          <p:spPr>
            <a:xfrm>
              <a:off x="3347864" y="1333922"/>
              <a:ext cx="0" cy="4489350"/>
            </a:xfrm>
            <a:prstGeom prst="line">
              <a:avLst/>
            </a:prstGeom>
            <a:noFill/>
            <a:ln w="9525" cap="flat" cmpd="sng" algn="ctr">
              <a:solidFill>
                <a:srgbClr val="6076B4">
                  <a:shade val="95000"/>
                  <a:satMod val="105000"/>
                </a:srgbClr>
              </a:solidFill>
              <a:prstDash val="solid"/>
            </a:ln>
            <a:effectLst/>
          </p:spPr>
        </p:cxnSp>
        <p:cxnSp>
          <p:nvCxnSpPr>
            <p:cNvPr id="76" name="Прямая со стрелкой 75"/>
            <p:cNvCxnSpPr/>
            <p:nvPr/>
          </p:nvCxnSpPr>
          <p:spPr>
            <a:xfrm>
              <a:off x="3347864" y="2068809"/>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7" name="Прямая со стрелкой 76"/>
            <p:cNvCxnSpPr/>
            <p:nvPr/>
          </p:nvCxnSpPr>
          <p:spPr>
            <a:xfrm>
              <a:off x="3347864" y="317375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8" name="Прямая со стрелкой 77"/>
            <p:cNvCxnSpPr/>
            <p:nvPr/>
          </p:nvCxnSpPr>
          <p:spPr>
            <a:xfrm>
              <a:off x="3347863" y="41127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9" name="Прямая со стрелкой 78"/>
            <p:cNvCxnSpPr/>
            <p:nvPr/>
          </p:nvCxnSpPr>
          <p:spPr>
            <a:xfrm>
              <a:off x="3347864" y="47901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0" name="Прямая со стрелкой 79"/>
            <p:cNvCxnSpPr/>
            <p:nvPr/>
          </p:nvCxnSpPr>
          <p:spPr>
            <a:xfrm>
              <a:off x="3333692" y="529777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1" name="Прямая со стрелкой 80"/>
            <p:cNvCxnSpPr/>
            <p:nvPr/>
          </p:nvCxnSpPr>
          <p:spPr>
            <a:xfrm>
              <a:off x="3347864" y="582327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2" name="Прямая соединительная линия 81"/>
            <p:cNvCxnSpPr/>
            <p:nvPr/>
          </p:nvCxnSpPr>
          <p:spPr>
            <a:xfrm flipH="1">
              <a:off x="6372199" y="1333922"/>
              <a:ext cx="1" cy="2751861"/>
            </a:xfrm>
            <a:prstGeom prst="line">
              <a:avLst/>
            </a:prstGeom>
            <a:noFill/>
            <a:ln w="9525" cap="flat" cmpd="sng" algn="ctr">
              <a:solidFill>
                <a:srgbClr val="6076B4">
                  <a:shade val="95000"/>
                  <a:satMod val="105000"/>
                </a:srgbClr>
              </a:solidFill>
              <a:prstDash val="solid"/>
            </a:ln>
            <a:effectLst/>
          </p:spPr>
        </p:cxnSp>
        <p:cxnSp>
          <p:nvCxnSpPr>
            <p:cNvPr id="83" name="Прямая со стрелкой 82"/>
            <p:cNvCxnSpPr/>
            <p:nvPr/>
          </p:nvCxnSpPr>
          <p:spPr>
            <a:xfrm>
              <a:off x="6372199" y="170783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4" name="Прямая со стрелкой 83"/>
            <p:cNvCxnSpPr/>
            <p:nvPr/>
          </p:nvCxnSpPr>
          <p:spPr>
            <a:xfrm>
              <a:off x="6372200" y="231080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5" name="Прямая со стрелкой 84"/>
            <p:cNvCxnSpPr/>
            <p:nvPr/>
          </p:nvCxnSpPr>
          <p:spPr>
            <a:xfrm>
              <a:off x="6372199" y="3055639"/>
              <a:ext cx="360042" cy="1"/>
            </a:xfrm>
            <a:prstGeom prst="straightConnector1">
              <a:avLst/>
            </a:prstGeom>
            <a:noFill/>
            <a:ln w="9525" cap="flat" cmpd="sng" algn="ctr">
              <a:solidFill>
                <a:srgbClr val="6076B4">
                  <a:shade val="95000"/>
                  <a:satMod val="105000"/>
                </a:srgbClr>
              </a:solidFill>
              <a:prstDash val="solid"/>
              <a:tailEnd type="arrow"/>
            </a:ln>
            <a:effectLst/>
          </p:spPr>
        </p:cxnSp>
        <p:sp>
          <p:nvSpPr>
            <p:cNvPr id="86" name="Скругленный прямоугольник 85"/>
            <p:cNvSpPr/>
            <p:nvPr/>
          </p:nvSpPr>
          <p:spPr>
            <a:xfrm>
              <a:off x="6754079" y="1491809"/>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Дотации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87" name="Прямая со стрелкой 86"/>
            <p:cNvCxnSpPr/>
            <p:nvPr/>
          </p:nvCxnSpPr>
          <p:spPr>
            <a:xfrm>
              <a:off x="6372200" y="4085782"/>
              <a:ext cx="360042" cy="1"/>
            </a:xfrm>
            <a:prstGeom prst="straightConnector1">
              <a:avLst/>
            </a:prstGeom>
            <a:noFill/>
            <a:ln w="9525" cap="flat" cmpd="sng" algn="ctr">
              <a:solidFill>
                <a:srgbClr val="6076B4">
                  <a:shade val="95000"/>
                  <a:satMod val="105000"/>
                </a:srgbClr>
              </a:solidFill>
              <a:prstDash val="solid"/>
              <a:tailEnd type="arrow"/>
            </a:ln>
            <a:effectLst/>
          </p:spPr>
        </p:cxnSp>
      </p:grpSp>
      <p:sp>
        <p:nvSpPr>
          <p:cNvPr id="89" name="Скругленный прямоугольник 88"/>
          <p:cNvSpPr/>
          <p:nvPr/>
        </p:nvSpPr>
        <p:spPr>
          <a:xfrm>
            <a:off x="6541708" y="5633023"/>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межбюджетные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96" name="Прямая соединительная линия 95"/>
          <p:cNvCxnSpPr/>
          <p:nvPr/>
        </p:nvCxnSpPr>
        <p:spPr>
          <a:xfrm>
            <a:off x="6227077" y="4782966"/>
            <a:ext cx="0" cy="1123645"/>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Прямая со стрелкой 97"/>
          <p:cNvCxnSpPr/>
          <p:nvPr/>
        </p:nvCxnSpPr>
        <p:spPr>
          <a:xfrm>
            <a:off x="6227077" y="5906611"/>
            <a:ext cx="314631"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3147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656184"/>
          </a:xfrm>
        </p:spPr>
        <p:txBody>
          <a:bodyPr>
            <a:noAutofit/>
          </a:bodyPr>
          <a:lstStyle/>
          <a:p>
            <a:r>
              <a:rPr lang="ru-RU" sz="1600" b="1" dirty="0" err="1">
                <a:solidFill>
                  <a:srgbClr val="333333"/>
                </a:solidFill>
                <a:latin typeface="Arial"/>
              </a:rPr>
              <a:t>Нало́г</a:t>
            </a:r>
            <a:r>
              <a:rPr lang="ru-RU" sz="1600" dirty="0">
                <a:solidFill>
                  <a:srgbClr val="333333"/>
                </a:solidFill>
                <a:latin typeface="Arial"/>
              </a:rPr>
              <a:t>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a:t>
            </a:r>
            <a:endParaRPr lang="ru-RU" sz="1600" dirty="0">
              <a:solidFill>
                <a:schemeClr val="tx1">
                  <a:lumMod val="95000"/>
                  <a:lumOff val="5000"/>
                </a:schemeClr>
              </a:solidFill>
            </a:endParaRPr>
          </a:p>
        </p:txBody>
      </p:sp>
      <p:sp>
        <p:nvSpPr>
          <p:cNvPr id="3" name="Скругленный прямоугольник 2"/>
          <p:cNvSpPr/>
          <p:nvPr/>
        </p:nvSpPr>
        <p:spPr>
          <a:xfrm>
            <a:off x="179512"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ФЕДЕРАЛЬНЫЕ </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 name="Скругленный прямоугольник 3"/>
          <p:cNvSpPr/>
          <p:nvPr/>
        </p:nvSpPr>
        <p:spPr>
          <a:xfrm>
            <a:off x="3462386"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РЕГИОНАЛЬНЫЕ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6444208" y="1787910"/>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063477" y="2492896"/>
            <a:ext cx="6958058" cy="432048"/>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smtClean="0">
                <a:ln>
                  <a:noFill/>
                </a:ln>
                <a:solidFill>
                  <a:sysClr val="windowText" lastClr="000000"/>
                </a:solidFill>
                <a:effectLst/>
                <a:uLnTx/>
                <a:uFillTx/>
                <a:latin typeface="Palatino Linotype"/>
                <a:ea typeface="+mn-ea"/>
                <a:cs typeface="+mn-cs"/>
              </a:rPr>
              <a:t>Установлены Налоговым кодексом  РФ</a:t>
            </a:r>
            <a:endParaRPr kumimoji="0" lang="ru-RU" sz="2000" b="0" i="0" u="none" strike="noStrike" kern="1200" cap="none" spc="0" normalizeH="0" baseline="0" noProof="0" dirty="0">
              <a:ln>
                <a:noFill/>
              </a:ln>
              <a:solidFill>
                <a:sysClr val="windowText" lastClr="000000"/>
              </a:solidFill>
              <a:effectLst/>
              <a:uLnTx/>
              <a:uFillTx/>
              <a:latin typeface="Palatino Linotype"/>
              <a:ea typeface="+mn-ea"/>
              <a:cs typeface="+mn-cs"/>
            </a:endParaRPr>
          </a:p>
        </p:txBody>
      </p:sp>
      <p:sp>
        <p:nvSpPr>
          <p:cNvPr id="7" name="Скругленный прямоугольник 6"/>
          <p:cNvSpPr/>
          <p:nvPr/>
        </p:nvSpPr>
        <p:spPr>
          <a:xfrm>
            <a:off x="323528" y="3403900"/>
            <a:ext cx="2376264" cy="3133796"/>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и обязательны к уплате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всей территории РФ,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доходы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физических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лиц;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прибыль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государственная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пошлина</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акцизы</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водный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8" name="Подзаголовок 10"/>
          <p:cNvSpPr>
            <a:spLocks noGrp="1"/>
          </p:cNvSpPr>
          <p:nvPr/>
        </p:nvSpPr>
        <p:spPr>
          <a:xfrm>
            <a:off x="2915816" y="3368285"/>
            <a:ext cx="2476872" cy="3193452"/>
          </a:xfrm>
          <a:prstGeom prst="roundRect">
            <a:avLst/>
          </a:prstGeom>
          <a:solidFill>
            <a:srgbClr val="92D050"/>
          </a:solidFill>
          <a:ln w="28575" cap="flat" cmpd="sng" algn="ctr">
            <a:solidFill>
              <a:srgbClr val="002060"/>
            </a:solidFill>
            <a:prstDash val="solid"/>
          </a:ln>
          <a:effectLst/>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и </a:t>
            </a: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законами субъектов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Российской Федерации и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обязательны к уплате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территориях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соответствующих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субъектов РФ,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имущество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транспортный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патенты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9" name="Подзаголовок 10"/>
          <p:cNvSpPr txBox="1">
            <a:spLocks/>
          </p:cNvSpPr>
          <p:nvPr/>
        </p:nvSpPr>
        <p:spPr>
          <a:xfrm>
            <a:off x="5704307" y="3344245"/>
            <a:ext cx="2857407" cy="3193451"/>
          </a:xfrm>
          <a:prstGeom prst="roundRect">
            <a:avLst/>
          </a:prstGeom>
          <a:solidFill>
            <a:srgbClr val="92D050"/>
          </a:solidFill>
          <a:ln w="28575" cap="flat" cmpd="sng" algn="ctr">
            <a:solidFill>
              <a:srgbClr val="00206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smtClean="0">
                <a:ln>
                  <a:noFill/>
                </a:ln>
                <a:solidFill>
                  <a:sysClr val="windowText" lastClr="000000"/>
                </a:solidFill>
                <a:effectLst/>
                <a:uLnTx/>
                <a:uFillTx/>
                <a:latin typeface="Palatino Linotype"/>
                <a:ea typeface="+mn-ea"/>
                <a:cs typeface="+mn-cs"/>
              </a:rPr>
              <a:t>и </a:t>
            </a: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нормативными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правовыми актами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представительных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органов 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обязательны к уплате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 территориях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соответствующих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например: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земельный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налог;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налог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 имущество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физических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лиц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43397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71500353"/>
              </p:ext>
            </p:extLst>
          </p:nvPr>
        </p:nvGraphicFramePr>
        <p:xfrm>
          <a:off x="251520" y="1484784"/>
          <a:ext cx="4320480" cy="381642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a:xfrm>
            <a:off x="539552" y="332656"/>
            <a:ext cx="8229600" cy="1434488"/>
          </a:xfrm>
        </p:spPr>
        <p:txBody>
          <a:bodyPr>
            <a:normAutofit/>
          </a:bodyPr>
          <a:lstStyle/>
          <a:p>
            <a:r>
              <a:rPr lang="ru-RU" sz="2000" b="1" dirty="0" smtClean="0">
                <a:solidFill>
                  <a:srgbClr val="2F5897"/>
                </a:solidFill>
                <a:effectLst>
                  <a:outerShdw blurRad="63500" dist="38100" dir="5400000" algn="t" rotWithShape="0">
                    <a:prstClr val="black">
                      <a:alpha val="25000"/>
                    </a:prstClr>
                  </a:outerShdw>
                </a:effectLst>
                <a:latin typeface="Palatino Linotype"/>
              </a:rPr>
              <a:t>Динамика основных параметров </a:t>
            </a:r>
            <a:r>
              <a:rPr lang="ru-RU" sz="2000" b="1" dirty="0">
                <a:solidFill>
                  <a:srgbClr val="2F5897"/>
                </a:solidFill>
                <a:effectLst>
                  <a:outerShdw blurRad="63500" dist="38100" dir="5400000" algn="t" rotWithShape="0">
                    <a:prstClr val="black">
                      <a:alpha val="25000"/>
                    </a:prstClr>
                  </a:outerShdw>
                </a:effectLst>
                <a:latin typeface="Palatino Linotype"/>
              </a:rPr>
              <a:t>бюджета </a:t>
            </a:r>
            <a:r>
              <a:rPr lang="ru-RU" sz="2000" b="1" dirty="0" smtClean="0">
                <a:solidFill>
                  <a:srgbClr val="2F5897"/>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2000" b="1" dirty="0" smtClean="0">
                <a:solidFill>
                  <a:srgbClr val="2F5897"/>
                </a:solidFill>
                <a:effectLst>
                  <a:outerShdw blurRad="63500" dist="38100" dir="5400000" algn="t" rotWithShape="0">
                    <a:prstClr val="black">
                      <a:alpha val="25000"/>
                    </a:prstClr>
                  </a:outerShdw>
                </a:effectLst>
                <a:latin typeface="Palatino Linotype"/>
              </a:rPr>
              <a:t>2023-2024 </a:t>
            </a:r>
            <a:r>
              <a:rPr lang="ru-RU" sz="2000" b="1" dirty="0" smtClean="0">
                <a:solidFill>
                  <a:srgbClr val="2F5897"/>
                </a:solidFill>
                <a:effectLst>
                  <a:outerShdw blurRad="63500" dist="38100" dir="5400000" algn="t" rotWithShape="0">
                    <a:prstClr val="black">
                      <a:alpha val="25000"/>
                    </a:prstClr>
                  </a:outerShdw>
                </a:effectLst>
                <a:latin typeface="Palatino Linotype"/>
              </a:rPr>
              <a:t>годах </a:t>
            </a:r>
            <a:br>
              <a:rPr lang="ru-RU" sz="2000" b="1" dirty="0" smtClean="0">
                <a:solidFill>
                  <a:srgbClr val="2F5897"/>
                </a:solidFill>
                <a:effectLst>
                  <a:outerShdw blurRad="63500" dist="38100" dir="5400000" algn="t" rotWithShape="0">
                    <a:prstClr val="black">
                      <a:alpha val="25000"/>
                    </a:prstClr>
                  </a:outerShdw>
                </a:effectLst>
                <a:latin typeface="Palatino Linotype"/>
              </a:rPr>
            </a:br>
            <a:r>
              <a:rPr lang="ru-RU" sz="1300" b="1" dirty="0" smtClean="0">
                <a:solidFill>
                  <a:srgbClr val="2F5897"/>
                </a:solidFill>
                <a:effectLst>
                  <a:outerShdw blurRad="63500" dist="38100" dir="5400000" algn="t" rotWithShape="0">
                    <a:prstClr val="black">
                      <a:alpha val="25000"/>
                    </a:prstClr>
                  </a:outerShdw>
                </a:effectLst>
                <a:latin typeface="Palatino Linotype"/>
              </a:rPr>
              <a:t>                                                                                                                                                                             (тыс. руб.)</a:t>
            </a:r>
            <a:endParaRPr lang="ru-RU" sz="1300" dirty="0"/>
          </a:p>
        </p:txBody>
      </p:sp>
      <p:graphicFrame>
        <p:nvGraphicFramePr>
          <p:cNvPr id="2" name="Диаграмма 1"/>
          <p:cNvGraphicFramePr/>
          <p:nvPr>
            <p:extLst>
              <p:ext uri="{D42A27DB-BD31-4B8C-83A1-F6EECF244321}">
                <p14:modId xmlns:p14="http://schemas.microsoft.com/office/powerpoint/2010/main" val="590758309"/>
              </p:ext>
            </p:extLst>
          </p:nvPr>
        </p:nvGraphicFramePr>
        <p:xfrm>
          <a:off x="4644008" y="1412776"/>
          <a:ext cx="4248472" cy="52565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17709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38328"/>
            <a:ext cx="8229600" cy="1002440"/>
          </a:xfrm>
        </p:spPr>
        <p:txBody>
          <a:bodyPr>
            <a:normAutofit fontScale="90000"/>
          </a:bodyPr>
          <a:lstStyle/>
          <a:p>
            <a:r>
              <a:rPr lang="ru-RU" sz="2000" b="1" dirty="0" smtClean="0">
                <a:solidFill>
                  <a:schemeClr val="tx1"/>
                </a:solidFill>
                <a:effectLst>
                  <a:outerShdw blurRad="63500" dist="38100" dir="5400000" algn="t" rotWithShape="0">
                    <a:prstClr val="black">
                      <a:alpha val="25000"/>
                    </a:prstClr>
                  </a:outerShdw>
                </a:effectLst>
                <a:latin typeface="Palatino Linotype"/>
              </a:rPr>
              <a:t>Исполнение </a:t>
            </a:r>
            <a:r>
              <a:rPr lang="ru-RU" sz="2000" b="1" dirty="0">
                <a:solidFill>
                  <a:schemeClr val="tx1"/>
                </a:solidFill>
                <a:effectLst>
                  <a:outerShdw blurRad="63500" dist="38100" dir="5400000" algn="t" rotWithShape="0">
                    <a:prstClr val="black">
                      <a:alpha val="25000"/>
                    </a:prstClr>
                  </a:outerShdw>
                </a:effectLst>
                <a:latin typeface="Palatino Linotype"/>
              </a:rPr>
              <a:t>доходов </a:t>
            </a:r>
            <a:r>
              <a:rPr lang="ru-RU" sz="2000" b="1" dirty="0" smtClean="0">
                <a:solidFill>
                  <a:schemeClr val="tx1"/>
                </a:solidFill>
                <a:effectLst>
                  <a:outerShdw blurRad="63500" dist="38100" dir="5400000" algn="t" rotWithShape="0">
                    <a:prstClr val="black">
                      <a:alpha val="25000"/>
                    </a:prstClr>
                  </a:outerShdw>
                </a:effectLst>
                <a:latin typeface="Palatino Linotype"/>
              </a:rPr>
              <a:t>бюджета </a:t>
            </a:r>
            <a:r>
              <a:rPr lang="ru-RU" sz="2000" b="1" dirty="0">
                <a:solidFill>
                  <a:schemeClr val="tx1"/>
                </a:solidFill>
                <a:effectLst>
                  <a:outerShdw blurRad="63500" dist="38100" dir="5400000" algn="t" rotWithShape="0">
                    <a:prstClr val="black">
                      <a:alpha val="25000"/>
                    </a:prstClr>
                  </a:outerShdw>
                </a:effectLst>
                <a:latin typeface="Palatino Linotype"/>
              </a:rPr>
              <a:t>Мглинского муниципального района </a:t>
            </a:r>
            <a:r>
              <a:rPr lang="ru-RU" sz="2000" b="1" dirty="0" smtClean="0">
                <a:solidFill>
                  <a:schemeClr val="tx1"/>
                </a:solidFill>
                <a:effectLst>
                  <a:outerShdw blurRad="63500" dist="38100" dir="5400000" algn="t" rotWithShape="0">
                    <a:prstClr val="black">
                      <a:alpha val="25000"/>
                    </a:prstClr>
                  </a:outerShdw>
                </a:effectLst>
                <a:latin typeface="Palatino Linotype"/>
              </a:rPr>
              <a:t>                           Брянской области в </a:t>
            </a:r>
            <a:r>
              <a:rPr lang="ru-RU" sz="2000" b="1" dirty="0" smtClean="0">
                <a:solidFill>
                  <a:schemeClr val="tx1"/>
                </a:solidFill>
                <a:effectLst>
                  <a:outerShdw blurRad="63500" dist="38100" dir="5400000" algn="t" rotWithShape="0">
                    <a:prstClr val="black">
                      <a:alpha val="25000"/>
                    </a:prstClr>
                  </a:outerShdw>
                </a:effectLst>
                <a:latin typeface="Palatino Linotype"/>
              </a:rPr>
              <a:t>2024 </a:t>
            </a:r>
            <a:r>
              <a:rPr lang="ru-RU" sz="2000" b="1" dirty="0" smtClean="0">
                <a:solidFill>
                  <a:schemeClr val="tx1"/>
                </a:solidFill>
                <a:effectLst>
                  <a:outerShdw blurRad="63500" dist="38100" dir="5400000" algn="t" rotWithShape="0">
                    <a:prstClr val="black">
                      <a:alpha val="25000"/>
                    </a:prstClr>
                  </a:outerShdw>
                </a:effectLst>
                <a:latin typeface="Palatino Linotype"/>
              </a:rPr>
              <a:t>году</a:t>
            </a:r>
            <a:r>
              <a:rPr lang="ru-RU" sz="2400" b="1" dirty="0" smtClean="0">
                <a:solidFill>
                  <a:schemeClr val="tx1"/>
                </a:solidFill>
                <a:effectLst>
                  <a:outerShdw blurRad="63500" dist="38100" dir="5400000" algn="t" rotWithShape="0">
                    <a:prstClr val="black">
                      <a:alpha val="25000"/>
                    </a:prstClr>
                  </a:outerShdw>
                </a:effectLst>
                <a:latin typeface="Palatino Linotype"/>
              </a:rPr>
              <a:t/>
            </a:r>
            <a:br>
              <a:rPr lang="ru-RU" sz="2400" b="1" dirty="0" smtClean="0">
                <a:solidFill>
                  <a:schemeClr val="tx1"/>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endParaRPr lang="ru-RU" sz="1600"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474995299"/>
              </p:ext>
            </p:extLst>
          </p:nvPr>
        </p:nvGraphicFramePr>
        <p:xfrm>
          <a:off x="395536" y="1052736"/>
          <a:ext cx="7992887" cy="4826987"/>
        </p:xfrm>
        <a:graphic>
          <a:graphicData uri="http://schemas.openxmlformats.org/drawingml/2006/table">
            <a:tbl>
              <a:tblPr firstRow="1" bandRow="1">
                <a:tableStyleId>{5C22544A-7EE6-4342-B048-85BDC9FD1C3A}</a:tableStyleId>
              </a:tblPr>
              <a:tblGrid>
                <a:gridCol w="4296177"/>
                <a:gridCol w="1248439"/>
                <a:gridCol w="1249338"/>
                <a:gridCol w="1198933"/>
              </a:tblGrid>
              <a:tr h="571783">
                <a:tc>
                  <a:txBody>
                    <a:bodyPr/>
                    <a:lstStyle/>
                    <a:p>
                      <a:pPr algn="ctr"/>
                      <a:r>
                        <a:rPr lang="ru-RU" sz="1000" dirty="0" smtClean="0"/>
                        <a:t>Наименование</a:t>
                      </a:r>
                      <a:endParaRPr lang="ru-RU" sz="1000" dirty="0"/>
                    </a:p>
                  </a:txBody>
                  <a:tcPr/>
                </a:tc>
                <a:tc>
                  <a:txBody>
                    <a:bodyPr/>
                    <a:lstStyle/>
                    <a:p>
                      <a:pPr algn="ctr"/>
                      <a:r>
                        <a:rPr lang="ru-RU" sz="1000" dirty="0" smtClean="0"/>
                        <a:t>Назначено</a:t>
                      </a:r>
                    </a:p>
                    <a:p>
                      <a:pPr algn="ctr"/>
                      <a:r>
                        <a:rPr kumimoji="0" lang="ru-RU" sz="800" b="1" i="0" u="none" strike="noStrike" kern="1200" cap="none" spc="0" normalizeH="0" baseline="0" noProof="0" dirty="0" smtClean="0">
                          <a:ln>
                            <a:noFill/>
                          </a:ln>
                          <a:solidFill>
                            <a:schemeClr val="bg1"/>
                          </a:solidFill>
                          <a:effectLst>
                            <a:outerShdw blurRad="63500" dist="38100" dir="5400000" algn="t" rotWithShape="0">
                              <a:prstClr val="black">
                                <a:alpha val="25000"/>
                              </a:prstClr>
                            </a:outerShdw>
                          </a:effectLst>
                          <a:uLnTx/>
                          <a:uFillTx/>
                          <a:latin typeface="Palatino Linotype"/>
                          <a:ea typeface="+mj-ea"/>
                          <a:cs typeface="+mj-cs"/>
                        </a:rPr>
                        <a:t>(тыс.руб.)</a:t>
                      </a:r>
                      <a:endParaRPr lang="ru-RU" sz="800" dirty="0">
                        <a:solidFill>
                          <a:schemeClr val="bg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000" b="1" i="0" u="none" strike="noStrike" kern="1200" cap="none" spc="0" normalizeH="0" baseline="0" noProof="0" dirty="0" smtClean="0">
                          <a:ln>
                            <a:noFill/>
                          </a:ln>
                          <a:solidFill>
                            <a:prstClr val="white"/>
                          </a:solidFill>
                          <a:effectLst/>
                          <a:uLnTx/>
                          <a:uFillTx/>
                          <a:latin typeface="+mn-lt"/>
                          <a:ea typeface="+mn-ea"/>
                          <a:cs typeface="+mn-cs"/>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endParaRPr lang="ru-RU" sz="1000" dirty="0"/>
                    </a:p>
                  </a:txBody>
                  <a:tcPr/>
                </a:tc>
                <a:tc>
                  <a:txBody>
                    <a:bodyPr/>
                    <a:lstStyle/>
                    <a:p>
                      <a:pPr algn="ctr"/>
                      <a:r>
                        <a:rPr lang="ru-RU" sz="1000" dirty="0" smtClean="0"/>
                        <a:t>% Исполнения </a:t>
                      </a:r>
                      <a:endParaRPr lang="ru-RU" sz="1000" dirty="0"/>
                    </a:p>
                  </a:txBody>
                  <a:tcPr/>
                </a:tc>
              </a:tr>
              <a:tr h="403808">
                <a:tc>
                  <a:txBody>
                    <a:bodyPr/>
                    <a:lstStyle/>
                    <a:p>
                      <a:r>
                        <a:rPr lang="ru-RU" sz="1000" b="1" i="0" u="none" strike="noStrike" kern="1200" baseline="0" dirty="0" smtClean="0">
                          <a:solidFill>
                            <a:schemeClr val="dk1"/>
                          </a:solidFill>
                          <a:latin typeface="+mn-lt"/>
                          <a:ea typeface="+mn-ea"/>
                          <a:cs typeface="+mn-cs"/>
                        </a:rPr>
                        <a:t>Налоговые доходы, (всего)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115  522,8</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119 179,3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103,2</a:t>
                      </a:r>
                      <a:endParaRPr lang="ru-RU" sz="1000" dirty="0">
                        <a:solidFill>
                          <a:schemeClr val="tx1"/>
                        </a:solidFill>
                        <a:latin typeface="Candara" panose="020E0502030303020204" pitchFamily="34" charset="0"/>
                        <a:cs typeface="Times New Roman" panose="02020603050405020304" pitchFamily="18" charset="0"/>
                      </a:endParaRPr>
                    </a:p>
                  </a:txBody>
                  <a:tcPr/>
                </a:tc>
              </a:tr>
              <a:tr h="392561">
                <a:tc>
                  <a:txBody>
                    <a:bodyPr/>
                    <a:lstStyle/>
                    <a:p>
                      <a:r>
                        <a:rPr lang="ru-RU" sz="1000" b="0" i="0" u="none" strike="noStrike" kern="1200" baseline="0" dirty="0" smtClean="0">
                          <a:solidFill>
                            <a:schemeClr val="dk1"/>
                          </a:solidFill>
                          <a:latin typeface="+mn-lt"/>
                          <a:ea typeface="+mn-ea"/>
                          <a:cs typeface="+mn-cs"/>
                        </a:rPr>
                        <a:t>Налоги на доходы (НДФЛ)</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90 976,0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94 519 ,7</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103,9</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dirty="0" smtClean="0">
                          <a:latin typeface="+mn-lt"/>
                        </a:rPr>
                        <a:t>Акцизы на нефтепродукты</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20 408,6</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20 439 ,4</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100,2</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совокупный доход (ЕНВД, с/х, патенты)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2 582,5</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2 571,4</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99,6</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Прочие налоги  (госпошлина)</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1 555,7</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1 648,8</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106,0</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Неналоговые доходы, (всего) </a:t>
                      </a:r>
                      <a:r>
                        <a:rPr lang="ru-RU" sz="1000" b="0" i="0" u="none" strike="noStrike" kern="1200" baseline="0" dirty="0" smtClean="0">
                          <a:solidFill>
                            <a:schemeClr val="dk1"/>
                          </a:solidFill>
                          <a:latin typeface="+mn-lt"/>
                          <a:ea typeface="+mn-ea"/>
                          <a:cs typeface="+mn-cs"/>
                        </a:rPr>
                        <a:t>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7 531,4</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7 528,2</a:t>
                      </a:r>
                    </a:p>
                    <a:p>
                      <a:pPr algn="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100,0</a:t>
                      </a:r>
                      <a:endParaRPr lang="ru-RU" sz="1000" dirty="0">
                        <a:solidFill>
                          <a:schemeClr val="tx1"/>
                        </a:solidFill>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Доходы от использования имущества, </a:t>
                      </a:r>
                    </a:p>
                    <a:p>
                      <a:r>
                        <a:rPr lang="ru-RU" sz="1000" b="0" i="0" u="none" strike="noStrike" kern="1200" baseline="0" dirty="0" smtClean="0">
                          <a:solidFill>
                            <a:schemeClr val="dk1"/>
                          </a:solidFill>
                          <a:latin typeface="+mn-lt"/>
                          <a:ea typeface="+mn-ea"/>
                          <a:cs typeface="+mn-cs"/>
                        </a:rPr>
                        <a:t>находящегося в муниципальной </a:t>
                      </a:r>
                    </a:p>
                    <a:p>
                      <a:r>
                        <a:rPr lang="ru-RU" sz="1000" b="0" i="0" u="none" strike="noStrike" kern="1200" baseline="0" dirty="0" smtClean="0">
                          <a:solidFill>
                            <a:schemeClr val="dk1"/>
                          </a:solidFill>
                          <a:latin typeface="+mn-lt"/>
                          <a:ea typeface="+mn-ea"/>
                          <a:cs typeface="+mn-cs"/>
                        </a:rPr>
                        <a:t>собственности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2 889,1</a:t>
                      </a:r>
                      <a:endParaRPr lang="ru-RU" sz="1000" dirty="0" smtClean="0">
                        <a:solidFill>
                          <a:schemeClr val="tx1"/>
                        </a:solidFill>
                        <a:latin typeface="Candara" panose="020E0502030303020204" pitchFamily="34" charset="0"/>
                        <a:cs typeface="Times New Roman" panose="02020603050405020304" pitchFamily="18" charset="0"/>
                      </a:endParaRPr>
                    </a:p>
                    <a:p>
                      <a:pPr algn="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2 792,8</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96,7</a:t>
                      </a:r>
                      <a:endParaRPr lang="ru-RU" sz="1000" dirty="0">
                        <a:solidFill>
                          <a:schemeClr val="tx1"/>
                        </a:solidFill>
                        <a:latin typeface="Candara" panose="020E0502030303020204" pitchFamily="34" charset="0"/>
                        <a:cs typeface="Times New Roman" panose="02020603050405020304" pitchFamily="18" charset="0"/>
                      </a:endParaRPr>
                    </a:p>
                  </a:txBody>
                  <a:tcPr/>
                </a:tc>
              </a:tr>
              <a:tr h="546581">
                <a:tc>
                  <a:txBody>
                    <a:bodyPr/>
                    <a:lstStyle/>
                    <a:p>
                      <a:r>
                        <a:rPr lang="ru-RU" sz="1000" b="0" i="0" u="none" strike="noStrike" kern="1200" baseline="0" dirty="0" smtClean="0">
                          <a:solidFill>
                            <a:schemeClr val="dk1"/>
                          </a:solidFill>
                          <a:latin typeface="+mn-lt"/>
                          <a:ea typeface="+mn-ea"/>
                          <a:cs typeface="+mn-cs"/>
                        </a:rPr>
                        <a:t>Прочие неналоговые доходы (доходы от оказания платных услуг, штрафные санкции, плата за негативное воздействие на окружающую </a:t>
                      </a:r>
                      <a:r>
                        <a:rPr lang="ru-RU" sz="1000" b="0" i="0" u="none" strike="noStrike" kern="1200" baseline="0" dirty="0" err="1" smtClean="0">
                          <a:solidFill>
                            <a:schemeClr val="dk1"/>
                          </a:solidFill>
                          <a:latin typeface="+mn-lt"/>
                          <a:ea typeface="+mn-ea"/>
                          <a:cs typeface="+mn-cs"/>
                        </a:rPr>
                        <a:t>среду,доходы</a:t>
                      </a:r>
                      <a:r>
                        <a:rPr lang="ru-RU" sz="1000" b="0" i="0" u="none" strike="noStrike" kern="1200" baseline="0" dirty="0" smtClean="0">
                          <a:solidFill>
                            <a:schemeClr val="dk1"/>
                          </a:solidFill>
                          <a:latin typeface="+mn-lt"/>
                          <a:ea typeface="+mn-ea"/>
                          <a:cs typeface="+mn-cs"/>
                        </a:rPr>
                        <a:t> от продажи земли)</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4 642,3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4 735,4</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102,0</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Безвозмездные поступления </a:t>
                      </a:r>
                      <a:endParaRPr lang="ru-RU" sz="1000" dirty="0"/>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459 381,9</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414 517,2</a:t>
                      </a:r>
                    </a:p>
                    <a:p>
                      <a:pPr algn="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90,2</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ВСЕГО ДОХОДОВ </a:t>
                      </a:r>
                      <a:endParaRPr lang="ru-RU" sz="1000" dirty="0"/>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475 236,5</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541 224,7</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113,9</a:t>
                      </a:r>
                      <a:endParaRPr lang="ru-RU" sz="1000" dirty="0">
                        <a:solidFill>
                          <a:schemeClr val="tx1"/>
                        </a:solidFill>
                        <a:latin typeface="Candara" panose="020E050203030302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448296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39221256"/>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a:solidFill>
                  <a:schemeClr val="tx1"/>
                </a:solidFill>
                <a:effectLst>
                  <a:outerShdw blurRad="63500" dist="38100" dir="5400000" algn="t" rotWithShape="0">
                    <a:prstClr val="black">
                      <a:alpha val="25000"/>
                    </a:prstClr>
                  </a:outerShdw>
                </a:effectLst>
                <a:latin typeface="Palatino Linotype"/>
              </a:rPr>
              <a:t>Структура</a:t>
            </a:r>
            <a:r>
              <a:rPr lang="ru-RU" sz="1600" b="1" dirty="0">
                <a:solidFill>
                  <a:schemeClr val="tx1"/>
                </a:solidFill>
                <a:effectLst>
                  <a:outerShdw blurRad="63500" dist="38100" dir="5400000" algn="t" rotWithShape="0">
                    <a:prstClr val="black">
                      <a:alpha val="25000"/>
                    </a:prstClr>
                  </a:outerShdw>
                </a:effectLst>
                <a:latin typeface="Palatino Linotype"/>
              </a:rPr>
              <a:t> налоговых 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в  </a:t>
            </a:r>
            <a:r>
              <a:rPr lang="ru-RU" sz="1600" b="1" dirty="0" smtClean="0">
                <a:solidFill>
                  <a:schemeClr val="tx1"/>
                </a:solidFill>
                <a:effectLst>
                  <a:outerShdw blurRad="63500" dist="38100" dir="5400000" algn="t" rotWithShape="0">
                    <a:prstClr val="black">
                      <a:alpha val="25000"/>
                    </a:prstClr>
                  </a:outerShdw>
                </a:effectLst>
                <a:latin typeface="Palatino Linotype"/>
              </a:rPr>
              <a:t>2024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3830673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78881157"/>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не</a:t>
            </a:r>
            <a:r>
              <a:rPr lang="ru-RU" sz="1600" b="1" dirty="0" smtClean="0">
                <a:solidFill>
                  <a:schemeClr val="tx1"/>
                </a:solidFill>
                <a:effectLst>
                  <a:outerShdw blurRad="63500" dist="38100" dir="5400000" algn="t" rotWithShape="0">
                    <a:prstClr val="black">
                      <a:alpha val="25000"/>
                    </a:prstClr>
                  </a:outerShdw>
                </a:effectLst>
                <a:latin typeface="Palatino Linotype"/>
              </a:rPr>
              <a:t>налоговых </a:t>
            </a:r>
            <a:r>
              <a:rPr lang="ru-RU" sz="1600" b="1" dirty="0">
                <a:solidFill>
                  <a:schemeClr val="tx1"/>
                </a:solidFill>
                <a:effectLst>
                  <a:outerShdw blurRad="63500" dist="38100" dir="5400000" algn="t" rotWithShape="0">
                    <a:prstClr val="black">
                      <a:alpha val="25000"/>
                    </a:prstClr>
                  </a:outerShdw>
                </a:effectLst>
                <a:latin typeface="Palatino Linotype"/>
              </a:rPr>
              <a:t>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a:t>
            </a:r>
            <a:r>
              <a:rPr lang="ru-RU" sz="1600" b="1" dirty="0" smtClean="0">
                <a:solidFill>
                  <a:schemeClr val="tx1"/>
                </a:solidFill>
                <a:effectLst>
                  <a:outerShdw blurRad="63500" dist="38100" dir="5400000" algn="t" rotWithShape="0">
                    <a:prstClr val="black">
                      <a:alpha val="25000"/>
                    </a:prstClr>
                  </a:outerShdw>
                </a:effectLst>
                <a:latin typeface="Palatino Linotype"/>
              </a:rPr>
              <a:t>2024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23713575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39928499"/>
              </p:ext>
            </p:extLst>
          </p:nvPr>
        </p:nvGraphicFramePr>
        <p:xfrm>
          <a:off x="467546" y="1196752"/>
          <a:ext cx="7992886" cy="4896545"/>
        </p:xfrm>
        <a:graphic>
          <a:graphicData uri="http://schemas.openxmlformats.org/drawingml/2006/table">
            <a:tbl>
              <a:tblPr firstRow="1" bandRow="1">
                <a:tableStyleId>{5C22544A-7EE6-4342-B048-85BDC9FD1C3A}</a:tableStyleId>
              </a:tblPr>
              <a:tblGrid>
                <a:gridCol w="3300364"/>
                <a:gridCol w="2028226"/>
                <a:gridCol w="1080120"/>
                <a:gridCol w="1584176"/>
              </a:tblGrid>
              <a:tr h="641133">
                <a:tc>
                  <a:txBody>
                    <a:bodyPr/>
                    <a:lstStyle/>
                    <a:p>
                      <a:pPr algn="ctr"/>
                      <a:r>
                        <a:rPr lang="ru-RU" sz="1200" dirty="0" smtClean="0"/>
                        <a:t>Наименование показателя</a:t>
                      </a:r>
                      <a:endParaRPr lang="ru-RU" sz="1200" dirty="0"/>
                    </a:p>
                  </a:txBody>
                  <a:tcPr/>
                </a:tc>
                <a:tc>
                  <a:txBody>
                    <a:bodyPr/>
                    <a:lstStyle/>
                    <a:p>
                      <a:pPr algn="ctr"/>
                      <a:r>
                        <a:rPr lang="ru-RU" sz="1200" dirty="0" smtClean="0"/>
                        <a:t>Назначено</a:t>
                      </a:r>
                    </a:p>
                    <a:p>
                      <a:pPr algn="ctr"/>
                      <a:r>
                        <a:rPr lang="ru-RU" sz="1200" dirty="0" smtClean="0"/>
                        <a:t>(тыс.</a:t>
                      </a:r>
                      <a:r>
                        <a:rPr lang="ru-RU" sz="1200" baseline="0" dirty="0" smtClean="0"/>
                        <a:t> руб.)</a:t>
                      </a:r>
                      <a:endParaRPr lang="ru-RU" sz="1200" dirty="0"/>
                    </a:p>
                  </a:txBody>
                  <a:tcPr/>
                </a:tc>
                <a:tc>
                  <a:txBody>
                    <a:bodyPr/>
                    <a:lstStyle/>
                    <a:p>
                      <a:pPr algn="ctr"/>
                      <a:r>
                        <a:rPr lang="ru-RU" sz="1200" dirty="0" smtClean="0"/>
                        <a:t>Исполнено</a:t>
                      </a:r>
                    </a:p>
                    <a:p>
                      <a:pPr algn="ctr"/>
                      <a:r>
                        <a:rPr lang="ru-RU" sz="1200" dirty="0" smtClean="0"/>
                        <a:t>(тыс. руб.)</a:t>
                      </a:r>
                      <a:endParaRPr lang="ru-RU" sz="1200" dirty="0"/>
                    </a:p>
                  </a:txBody>
                  <a:tcPr/>
                </a:tc>
                <a:tc>
                  <a:txBody>
                    <a:bodyPr/>
                    <a:lstStyle/>
                    <a:p>
                      <a:pPr algn="ctr"/>
                      <a:r>
                        <a:rPr lang="ru-RU" sz="1200" baseline="0" dirty="0" smtClean="0"/>
                        <a:t> Процент исполнения (%)</a:t>
                      </a:r>
                      <a:endParaRPr lang="ru-RU" sz="1200" dirty="0"/>
                    </a:p>
                  </a:txBody>
                  <a:tcPr/>
                </a:tc>
              </a:tr>
              <a:tr h="260581">
                <a:tc>
                  <a:txBody>
                    <a:bodyPr/>
                    <a:lstStyle/>
                    <a:p>
                      <a:r>
                        <a:rPr lang="ru-RU" sz="800" b="1" dirty="0" smtClean="0">
                          <a:latin typeface="+mn-lt"/>
                        </a:rPr>
                        <a:t>БЕЗВОЗМЕЗДНЫЕ ПОСТУПЛЕНИЯ</a:t>
                      </a:r>
                      <a:endParaRPr lang="ru-RU" sz="800" b="1" dirty="0">
                        <a:latin typeface="+mn-lt"/>
                      </a:endParaRPr>
                    </a:p>
                  </a:txBody>
                  <a:tcPr/>
                </a:tc>
                <a:tc>
                  <a:txBody>
                    <a:bodyPr/>
                    <a:lstStyle/>
                    <a:p>
                      <a:pPr algn="r"/>
                      <a:r>
                        <a:rPr lang="ru-RU" sz="1000" dirty="0" smtClean="0">
                          <a:solidFill>
                            <a:schemeClr val="tx1"/>
                          </a:solidFill>
                        </a:rPr>
                        <a:t>459 381,9</a:t>
                      </a:r>
                      <a:endParaRPr lang="ru-RU" sz="1000" dirty="0">
                        <a:solidFill>
                          <a:schemeClr val="tx1"/>
                        </a:solidFill>
                      </a:endParaRPr>
                    </a:p>
                  </a:txBody>
                  <a:tcPr/>
                </a:tc>
                <a:tc>
                  <a:txBody>
                    <a:bodyPr/>
                    <a:lstStyle/>
                    <a:p>
                      <a:pPr algn="r"/>
                      <a:r>
                        <a:rPr lang="ru-RU" sz="1000" dirty="0" smtClean="0">
                          <a:solidFill>
                            <a:schemeClr val="tx1"/>
                          </a:solidFill>
                        </a:rPr>
                        <a:t>414 517,2</a:t>
                      </a:r>
                      <a:endParaRPr lang="ru-RU" sz="1000" dirty="0" smtClean="0">
                        <a:solidFill>
                          <a:schemeClr val="tx1"/>
                        </a:solidFill>
                      </a:endParaRPr>
                    </a:p>
                  </a:txBody>
                  <a:tcPr/>
                </a:tc>
                <a:tc>
                  <a:txBody>
                    <a:bodyPr/>
                    <a:lstStyle/>
                    <a:p>
                      <a:pPr algn="r"/>
                      <a:r>
                        <a:rPr lang="ru-RU" sz="1000" dirty="0" smtClean="0">
                          <a:solidFill>
                            <a:schemeClr val="tx1"/>
                          </a:solidFill>
                        </a:rPr>
                        <a:t>90,2</a:t>
                      </a:r>
                      <a:endParaRPr lang="ru-RU" sz="1000" dirty="0">
                        <a:solidFill>
                          <a:schemeClr val="tx1"/>
                        </a:solidFill>
                      </a:endParaRPr>
                    </a:p>
                  </a:txBody>
                  <a:tcPr/>
                </a:tc>
              </a:tr>
              <a:tr h="396301">
                <a:tc>
                  <a:txBody>
                    <a:bodyPr/>
                    <a:lstStyle/>
                    <a:p>
                      <a:r>
                        <a:rPr lang="ru-RU" sz="800" dirty="0" smtClean="0">
                          <a:latin typeface="+mn-lt"/>
                        </a:rPr>
                        <a:t>ДОТАЦИИ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solidFill>
                            <a:schemeClr val="tx1"/>
                          </a:solidFill>
                        </a:rPr>
                        <a:t>87 469,0</a:t>
                      </a:r>
                      <a:endParaRPr lang="ru-RU" sz="1000" dirty="0">
                        <a:solidFill>
                          <a:schemeClr val="tx1"/>
                        </a:solidFill>
                      </a:endParaRPr>
                    </a:p>
                  </a:txBody>
                  <a:tcPr/>
                </a:tc>
                <a:tc>
                  <a:txBody>
                    <a:bodyPr/>
                    <a:lstStyle/>
                    <a:p>
                      <a:pPr algn="r"/>
                      <a:r>
                        <a:rPr lang="ru-RU" sz="1000" dirty="0" smtClean="0">
                          <a:solidFill>
                            <a:schemeClr val="tx1"/>
                          </a:solidFill>
                        </a:rPr>
                        <a:t>87 469,0</a:t>
                      </a:r>
                      <a:endParaRPr lang="ru-RU" sz="1000" dirty="0" smtClean="0">
                        <a:solidFill>
                          <a:schemeClr val="tx1"/>
                        </a:solidFill>
                      </a:endParaRP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396301">
                <a:tc>
                  <a:txBody>
                    <a:bodyPr/>
                    <a:lstStyle/>
                    <a:p>
                      <a:pPr algn="r"/>
                      <a:r>
                        <a:rPr lang="ru-RU" sz="800" i="1" dirty="0" smtClean="0">
                          <a:latin typeface="+mn-lt"/>
                        </a:rPr>
                        <a:t>доля, %</a:t>
                      </a:r>
                      <a:endParaRPr lang="ru-RU" sz="800" i="1" dirty="0">
                        <a:latin typeface="+mn-lt"/>
                      </a:endParaRPr>
                    </a:p>
                  </a:txBody>
                  <a:tcPr/>
                </a:tc>
                <a:tc>
                  <a:txBody>
                    <a:bodyPr/>
                    <a:lstStyle/>
                    <a:p>
                      <a:pPr algn="r"/>
                      <a:r>
                        <a:rPr lang="ru-RU" sz="1000" dirty="0" smtClean="0">
                          <a:solidFill>
                            <a:srgbClr val="FF0000"/>
                          </a:solidFill>
                        </a:rPr>
                        <a:t>19,0</a:t>
                      </a:r>
                      <a:endParaRPr lang="ru-RU" sz="1000" dirty="0">
                        <a:solidFill>
                          <a:srgbClr val="FF0000"/>
                        </a:solidFill>
                      </a:endParaRPr>
                    </a:p>
                  </a:txBody>
                  <a:tcPr/>
                </a:tc>
                <a:tc>
                  <a:txBody>
                    <a:bodyPr/>
                    <a:lstStyle/>
                    <a:p>
                      <a:pPr algn="r"/>
                      <a:r>
                        <a:rPr lang="ru-RU" sz="1000" dirty="0" smtClean="0">
                          <a:solidFill>
                            <a:srgbClr val="FF0000"/>
                          </a:solidFill>
                        </a:rPr>
                        <a:t>21,0</a:t>
                      </a:r>
                      <a:endParaRPr lang="ru-RU" sz="1000" dirty="0">
                        <a:solidFill>
                          <a:srgbClr val="FF0000"/>
                        </a:solidFill>
                      </a:endParaRPr>
                    </a:p>
                  </a:txBody>
                  <a:tcPr/>
                </a:tc>
                <a:tc>
                  <a:txBody>
                    <a:bodyPr/>
                    <a:lstStyle/>
                    <a:p>
                      <a:pPr algn="r"/>
                      <a:endParaRPr lang="ru-RU" sz="1000" dirty="0">
                        <a:solidFill>
                          <a:srgbClr val="FF0000"/>
                        </a:solidFill>
                      </a:endParaRPr>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ВЫРАВНИВАНИЕ БЮДЖЕТНОЙ ОБЕСПЕЧЕННОСТИ</a:t>
                      </a:r>
                      <a:endParaRPr lang="ru-RU" sz="800" dirty="0">
                        <a:latin typeface="+mn-lt"/>
                      </a:endParaRPr>
                    </a:p>
                  </a:txBody>
                  <a:tcPr/>
                </a:tc>
                <a:tc>
                  <a:txBody>
                    <a:bodyPr/>
                    <a:lstStyle/>
                    <a:p>
                      <a:pPr algn="r"/>
                      <a:r>
                        <a:rPr lang="ru-RU" sz="1000" dirty="0" smtClean="0">
                          <a:solidFill>
                            <a:schemeClr val="tx1"/>
                          </a:solidFill>
                        </a:rPr>
                        <a:t>62 337,0</a:t>
                      </a:r>
                      <a:endParaRPr lang="ru-RU" sz="1000" dirty="0">
                        <a:solidFill>
                          <a:schemeClr val="tx1"/>
                        </a:solidFill>
                      </a:endParaRPr>
                    </a:p>
                  </a:txBody>
                  <a:tcPr/>
                </a:tc>
                <a:tc>
                  <a:txBody>
                    <a:bodyPr/>
                    <a:lstStyle/>
                    <a:p>
                      <a:pPr algn="r"/>
                      <a:r>
                        <a:rPr lang="ru-RU" sz="1000" dirty="0" smtClean="0">
                          <a:solidFill>
                            <a:schemeClr val="tx1"/>
                          </a:solidFill>
                        </a:rPr>
                        <a:t>62 337,0</a:t>
                      </a:r>
                      <a:endParaRPr lang="ru-RU" sz="1000" dirty="0" smtClean="0">
                        <a:solidFill>
                          <a:schemeClr val="tx1"/>
                        </a:solidFill>
                      </a:endParaRP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4885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ПОДДЕРЖКУ МЕР ПО ОБЕСПЕЧЕНИЮ СБАЛАНСИРОВАННОСТИ БЮДЖЕТОВ</a:t>
                      </a:r>
                      <a:endParaRPr lang="ru-RU" sz="800" dirty="0">
                        <a:latin typeface="+mn-lt"/>
                      </a:endParaRPr>
                    </a:p>
                  </a:txBody>
                  <a:tcPr/>
                </a:tc>
                <a:tc>
                  <a:txBody>
                    <a:bodyPr/>
                    <a:lstStyle/>
                    <a:p>
                      <a:pPr algn="r"/>
                      <a:r>
                        <a:rPr lang="ru-RU" sz="1000" dirty="0" smtClean="0">
                          <a:solidFill>
                            <a:schemeClr val="tx1"/>
                          </a:solidFill>
                        </a:rPr>
                        <a:t>24 575,0</a:t>
                      </a:r>
                      <a:endParaRPr lang="ru-RU" sz="1000" dirty="0">
                        <a:solidFill>
                          <a:schemeClr val="tx1"/>
                        </a:solidFill>
                      </a:endParaRPr>
                    </a:p>
                  </a:txBody>
                  <a:tcPr/>
                </a:tc>
                <a:tc>
                  <a:txBody>
                    <a:bodyPr/>
                    <a:lstStyle/>
                    <a:p>
                      <a:pPr algn="r"/>
                      <a:r>
                        <a:rPr lang="ru-RU" sz="1000" dirty="0" smtClean="0">
                          <a:solidFill>
                            <a:schemeClr val="tx1"/>
                          </a:solidFill>
                        </a:rPr>
                        <a:t>24 575,0</a:t>
                      </a:r>
                      <a:endParaRPr lang="ru-RU" sz="1000" dirty="0" smtClean="0">
                        <a:solidFill>
                          <a:schemeClr val="tx1"/>
                        </a:solidFill>
                      </a:endParaRP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СУБСИДИИ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solidFill>
                            <a:schemeClr val="tx1"/>
                          </a:solidFill>
                        </a:rPr>
                        <a:t>150 837,9</a:t>
                      </a:r>
                      <a:endParaRPr lang="ru-RU" sz="1000" dirty="0">
                        <a:solidFill>
                          <a:schemeClr val="tx1"/>
                        </a:solidFill>
                      </a:endParaRPr>
                    </a:p>
                  </a:txBody>
                  <a:tcPr/>
                </a:tc>
                <a:tc>
                  <a:txBody>
                    <a:bodyPr/>
                    <a:lstStyle/>
                    <a:p>
                      <a:pPr algn="r"/>
                      <a:r>
                        <a:rPr lang="ru-RU" sz="1000" dirty="0" smtClean="0">
                          <a:solidFill>
                            <a:schemeClr val="tx1"/>
                          </a:solidFill>
                        </a:rPr>
                        <a:t>110 373,0</a:t>
                      </a:r>
                      <a:endParaRPr lang="ru-RU" sz="1000" dirty="0">
                        <a:solidFill>
                          <a:schemeClr val="tx1"/>
                        </a:solidFill>
                      </a:endParaRPr>
                    </a:p>
                  </a:txBody>
                  <a:tcPr/>
                </a:tc>
                <a:tc>
                  <a:txBody>
                    <a:bodyPr/>
                    <a:lstStyle/>
                    <a:p>
                      <a:pPr algn="r"/>
                      <a:r>
                        <a:rPr lang="ru-RU" sz="1000" dirty="0" smtClean="0">
                          <a:solidFill>
                            <a:schemeClr val="tx1"/>
                          </a:solidFill>
                        </a:rPr>
                        <a:t>73 2</a:t>
                      </a: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latin typeface="+mn-lt"/>
                      </a:endParaRPr>
                    </a:p>
                  </a:txBody>
                  <a:tcPr/>
                </a:tc>
                <a:tc>
                  <a:txBody>
                    <a:bodyPr/>
                    <a:lstStyle/>
                    <a:p>
                      <a:pPr algn="r"/>
                      <a:r>
                        <a:rPr lang="ru-RU" sz="1000" dirty="0" smtClean="0">
                          <a:solidFill>
                            <a:srgbClr val="FF0000"/>
                          </a:solidFill>
                        </a:rPr>
                        <a:t>32,8</a:t>
                      </a:r>
                      <a:endParaRPr lang="ru-RU" sz="1000" dirty="0">
                        <a:solidFill>
                          <a:srgbClr val="FF0000"/>
                        </a:solidFill>
                      </a:endParaRPr>
                    </a:p>
                  </a:txBody>
                  <a:tcPr/>
                </a:tc>
                <a:tc>
                  <a:txBody>
                    <a:bodyPr/>
                    <a:lstStyle/>
                    <a:p>
                      <a:pPr algn="r"/>
                      <a:r>
                        <a:rPr lang="ru-RU" sz="1000" dirty="0" smtClean="0">
                          <a:solidFill>
                            <a:srgbClr val="FF0000"/>
                          </a:solidFill>
                        </a:rPr>
                        <a:t>26,6</a:t>
                      </a:r>
                    </a:p>
                    <a:p>
                      <a:pPr algn="r"/>
                      <a:endParaRPr lang="ru-RU" sz="1000" dirty="0">
                        <a:solidFill>
                          <a:srgbClr val="FF0000"/>
                        </a:solidFill>
                      </a:endParaRPr>
                    </a:p>
                  </a:txBody>
                  <a:tcPr/>
                </a:tc>
                <a:tc>
                  <a:txBody>
                    <a:bodyPr/>
                    <a:lstStyle/>
                    <a:p>
                      <a:pPr algn="r"/>
                      <a:endParaRPr lang="ru-RU" sz="1000" dirty="0">
                        <a:solidFill>
                          <a:srgbClr val="FF0000"/>
                        </a:solidFill>
                      </a:endParaRPr>
                    </a:p>
                  </a:txBody>
                  <a:tcPr/>
                </a:tc>
              </a:tr>
              <a:tr h="3358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СУБВЕНЦИИ БЮДЖЕТАМ МУНИЦИПАЛЬНЫМ</a:t>
                      </a:r>
                      <a:r>
                        <a:rPr lang="ru-RU" sz="800" baseline="0" dirty="0" smtClean="0">
                          <a:latin typeface="+mn-lt"/>
                        </a:rPr>
                        <a:t> ОБРАЗОВАНИЙ</a:t>
                      </a:r>
                      <a:endParaRPr lang="ru-RU" sz="800" dirty="0"/>
                    </a:p>
                  </a:txBody>
                  <a:tcPr/>
                </a:tc>
                <a:tc>
                  <a:txBody>
                    <a:bodyPr/>
                    <a:lstStyle/>
                    <a:p>
                      <a:pPr algn="r"/>
                      <a:r>
                        <a:rPr lang="ru-RU" sz="1000" dirty="0" smtClean="0">
                          <a:solidFill>
                            <a:schemeClr val="tx1"/>
                          </a:solidFill>
                        </a:rPr>
                        <a:t>199 804,7</a:t>
                      </a:r>
                      <a:endParaRPr lang="ru-RU" sz="1000" dirty="0">
                        <a:solidFill>
                          <a:schemeClr val="tx1"/>
                        </a:solidFill>
                      </a:endParaRPr>
                    </a:p>
                  </a:txBody>
                  <a:tcPr/>
                </a:tc>
                <a:tc>
                  <a:txBody>
                    <a:bodyPr/>
                    <a:lstStyle/>
                    <a:p>
                      <a:pPr algn="r"/>
                      <a:r>
                        <a:rPr lang="ru-RU" sz="1000" dirty="0" smtClean="0">
                          <a:solidFill>
                            <a:schemeClr val="tx1"/>
                          </a:solidFill>
                        </a:rPr>
                        <a:t>195 604,4</a:t>
                      </a:r>
                      <a:endParaRPr lang="ru-RU" sz="1000" dirty="0" smtClean="0">
                        <a:solidFill>
                          <a:schemeClr val="tx1"/>
                        </a:solidFill>
                      </a:endParaRPr>
                    </a:p>
                  </a:txBody>
                  <a:tcPr/>
                </a:tc>
                <a:tc>
                  <a:txBody>
                    <a:bodyPr/>
                    <a:lstStyle/>
                    <a:p>
                      <a:pPr algn="r"/>
                      <a:r>
                        <a:rPr lang="ru-RU" sz="1000" dirty="0" smtClean="0">
                          <a:solidFill>
                            <a:schemeClr val="tx1"/>
                          </a:solidFill>
                        </a:rPr>
                        <a:t>97,9</a:t>
                      </a: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solidFill>
                            <a:srgbClr val="FF0000"/>
                          </a:solidFill>
                        </a:rPr>
                        <a:t>43,5</a:t>
                      </a:r>
                      <a:endParaRPr lang="ru-RU" sz="1000" dirty="0">
                        <a:solidFill>
                          <a:srgbClr val="FF0000"/>
                        </a:solidFill>
                      </a:endParaRPr>
                    </a:p>
                  </a:txBody>
                  <a:tcPr/>
                </a:tc>
                <a:tc>
                  <a:txBody>
                    <a:bodyPr/>
                    <a:lstStyle/>
                    <a:p>
                      <a:pPr algn="r"/>
                      <a:r>
                        <a:rPr lang="ru-RU" sz="1000" dirty="0" smtClean="0">
                          <a:solidFill>
                            <a:srgbClr val="FF0000"/>
                          </a:solidFill>
                        </a:rPr>
                        <a:t>47,2</a:t>
                      </a:r>
                      <a:endParaRPr lang="ru-RU" sz="1000" dirty="0">
                        <a:solidFill>
                          <a:srgbClr val="FF0000"/>
                        </a:solidFill>
                      </a:endParaRPr>
                    </a:p>
                  </a:txBody>
                  <a:tcPr/>
                </a:tc>
                <a:tc>
                  <a:txBody>
                    <a:bodyPr/>
                    <a:lstStyle/>
                    <a:p>
                      <a:pPr algn="r"/>
                      <a:endParaRPr lang="ru-RU" sz="1000" dirty="0">
                        <a:solidFill>
                          <a:srgbClr val="FF0000"/>
                        </a:solidFill>
                      </a:endParaRPr>
                    </a:p>
                  </a:txBody>
                  <a:tcPr/>
                </a:tc>
              </a:tr>
              <a:tr h="396301">
                <a:tc>
                  <a:txBody>
                    <a:bodyPr/>
                    <a:lstStyle/>
                    <a:p>
                      <a:r>
                        <a:rPr lang="ru-RU" sz="800" dirty="0" smtClean="0"/>
                        <a:t>ИНЫЕ МЕЖБЮДЖЕТНЫЕ ТРАНСФЕРТЫ</a:t>
                      </a:r>
                      <a:endParaRPr lang="ru-RU" sz="800" dirty="0"/>
                    </a:p>
                  </a:txBody>
                  <a:tcPr/>
                </a:tc>
                <a:tc>
                  <a:txBody>
                    <a:bodyPr/>
                    <a:lstStyle/>
                    <a:p>
                      <a:pPr algn="r"/>
                      <a:r>
                        <a:rPr lang="ru-RU" sz="1000" dirty="0" smtClean="0">
                          <a:solidFill>
                            <a:schemeClr val="tx1"/>
                          </a:solidFill>
                        </a:rPr>
                        <a:t>21 270,3</a:t>
                      </a:r>
                      <a:endParaRPr lang="ru-RU" sz="1000" dirty="0">
                        <a:solidFill>
                          <a:schemeClr val="tx1"/>
                        </a:solidFill>
                      </a:endParaRPr>
                    </a:p>
                  </a:txBody>
                  <a:tcPr/>
                </a:tc>
                <a:tc>
                  <a:txBody>
                    <a:bodyPr/>
                    <a:lstStyle/>
                    <a:p>
                      <a:pPr algn="r"/>
                      <a:r>
                        <a:rPr lang="ru-RU" sz="1000" dirty="0" smtClean="0">
                          <a:solidFill>
                            <a:schemeClr val="tx1"/>
                          </a:solidFill>
                        </a:rPr>
                        <a:t>21 070,9</a:t>
                      </a:r>
                      <a:endParaRPr lang="ru-RU" sz="1000" dirty="0">
                        <a:solidFill>
                          <a:schemeClr val="tx1"/>
                        </a:solidFill>
                      </a:endParaRPr>
                    </a:p>
                  </a:txBody>
                  <a:tcPr/>
                </a:tc>
                <a:tc>
                  <a:txBody>
                    <a:bodyPr/>
                    <a:lstStyle/>
                    <a:p>
                      <a:pPr algn="r"/>
                      <a:r>
                        <a:rPr lang="ru-RU" sz="1000" dirty="0" smtClean="0">
                          <a:solidFill>
                            <a:schemeClr val="tx1"/>
                          </a:solidFill>
                        </a:rPr>
                        <a:t>99,0</a:t>
                      </a:r>
                      <a:endParaRPr lang="ru-RU" sz="1000" dirty="0" smtClean="0">
                        <a:solidFill>
                          <a:schemeClr val="tx1"/>
                        </a:solidFill>
                      </a:endParaRPr>
                    </a:p>
                    <a:p>
                      <a:pPr algn="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solidFill>
                            <a:srgbClr val="FF0000"/>
                          </a:solidFill>
                        </a:rPr>
                        <a:t>4,7</a:t>
                      </a:r>
                    </a:p>
                    <a:p>
                      <a:pPr algn="r"/>
                      <a:endParaRPr lang="ru-RU" sz="1000" dirty="0">
                        <a:solidFill>
                          <a:srgbClr val="FF0000"/>
                        </a:solidFill>
                      </a:endParaRPr>
                    </a:p>
                  </a:txBody>
                  <a:tcPr/>
                </a:tc>
                <a:tc>
                  <a:txBody>
                    <a:bodyPr/>
                    <a:lstStyle/>
                    <a:p>
                      <a:pPr algn="r"/>
                      <a:r>
                        <a:rPr lang="ru-RU" sz="1000" dirty="0" smtClean="0">
                          <a:solidFill>
                            <a:srgbClr val="FF0000"/>
                          </a:solidFill>
                        </a:rPr>
                        <a:t>5,2</a:t>
                      </a:r>
                      <a:endParaRPr lang="ru-RU" sz="1000" dirty="0">
                        <a:solidFill>
                          <a:srgbClr val="FF0000"/>
                        </a:solidFill>
                      </a:endParaRPr>
                    </a:p>
                  </a:txBody>
                  <a:tcPr/>
                </a:tc>
                <a:tc>
                  <a:txBody>
                    <a:bodyPr/>
                    <a:lstStyle/>
                    <a:p>
                      <a:pPr algn="r"/>
                      <a:endParaRPr lang="ru-RU" sz="1000" dirty="0">
                        <a:solidFill>
                          <a:srgbClr val="FF0000"/>
                        </a:solidFill>
                      </a:endParaRPr>
                    </a:p>
                  </a:txBody>
                  <a:tcPr/>
                </a:tc>
              </a:tr>
            </a:tbl>
          </a:graphicData>
        </a:graphic>
      </p:graphicFrame>
      <p:sp>
        <p:nvSpPr>
          <p:cNvPr id="3" name="Заголовок 2"/>
          <p:cNvSpPr>
            <a:spLocks noGrp="1"/>
          </p:cNvSpPr>
          <p:nvPr>
            <p:ph type="title"/>
          </p:nvPr>
        </p:nvSpPr>
        <p:spPr>
          <a:xfrm>
            <a:off x="457200" y="338328"/>
            <a:ext cx="8229600" cy="930432"/>
          </a:xfrm>
        </p:spPr>
        <p:txBody>
          <a:bodyPr>
            <a:normAutofit/>
          </a:bodyPr>
          <a:lstStyle/>
          <a:p>
            <a:r>
              <a:rPr lang="ru-RU" sz="1400" b="1" dirty="0">
                <a:solidFill>
                  <a:schemeClr val="tx1"/>
                </a:solidFill>
                <a:effectLst>
                  <a:outerShdw blurRad="63500" dist="38100" dir="5400000" algn="t" rotWithShape="0">
                    <a:prstClr val="black">
                      <a:alpha val="25000"/>
                    </a:prstClr>
                  </a:outerShdw>
                </a:effectLst>
                <a:latin typeface="Palatino Linotype"/>
              </a:rPr>
              <a:t>Безвозмездные поступления в </a:t>
            </a:r>
            <a:r>
              <a:rPr lang="ru-RU" sz="1400" b="1" dirty="0" smtClean="0">
                <a:solidFill>
                  <a:schemeClr val="tx1"/>
                </a:solidFill>
                <a:effectLst>
                  <a:outerShdw blurRad="63500" dist="38100" dir="5400000" algn="t" rotWithShape="0">
                    <a:prstClr val="black">
                      <a:alpha val="25000"/>
                    </a:prstClr>
                  </a:outerShdw>
                </a:effectLst>
                <a:latin typeface="Palatino Linotype"/>
              </a:rPr>
              <a:t>бюджет Мглинского </a:t>
            </a:r>
            <a:r>
              <a:rPr lang="ru-RU" sz="1400" b="1" dirty="0">
                <a:solidFill>
                  <a:schemeClr val="tx1"/>
                </a:solidFill>
                <a:effectLst>
                  <a:outerShdw blurRad="63500" dist="38100" dir="5400000" algn="t" rotWithShape="0">
                    <a:prstClr val="black">
                      <a:alpha val="25000"/>
                    </a:prstClr>
                  </a:outerShdw>
                </a:effectLst>
                <a:latin typeface="Palatino Linotype"/>
              </a:rPr>
              <a:t>муниципального </a:t>
            </a:r>
            <a:r>
              <a:rPr lang="ru-RU" sz="1400" b="1" dirty="0" smtClean="0">
                <a:solidFill>
                  <a:schemeClr val="tx1"/>
                </a:solidFill>
                <a:effectLst>
                  <a:outerShdw blurRad="63500" dist="38100" dir="5400000" algn="t" rotWithShape="0">
                    <a:prstClr val="black">
                      <a:alpha val="25000"/>
                    </a:prstClr>
                  </a:outerShdw>
                </a:effectLst>
                <a:latin typeface="Palatino Linotype"/>
              </a:rPr>
              <a:t>района Брянской области в </a:t>
            </a:r>
            <a:r>
              <a:rPr lang="ru-RU" sz="1400" b="1" dirty="0" smtClean="0">
                <a:solidFill>
                  <a:schemeClr val="tx1"/>
                </a:solidFill>
                <a:effectLst>
                  <a:outerShdw blurRad="63500" dist="38100" dir="5400000" algn="t" rotWithShape="0">
                    <a:prstClr val="black">
                      <a:alpha val="25000"/>
                    </a:prstClr>
                  </a:outerShdw>
                </a:effectLst>
                <a:latin typeface="Palatino Linotype"/>
              </a:rPr>
              <a:t>2024 </a:t>
            </a:r>
            <a:r>
              <a:rPr lang="ru-RU" sz="1400" b="1" dirty="0" smtClean="0">
                <a:solidFill>
                  <a:schemeClr val="tx1"/>
                </a:solidFill>
                <a:effectLst>
                  <a:outerShdw blurRad="63500" dist="38100" dir="5400000" algn="t" rotWithShape="0">
                    <a:prstClr val="black">
                      <a:alpha val="25000"/>
                    </a:prstClr>
                  </a:outerShdw>
                </a:effectLst>
                <a:latin typeface="Palatino Linotype"/>
              </a:rPr>
              <a:t>году</a:t>
            </a:r>
            <a:endParaRPr lang="ru-RU" sz="1400" dirty="0">
              <a:solidFill>
                <a:schemeClr val="tx1"/>
              </a:solidFill>
            </a:endParaRPr>
          </a:p>
        </p:txBody>
      </p:sp>
    </p:spTree>
    <p:extLst>
      <p:ext uri="{BB962C8B-B14F-4D97-AF65-F5344CB8AC3E}">
        <p14:creationId xmlns:p14="http://schemas.microsoft.com/office/powerpoint/2010/main" val="5592793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57602477"/>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безвозмездных поступлений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a:t>
            </a:r>
            <a:r>
              <a:rPr lang="ru-RU" sz="1600" b="1" dirty="0" smtClean="0">
                <a:solidFill>
                  <a:schemeClr val="tx1"/>
                </a:solidFill>
                <a:effectLst>
                  <a:outerShdw blurRad="63500" dist="38100" dir="5400000" algn="t" rotWithShape="0">
                    <a:prstClr val="black">
                      <a:alpha val="25000"/>
                    </a:prstClr>
                  </a:outerShdw>
                </a:effectLst>
                <a:latin typeface="Palatino Linotype"/>
              </a:rPr>
              <a:t>2024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5341574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19904020"/>
              </p:ext>
            </p:extLst>
          </p:nvPr>
        </p:nvGraphicFramePr>
        <p:xfrm>
          <a:off x="395536" y="1393742"/>
          <a:ext cx="8352928" cy="5275617"/>
        </p:xfrm>
        <a:graphic>
          <a:graphicData uri="http://schemas.openxmlformats.org/drawingml/2006/table">
            <a:tbl>
              <a:tblPr firstRow="1" bandRow="1">
                <a:tableStyleId>{5C22544A-7EE6-4342-B048-85BDC9FD1C3A}</a:tableStyleId>
              </a:tblPr>
              <a:tblGrid>
                <a:gridCol w="2815595"/>
                <a:gridCol w="1877060"/>
                <a:gridCol w="1970916"/>
                <a:gridCol w="1689357"/>
              </a:tblGrid>
              <a:tr h="812948">
                <a:tc>
                  <a:txBody>
                    <a:bodyPr/>
                    <a:lstStyle/>
                    <a:p>
                      <a:pPr algn="ctr">
                        <a:lnSpc>
                          <a:spcPct val="107000"/>
                        </a:lnSpc>
                        <a:spcAft>
                          <a:spcPts val="800"/>
                        </a:spcAft>
                      </a:pPr>
                      <a:r>
                        <a:rPr lang="ru-RU" sz="1000" b="1" dirty="0">
                          <a:effectLst/>
                          <a:latin typeface="+mj-lt"/>
                        </a:rPr>
                        <a:t>Наименование</a:t>
                      </a: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000" b="1" dirty="0" smtClean="0">
                          <a:effectLst/>
                          <a:latin typeface="+mj-lt"/>
                        </a:rPr>
                        <a:t>Назначено</a:t>
                      </a: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lang="ru-RU" sz="1000" b="1" baseline="0" dirty="0" smtClean="0">
                        <a:effectLst/>
                        <a:latin typeface="+mj-lt"/>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Процент исполнения</a:t>
                      </a:r>
                      <a:r>
                        <a:rPr lang="ru-RU" sz="1000" b="1" baseline="0" dirty="0" smtClean="0">
                          <a:effectLst/>
                          <a:latin typeface="+mj-lt"/>
                        </a:rPr>
                        <a:t> </a:t>
                      </a:r>
                      <a:endParaRPr lang="ru-RU" sz="1000" b="1" dirty="0" smtClean="0">
                        <a:effectLst/>
                        <a:latin typeface="+mj-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Общегосударственные  вопросы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64 981,0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58 519 ,4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90,0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a:t>
                      </a:r>
                      <a:r>
                        <a:rPr lang="ru-RU" sz="1000" b="1" baseline="0" dirty="0" smtClean="0">
                          <a:effectLst/>
                          <a:latin typeface="+mj-lt"/>
                          <a:ea typeface="Calibri" panose="020F0502020204030204" pitchFamily="34" charset="0"/>
                          <a:cs typeface="Times New Roman" panose="02020603050405020304" pitchFamily="18" charset="0"/>
                        </a:rPr>
                        <a:t> оборона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690,9</a:t>
                      </a:r>
                      <a:endParaRPr lang="ru-RU" sz="1000" b="0" dirty="0" smtClean="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575,3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83,3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 безопасность и правоохранительная деятельность</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4 757,7</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4 580,8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96,3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Национальная экономика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45 693,0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35 795,8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78,3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ЖКХ</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9 144,8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9 056,1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99,0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480229">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Охрана</a:t>
                      </a:r>
                      <a:r>
                        <a:rPr lang="ru-RU" sz="1000" b="1" baseline="0" dirty="0" smtClean="0">
                          <a:effectLst/>
                          <a:latin typeface="+mj-lt"/>
                          <a:ea typeface="Calibri" panose="020F0502020204030204" pitchFamily="34" charset="0"/>
                          <a:cs typeface="Times New Roman" panose="02020603050405020304" pitchFamily="18" charset="0"/>
                        </a:rPr>
                        <a:t> окружающей среды</a:t>
                      </a:r>
                    </a:p>
                    <a:p>
                      <a:pP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2 338,8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583,2</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24,9</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Образование</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391 450,1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348 182,2</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63,4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80792">
                <a:tc>
                  <a:txBody>
                    <a:bodyPr/>
                    <a:lstStyle/>
                    <a:p>
                      <a:pPr>
                        <a:lnSpc>
                          <a:spcPct val="107000"/>
                        </a:lnSpc>
                        <a:spcAft>
                          <a:spcPts val="800"/>
                        </a:spcAft>
                      </a:pPr>
                      <a:r>
                        <a:rPr lang="ru-RU" sz="1000" b="1" dirty="0">
                          <a:effectLst/>
                          <a:latin typeface="+mj-lt"/>
                        </a:rPr>
                        <a:t>Культура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55 005,6</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54 434,7</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99,0</a:t>
                      </a:r>
                      <a:endParaRPr lang="ru-RU" sz="1000" b="0" dirty="0" smtClean="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Социальная политика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31 997,3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28</a:t>
                      </a:r>
                      <a:r>
                        <a:rPr lang="ru-RU" sz="1000" b="0" baseline="0" dirty="0" smtClean="0">
                          <a:solidFill>
                            <a:schemeClr val="tx1"/>
                          </a:solidFill>
                          <a:effectLst/>
                          <a:latin typeface="+mj-lt"/>
                          <a:ea typeface="Calibri" panose="020F0502020204030204" pitchFamily="34" charset="0"/>
                          <a:cs typeface="Times New Roman" panose="02020603050405020304" pitchFamily="18" charset="0"/>
                        </a:rPr>
                        <a:t> 796,3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Физкультура и спорт</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10 964,6</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10 898,5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99,4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rPr>
                        <a:t>Межбюджетные трансферты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2 627,1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2 627,1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100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194968">
                <a:tc>
                  <a:txBody>
                    <a:bodyPr/>
                    <a:lstStyle/>
                    <a:p>
                      <a:pPr>
                        <a:lnSpc>
                          <a:spcPct val="107000"/>
                        </a:lnSpc>
                        <a:spcAft>
                          <a:spcPts val="800"/>
                        </a:spcAft>
                      </a:pPr>
                      <a:r>
                        <a:rPr lang="ru-RU" sz="1000" b="1" dirty="0" smtClean="0">
                          <a:effectLst/>
                          <a:latin typeface="+mj-lt"/>
                        </a:rPr>
                        <a:t>ВСЕГО</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fontAlgn="b"/>
                      <a:r>
                        <a:rPr lang="ru-RU" sz="1100" b="0" i="0" u="none" strike="noStrike" dirty="0" smtClean="0">
                          <a:solidFill>
                            <a:schemeClr val="tx1"/>
                          </a:solidFill>
                          <a:effectLst/>
                          <a:latin typeface="+mj-lt"/>
                        </a:rPr>
                        <a:t>619 650,9</a:t>
                      </a:r>
                      <a:endParaRPr lang="ru-RU" sz="1100" b="0" i="0" u="none" strike="noStrike" dirty="0">
                        <a:solidFill>
                          <a:schemeClr val="tx1"/>
                        </a:solidFill>
                        <a:effectLst/>
                        <a:latin typeface="+mj-lt"/>
                      </a:endParaRPr>
                    </a:p>
                  </a:txBody>
                  <a:tcPr marL="9525" marR="9525" marT="9525" marB="0" anchor="b"/>
                </a:tc>
                <a:tc>
                  <a:txBody>
                    <a:bodyPr/>
                    <a:lstStyle/>
                    <a:p>
                      <a:pPr algn="ctr" fontAlgn="b"/>
                      <a:r>
                        <a:rPr lang="ru-RU" sz="1100" b="0" i="0" u="none" strike="noStrike" dirty="0" smtClean="0">
                          <a:solidFill>
                            <a:schemeClr val="tx1"/>
                          </a:solidFill>
                          <a:effectLst/>
                          <a:latin typeface="+mj-lt"/>
                        </a:rPr>
                        <a:t>554 049,4</a:t>
                      </a:r>
                      <a:endParaRPr lang="ru-RU" sz="1100" b="0" i="0" u="none" strike="noStrike" dirty="0">
                        <a:solidFill>
                          <a:schemeClr val="tx1"/>
                        </a:solidFill>
                        <a:effectLst/>
                        <a:latin typeface="+mj-lt"/>
                      </a:endParaRPr>
                    </a:p>
                  </a:txBody>
                  <a:tcPr marL="9525" marR="9525" marT="9525" marB="0" anchor="b"/>
                </a:tc>
                <a:tc>
                  <a:txBody>
                    <a:bodyPr/>
                    <a:lstStyle/>
                    <a:p>
                      <a:pPr algn="ctr" fontAlgn="b"/>
                      <a:r>
                        <a:rPr lang="ru-RU" sz="1100" b="0" i="0" u="none" strike="noStrike" dirty="0" smtClean="0">
                          <a:solidFill>
                            <a:schemeClr val="tx1"/>
                          </a:solidFill>
                          <a:effectLst/>
                          <a:latin typeface="+mj-lt"/>
                        </a:rPr>
                        <a:t>89,4</a:t>
                      </a:r>
                    </a:p>
                  </a:txBody>
                  <a:tcPr marL="9525" marR="9525" marT="9525" marB="0" anchor="b"/>
                </a:tc>
              </a:tr>
            </a:tbl>
          </a:graphicData>
        </a:graphic>
      </p:graphicFrame>
      <p:sp>
        <p:nvSpPr>
          <p:cNvPr id="3" name="Заголовок 2"/>
          <p:cNvSpPr>
            <a:spLocks noGrp="1"/>
          </p:cNvSpPr>
          <p:nvPr>
            <p:ph type="title"/>
          </p:nvPr>
        </p:nvSpPr>
        <p:spPr>
          <a:xfrm>
            <a:off x="467544" y="332656"/>
            <a:ext cx="8280920" cy="864096"/>
          </a:xfrm>
        </p:spPr>
        <p:txBody>
          <a:bodyPr>
            <a:noAutofit/>
          </a:bodyPr>
          <a:lstStyle/>
          <a:p>
            <a:r>
              <a:rPr lang="ru-RU" sz="1600" b="1" dirty="0" smtClean="0">
                <a:solidFill>
                  <a:prstClr val="black"/>
                </a:solidFill>
                <a:effectLst>
                  <a:outerShdw blurRad="63500" dist="38100" dir="5400000" algn="t" rotWithShape="0">
                    <a:prstClr val="black">
                      <a:alpha val="25000"/>
                    </a:prstClr>
                  </a:outerShdw>
                </a:effectLst>
                <a:latin typeface="Palatino Linotype"/>
              </a:rPr>
              <a:t/>
            </a:r>
            <a:br>
              <a:rPr lang="ru-RU" sz="1600" b="1" dirty="0" smtClean="0">
                <a:solidFill>
                  <a:prstClr val="black"/>
                </a:solidFill>
                <a:effectLst>
                  <a:outerShdw blurRad="63500" dist="38100" dir="5400000" algn="t" rotWithShape="0">
                    <a:prstClr val="black">
                      <a:alpha val="25000"/>
                    </a:prstClr>
                  </a:outerShdw>
                </a:effectLst>
                <a:latin typeface="Palatino Linotype"/>
              </a:rPr>
            </a:br>
            <a:r>
              <a:rPr lang="ru-RU" sz="1600" b="1" dirty="0">
                <a:solidFill>
                  <a:prstClr val="black"/>
                </a:solidFill>
                <a:effectLst>
                  <a:outerShdw blurRad="63500" dist="38100" dir="5400000" algn="t" rotWithShape="0">
                    <a:prstClr val="black">
                      <a:alpha val="25000"/>
                    </a:prstClr>
                  </a:outerShdw>
                </a:effectLst>
                <a:latin typeface="Palatino Linotype"/>
              </a:rPr>
              <a:t/>
            </a:r>
            <a:br>
              <a:rPr lang="ru-RU" sz="1600" b="1" dirty="0">
                <a:solidFill>
                  <a:prstClr val="black"/>
                </a:solidFill>
                <a:effectLst>
                  <a:outerShdw blurRad="63500" dist="38100" dir="5400000" algn="t" rotWithShape="0">
                    <a:prstClr val="black">
                      <a:alpha val="25000"/>
                    </a:prstClr>
                  </a:outerShdw>
                </a:effectLst>
                <a:latin typeface="Palatino Linotype"/>
              </a:rPr>
            </a:br>
            <a:r>
              <a:rPr lang="ru-RU" sz="1600" b="1" dirty="0" smtClean="0">
                <a:solidFill>
                  <a:prstClr val="black"/>
                </a:solidFill>
                <a:effectLst>
                  <a:outerShdw blurRad="63500" dist="38100" dir="5400000" algn="t" rotWithShape="0">
                    <a:prstClr val="black">
                      <a:alpha val="25000"/>
                    </a:prstClr>
                  </a:outerShdw>
                </a:effectLst>
                <a:latin typeface="Palatino Linotype"/>
              </a:rPr>
              <a:t>Расходы бюджета </a:t>
            </a:r>
            <a:r>
              <a:rPr lang="ru-RU" sz="1600" b="1" dirty="0">
                <a:solidFill>
                  <a:prstClr val="black"/>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1600" b="1" dirty="0" smtClean="0">
                <a:solidFill>
                  <a:schemeClr val="tx1"/>
                </a:solidFill>
                <a:latin typeface="Times New Roman"/>
                <a:ea typeface="+mn-ea"/>
                <a:cs typeface="+mn-cs"/>
              </a:rPr>
              <a:t>в </a:t>
            </a:r>
            <a:r>
              <a:rPr lang="ru-RU" sz="1600" b="1" dirty="0" smtClean="0">
                <a:solidFill>
                  <a:schemeClr val="tx1"/>
                </a:solidFill>
                <a:latin typeface="Times New Roman"/>
                <a:ea typeface="+mn-ea"/>
                <a:cs typeface="+mn-cs"/>
              </a:rPr>
              <a:t>2024 </a:t>
            </a:r>
            <a:r>
              <a:rPr lang="ru-RU" sz="1600" b="1" dirty="0" smtClean="0">
                <a:solidFill>
                  <a:schemeClr val="tx1"/>
                </a:solidFill>
                <a:latin typeface="Times New Roman"/>
                <a:ea typeface="+mn-ea"/>
                <a:cs typeface="+mn-cs"/>
              </a:rPr>
              <a:t>году              </a:t>
            </a:r>
            <a:br>
              <a:rPr lang="ru-RU" sz="1600" b="1" dirty="0" smtClean="0">
                <a:solidFill>
                  <a:schemeClr val="tx1"/>
                </a:solidFill>
                <a:latin typeface="Times New Roman"/>
                <a:ea typeface="+mn-ea"/>
                <a:cs typeface="+mn-cs"/>
              </a:rPr>
            </a:br>
            <a:endParaRPr lang="ru-RU" sz="1600" dirty="0">
              <a:solidFill>
                <a:schemeClr val="tx1"/>
              </a:solidFill>
            </a:endParaRPr>
          </a:p>
        </p:txBody>
      </p:sp>
    </p:spTree>
    <p:extLst>
      <p:ext uri="{BB962C8B-B14F-4D97-AF65-F5344CB8AC3E}">
        <p14:creationId xmlns:p14="http://schemas.microsoft.com/office/powerpoint/2010/main" val="3192757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89746157"/>
              </p:ext>
            </p:extLst>
          </p:nvPr>
        </p:nvGraphicFramePr>
        <p:xfrm>
          <a:off x="611560" y="1412776"/>
          <a:ext cx="7488832" cy="417646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Структура расходов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a:t>
            </a:r>
            <a:r>
              <a:rPr lang="ru-RU" sz="2400" b="1" dirty="0" smtClean="0">
                <a:solidFill>
                  <a:srgbClr val="2F5897"/>
                </a:solidFill>
                <a:effectLst>
                  <a:outerShdw blurRad="63500" dist="38100" dir="5400000" algn="t" rotWithShape="0">
                    <a:prstClr val="black">
                      <a:alpha val="25000"/>
                    </a:prstClr>
                  </a:outerShdw>
                </a:effectLst>
                <a:latin typeface="Palatino Linotype"/>
              </a:rPr>
              <a:t>области за </a:t>
            </a:r>
            <a:r>
              <a:rPr lang="ru-RU" sz="2400" b="1" dirty="0" smtClean="0">
                <a:solidFill>
                  <a:srgbClr val="2F5897"/>
                </a:solidFill>
                <a:effectLst>
                  <a:outerShdw blurRad="63500" dist="38100" dir="5400000" algn="t" rotWithShape="0">
                    <a:prstClr val="black">
                      <a:alpha val="25000"/>
                    </a:prstClr>
                  </a:outerShdw>
                </a:effectLst>
                <a:latin typeface="Palatino Linotype"/>
              </a:rPr>
              <a:t>2024</a:t>
            </a:r>
            <a:br>
              <a:rPr lang="ru-RU" sz="2400" b="1" dirty="0" smtClean="0">
                <a:solidFill>
                  <a:srgbClr val="2F5897"/>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r>
              <a:rPr lang="ru-RU" sz="2400" b="1" dirty="0" smtClean="0">
                <a:solidFill>
                  <a:srgbClr val="2F5897"/>
                </a:solidFill>
                <a:effectLst>
                  <a:outerShdw blurRad="63500" dist="38100" dir="5400000" algn="t" rotWithShape="0">
                    <a:prstClr val="black">
                      <a:alpha val="25000"/>
                    </a:prstClr>
                  </a:outerShdw>
                </a:effectLst>
                <a:latin typeface="Palatino Linotype"/>
              </a:rPr>
              <a:t>год</a:t>
            </a:r>
            <a:br>
              <a:rPr lang="ru-RU" sz="2400" b="1" dirty="0" smtClean="0">
                <a:solidFill>
                  <a:srgbClr val="2F5897"/>
                </a:solidFill>
                <a:effectLst>
                  <a:outerShdw blurRad="63500" dist="38100" dir="5400000" algn="t" rotWithShape="0">
                    <a:prstClr val="black">
                      <a:alpha val="25000"/>
                    </a:prstClr>
                  </a:outerShdw>
                </a:effectLst>
                <a:latin typeface="Palatino Linotype"/>
              </a:rPr>
            </a:br>
            <a:endParaRPr lang="ru-RU" dirty="0"/>
          </a:p>
        </p:txBody>
      </p:sp>
    </p:spTree>
    <p:extLst>
      <p:ext uri="{BB962C8B-B14F-4D97-AF65-F5344CB8AC3E}">
        <p14:creationId xmlns:p14="http://schemas.microsoft.com/office/powerpoint/2010/main" val="1428906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86460847"/>
              </p:ext>
            </p:extLst>
          </p:nvPr>
        </p:nvGraphicFramePr>
        <p:xfrm>
          <a:off x="251520" y="1484784"/>
          <a:ext cx="8424936" cy="5245784"/>
        </p:xfrm>
        <a:graphic>
          <a:graphicData uri="http://schemas.openxmlformats.org/drawingml/2006/table">
            <a:tbl>
              <a:tblPr firstRow="1" bandRow="1">
                <a:tableStyleId>{5C22544A-7EE6-4342-B048-85BDC9FD1C3A}</a:tableStyleId>
              </a:tblPr>
              <a:tblGrid>
                <a:gridCol w="3096344"/>
                <a:gridCol w="1584176"/>
                <a:gridCol w="1656184"/>
                <a:gridCol w="2088232"/>
              </a:tblGrid>
              <a:tr h="504056">
                <a:tc>
                  <a:txBody>
                    <a:bodyPr/>
                    <a:lstStyle/>
                    <a:p>
                      <a:pPr>
                        <a:spcAft>
                          <a:spcPts val="0"/>
                        </a:spcAft>
                      </a:pPr>
                      <a:r>
                        <a:rPr lang="ru-RU" sz="1100" b="1" dirty="0">
                          <a:effectLst/>
                        </a:rPr>
                        <a:t>  </a:t>
                      </a:r>
                      <a:r>
                        <a:rPr lang="ru-RU" sz="1100" b="1" dirty="0" smtClean="0">
                          <a:effectLst/>
                        </a:rPr>
                        <a:t>Наименование  муниципальной программы</a:t>
                      </a:r>
                      <a:endParaRPr lang="ru-RU" sz="1100" b="1" dirty="0">
                        <a:effectLst/>
                      </a:endParaRPr>
                    </a:p>
                    <a:p>
                      <a:pPr>
                        <a:spcAft>
                          <a:spcPts val="0"/>
                        </a:spcAft>
                      </a:pPr>
                      <a:r>
                        <a:rPr lang="ru-RU" sz="1100" b="1" dirty="0">
                          <a:effectLst/>
                        </a:rPr>
                        <a:t>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a:effectLst/>
                        </a:rPr>
                        <a:t> </a:t>
                      </a:r>
                      <a:r>
                        <a:rPr lang="ru-RU" sz="1100" b="1" dirty="0" smtClean="0">
                          <a:effectLst/>
                        </a:rPr>
                        <a:t>Назначено</a:t>
                      </a:r>
                    </a:p>
                    <a:p>
                      <a:pPr algn="ctr">
                        <a:spcAft>
                          <a:spcPts val="0"/>
                        </a:spcAft>
                      </a:pPr>
                      <a:r>
                        <a:rPr lang="ru-RU" sz="1100" b="1" dirty="0" smtClean="0">
                          <a:effectLst/>
                        </a:rPr>
                        <a:t>(тыс.руб.)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Исполнено</a:t>
                      </a:r>
                    </a:p>
                    <a:p>
                      <a:pPr algn="ctr">
                        <a:spcAft>
                          <a:spcPts val="0"/>
                        </a:spcAft>
                      </a:pPr>
                      <a:r>
                        <a:rPr lang="ru-RU" sz="1100" b="1" dirty="0" smtClean="0">
                          <a:effectLst/>
                        </a:rPr>
                        <a:t> (тыс. 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Процент исполнения</a:t>
                      </a:r>
                    </a:p>
                    <a:p>
                      <a:pPr algn="ctr">
                        <a:spcAft>
                          <a:spcPts val="0"/>
                        </a:spcAft>
                      </a:pPr>
                      <a:r>
                        <a:rPr lang="ru-RU" sz="1100" b="1" dirty="0" smtClean="0">
                          <a:effectLst/>
                        </a:rPr>
                        <a:t>(%)</a:t>
                      </a:r>
                      <a:endParaRPr lang="ru-RU" sz="1100" b="1" dirty="0">
                        <a:effectLst/>
                        <a:latin typeface="Times New Roman"/>
                        <a:ea typeface="Times New Roman"/>
                      </a:endParaRPr>
                    </a:p>
                  </a:txBody>
                  <a:tcPr marL="34734" marR="34734" marT="0" marB="0"/>
                </a:tc>
              </a:tr>
              <a:tr h="433184">
                <a:tc>
                  <a:txBody>
                    <a:bodyPr/>
                    <a:lstStyle/>
                    <a:p>
                      <a:pPr>
                        <a:spcAft>
                          <a:spcPts val="0"/>
                        </a:spcAft>
                      </a:pPr>
                      <a:r>
                        <a:rPr lang="ru-RU" sz="800" dirty="0">
                          <a:effectLst/>
                          <a:latin typeface="+mj-lt"/>
                        </a:rPr>
                        <a:t> </a:t>
                      </a:r>
                      <a:r>
                        <a:rPr lang="ru-RU" sz="800" b="0" dirty="0" smtClean="0">
                          <a:effectLst/>
                          <a:latin typeface="+mj-lt"/>
                          <a:ea typeface="Times New Roman"/>
                        </a:rPr>
                        <a:t>РЕАЛИЗАЦИЯ ПОЛНОМОЧИЙ ИСПОЛНИТЕЛЬНО-РАСПОРЯДИТЕЛЬНОГО ОРГАНА МГЛИНСКОГО РАЙОНА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98 074,6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86 511,6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88,2</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И АРХИТЕКТУРА В МГЛИНСКОМ РАЙОНЕ</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54 917,7</a:t>
                      </a:r>
                      <a:endParaRPr lang="ru-RU" sz="1000" dirty="0" smtClean="0">
                        <a:solidFill>
                          <a:schemeClr val="tx1"/>
                        </a:solidFill>
                        <a:effectLst/>
                        <a:latin typeface="+mj-lt"/>
                        <a:ea typeface="Times New Roman"/>
                      </a:endParaRPr>
                    </a:p>
                    <a:p>
                      <a:pPr algn="ctr">
                        <a:spcAft>
                          <a:spcPts val="0"/>
                        </a:spcAft>
                      </a:pP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45 082,8</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82,0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УСТОЙЧИВОЕ РАЗВИТИЕ СЕЛЬСКИХ ТЕРРИТОРИЙ МГЛИНСКОГО РАЙОНА БРЯНСКОЙ ОБЛАСТИ</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ОБЕСПЕЧЕНИЕ ПРАВОПОРЯДКА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128,5</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44,6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34,7</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МУНИЦИПАЛЬНОЙ СОБСТВЕННОСТЬЮ МГЛИНСКОГО РАЙОНА</a:t>
                      </a:r>
                      <a:r>
                        <a:rPr lang="ru-RU" sz="800" b="0" dirty="0" smtClean="0">
                          <a:effectLst/>
                          <a:latin typeface="+mj-lt"/>
                        </a:rPr>
                        <a:t> </a:t>
                      </a:r>
                      <a:endParaRPr lang="ru-RU" sz="800" b="0" dirty="0">
                        <a:effectLst/>
                        <a:latin typeface="+mj-lt"/>
                      </a:endParaRPr>
                    </a:p>
                    <a:p>
                      <a:pPr>
                        <a:spcAft>
                          <a:spcPts val="0"/>
                        </a:spcAft>
                      </a:pPr>
                      <a:r>
                        <a:rPr lang="ru-RU" sz="800" b="0" dirty="0">
                          <a:effectLst/>
                          <a:latin typeface="+mj-lt"/>
                        </a:rPr>
                        <a:t>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2 253,8</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2 142,0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95,0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ОБРАЗОВАНИЯ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393 032,0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349 844,7</a:t>
                      </a:r>
                    </a:p>
                    <a:p>
                      <a:pPr algn="ctr">
                        <a:spcAft>
                          <a:spcPts val="0"/>
                        </a:spcAft>
                      </a:pP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89,0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КУЛЬТУРЫ И СОХРАНЕНИЕ КУЛЬТУРНОГО НАСЛЕДИЯ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54 934,2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54 364,2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99,0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МУНИЦИПАЛЬНЫМИ ФИНАНСАМИ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9 216,2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9 097,2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98,7</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ПРОВЕДЕНИЕ КАПИТАЛЬНОГО РЕМОНТА МНОГОКВАРТИРНЫХ ДОМОВ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107,9</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98,8</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91,6</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ЭНЕРГОСБЕРЕЖЕНИЕ И ПОВЫШЕНИЕ ЭНЕРГЕТИЧЕСКОЙ ЭФФЕКТИВНОСТИ В МГЛИНСКОМ РАЙОНЕ</a:t>
                      </a:r>
                    </a:p>
                    <a:p>
                      <a:pPr>
                        <a:spcAft>
                          <a:spcPts val="0"/>
                        </a:spcAft>
                      </a:pP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49,6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59,2</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реконструкция, модернизация объектов питьевого водоснабжения</a:t>
                      </a:r>
                      <a:r>
                        <a:rPr lang="ru-RU" sz="800" b="0" baseline="0" dirty="0" smtClean="0">
                          <a:effectLst/>
                          <a:latin typeface="+mj-lt"/>
                          <a:ea typeface="Times New Roman"/>
                        </a:rPr>
                        <a:t> Мглинского района в рамках реализации регионального проекта «Чистая вода»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r>
              <a:tr h="370840">
                <a:tc>
                  <a:txBody>
                    <a:bodyPr/>
                    <a:lstStyle/>
                    <a:p>
                      <a:pPr algn="l">
                        <a:lnSpc>
                          <a:spcPct val="95000"/>
                        </a:lnSpc>
                        <a:spcAft>
                          <a:spcPts val="0"/>
                        </a:spcAft>
                      </a:pPr>
                      <a:r>
                        <a:rPr lang="ru-RU" sz="800" b="0" dirty="0" smtClean="0">
                          <a:effectLst/>
                          <a:latin typeface="+mj-lt"/>
                          <a:ea typeface="Times New Roman"/>
                        </a:rPr>
                        <a:t>НЕПРОГРАММНАЯ ЧАСТЬ РАСХОДОВ БЮДЖЕТА МГЛИНСКОГО МУНИЦИПАЛЬНОГО РАЙОНА</a:t>
                      </a:r>
                    </a:p>
                    <a:p>
                      <a:pPr>
                        <a:spcAft>
                          <a:spcPts val="0"/>
                        </a:spcAft>
                      </a:pPr>
                      <a:endParaRPr lang="ru-RU" sz="800" b="1" dirty="0">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6</a:t>
                      </a:r>
                      <a:r>
                        <a:rPr lang="ru-RU" sz="1000" b="0" baseline="0" dirty="0" smtClean="0">
                          <a:solidFill>
                            <a:schemeClr val="tx1"/>
                          </a:solidFill>
                          <a:effectLst/>
                          <a:latin typeface="+mj-lt"/>
                          <a:ea typeface="Times New Roman"/>
                        </a:rPr>
                        <a:t> 936,0</a:t>
                      </a:r>
                      <a:endParaRPr lang="ru-RU" sz="1000" b="0" dirty="0">
                        <a:solidFill>
                          <a:schemeClr val="tx1"/>
                        </a:solidFill>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6 813,9</a:t>
                      </a:r>
                      <a:endParaRPr lang="ru-RU" sz="1000" b="0" dirty="0">
                        <a:solidFill>
                          <a:schemeClr val="tx1"/>
                        </a:solidFill>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98,2</a:t>
                      </a:r>
                      <a:endParaRPr lang="ru-RU" sz="1000" b="0" dirty="0">
                        <a:solidFill>
                          <a:schemeClr val="tx1"/>
                        </a:solidFill>
                        <a:effectLst/>
                        <a:latin typeface="+mj-lt"/>
                        <a:ea typeface="Times New Roman"/>
                      </a:endParaRPr>
                    </a:p>
                  </a:txBody>
                  <a:tcPr marL="34734" marR="34734" marT="0" marB="0"/>
                </a:tc>
              </a:tr>
              <a:tr h="229304">
                <a:tc>
                  <a:txBody>
                    <a:bodyPr/>
                    <a:lstStyle/>
                    <a:p>
                      <a:pPr>
                        <a:spcAft>
                          <a:spcPts val="0"/>
                        </a:spcAft>
                      </a:pPr>
                      <a:r>
                        <a:rPr lang="ru-RU" sz="1100" b="1" dirty="0" smtClean="0">
                          <a:effectLst/>
                          <a:latin typeface="Times New Roman"/>
                          <a:ea typeface="Times New Roman"/>
                        </a:rPr>
                        <a:t>Итого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619 650,9</a:t>
                      </a:r>
                      <a:endParaRPr lang="ru-RU" sz="1100" b="1" dirty="0">
                        <a:solidFill>
                          <a:schemeClr val="tx1"/>
                        </a:solidFill>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554 049,4</a:t>
                      </a:r>
                      <a:endParaRPr lang="ru-RU" sz="1100" b="1" dirty="0">
                        <a:solidFill>
                          <a:schemeClr val="tx1"/>
                        </a:solidFill>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89,4</a:t>
                      </a:r>
                    </a:p>
                  </a:txBody>
                  <a:tcPr marL="34734" marR="34734" marT="0" marB="0"/>
                </a:tc>
              </a:tr>
            </a:tbl>
          </a:graphicData>
        </a:graphic>
      </p:graphicFrame>
      <p:sp>
        <p:nvSpPr>
          <p:cNvPr id="3" name="Заголовок 2"/>
          <p:cNvSpPr>
            <a:spLocks noGrp="1"/>
          </p:cNvSpPr>
          <p:nvPr>
            <p:ph type="title"/>
          </p:nvPr>
        </p:nvSpPr>
        <p:spPr>
          <a:xfrm>
            <a:off x="251520" y="404664"/>
            <a:ext cx="8229600" cy="1224136"/>
          </a:xfrm>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Расходы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области на реализацию муниципальных программ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района за </a:t>
            </a:r>
            <a:r>
              <a:rPr lang="ru-RU" sz="2400" b="1" dirty="0" smtClean="0">
                <a:solidFill>
                  <a:srgbClr val="2F5897"/>
                </a:solidFill>
                <a:effectLst>
                  <a:outerShdw blurRad="63500" dist="38100" dir="5400000" algn="t" rotWithShape="0">
                    <a:prstClr val="black">
                      <a:alpha val="25000"/>
                    </a:prstClr>
                  </a:outerShdw>
                </a:effectLst>
                <a:latin typeface="Palatino Linotype"/>
              </a:rPr>
              <a:t>2024</a:t>
            </a:r>
            <a:br>
              <a:rPr lang="ru-RU" sz="2400" b="1" dirty="0" smtClean="0">
                <a:solidFill>
                  <a:srgbClr val="2F5897"/>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r>
              <a:rPr lang="ru-RU" sz="2400" b="1" dirty="0" smtClean="0">
                <a:solidFill>
                  <a:srgbClr val="2F5897"/>
                </a:solidFill>
                <a:effectLst>
                  <a:outerShdw blurRad="63500" dist="38100" dir="5400000" algn="t" rotWithShape="0">
                    <a:prstClr val="black">
                      <a:alpha val="25000"/>
                    </a:prstClr>
                  </a:outerShdw>
                </a:effectLst>
                <a:latin typeface="Palatino Linotype"/>
              </a:rPr>
              <a:t>год, </a:t>
            </a:r>
            <a:r>
              <a:rPr lang="ru-RU" sz="2400" b="1" dirty="0">
                <a:solidFill>
                  <a:srgbClr val="2F5897"/>
                </a:solidFill>
                <a:effectLst>
                  <a:outerShdw blurRad="63500" dist="38100" dir="5400000" algn="t" rotWithShape="0">
                    <a:prstClr val="black">
                      <a:alpha val="25000"/>
                    </a:prstClr>
                  </a:outerShdw>
                </a:effectLst>
                <a:latin typeface="Palatino Linotype"/>
              </a:rPr>
              <a:t>тыс. </a:t>
            </a:r>
            <a:r>
              <a:rPr lang="ru-RU" sz="2400" b="1" dirty="0" err="1">
                <a:solidFill>
                  <a:srgbClr val="2F5897"/>
                </a:solidFill>
                <a:effectLst>
                  <a:outerShdw blurRad="63500" dist="38100" dir="5400000" algn="t" rotWithShape="0">
                    <a:prstClr val="black">
                      <a:alpha val="25000"/>
                    </a:prstClr>
                  </a:outerShdw>
                </a:effectLst>
                <a:latin typeface="Palatino Linotype"/>
              </a:rPr>
              <a:t>руб</a:t>
            </a:r>
            <a:endParaRPr lang="ru-RU" sz="1400" dirty="0"/>
          </a:p>
        </p:txBody>
      </p:sp>
    </p:spTree>
    <p:extLst>
      <p:ext uri="{BB962C8B-B14F-4D97-AF65-F5344CB8AC3E}">
        <p14:creationId xmlns:p14="http://schemas.microsoft.com/office/powerpoint/2010/main" val="1465836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340768"/>
            <a:ext cx="8424936" cy="4464496"/>
          </a:xfrm>
        </p:spPr>
        <p:txBody>
          <a:bodyPr>
            <a:normAutofit/>
          </a:bodyPr>
          <a:lstStyle/>
          <a:p>
            <a:pPr fontAlgn="t">
              <a:spcBef>
                <a:spcPts val="0"/>
              </a:spcBef>
            </a:pPr>
            <a:endParaRPr lang="ru-RU" sz="900" dirty="0">
              <a:solidFill>
                <a:schemeClr val="tx1"/>
              </a:solidFill>
            </a:endParaRPr>
          </a:p>
        </p:txBody>
      </p:sp>
      <p:sp>
        <p:nvSpPr>
          <p:cNvPr id="3" name="Подзаголовок 2"/>
          <p:cNvSpPr>
            <a:spLocks noGrp="1"/>
          </p:cNvSpPr>
          <p:nvPr>
            <p:ph type="subTitle" idx="1"/>
          </p:nvPr>
        </p:nvSpPr>
        <p:spPr>
          <a:xfrm>
            <a:off x="971600" y="476672"/>
            <a:ext cx="7653536" cy="708495"/>
          </a:xfrm>
        </p:spPr>
        <p:txBody>
          <a:bodyPr>
            <a:normAutofit fontScale="25000" lnSpcReduction="20000"/>
          </a:bodyPr>
          <a:lstStyle/>
          <a:p>
            <a:pPr lvl="0">
              <a:buClrTx/>
              <a:buSzTx/>
            </a:pP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РЕАЛИЗАЦИЯ УКАЗОВ ПРЕЗИДЕНТА РОССИЙСКОЙ ФЕДЕРАЦИИ ПО ПОВЫШЕНИЮ ЗАРАБОТНОЙ ПЛАТЫ ОТДЕЛЬНЫМ КАТЕГОРИЯМ РАБОТНИКОВ В </a:t>
            </a:r>
            <a:r>
              <a:rPr lang="ru-RU" sz="56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2024 </a:t>
            </a: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ГОДУ</a:t>
            </a:r>
          </a:p>
          <a:p>
            <a:endParaRPr lang="ru-RU" dirty="0"/>
          </a:p>
        </p:txBody>
      </p:sp>
      <p:sp>
        <p:nvSpPr>
          <p:cNvPr id="4" name="Заголовок 1"/>
          <p:cNvSpPr txBox="1">
            <a:spLocks/>
          </p:cNvSpPr>
          <p:nvPr/>
        </p:nvSpPr>
        <p:spPr>
          <a:xfrm>
            <a:off x="395536" y="188640"/>
            <a:ext cx="8229600" cy="83549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000" b="0" i="0" u="none" strike="noStrike" kern="1200" cap="none" spc="0" normalizeH="0" baseline="0" noProof="0" dirty="0">
              <a:ln>
                <a:noFill/>
              </a:ln>
              <a:solidFill>
                <a:schemeClr val="tx1"/>
              </a:solidFill>
              <a:effectLst>
                <a:outerShdw blurRad="63500" dist="38100" dir="5400000" algn="t" rotWithShape="0">
                  <a:prstClr val="black">
                    <a:alpha val="25000"/>
                  </a:prstClr>
                </a:outerShdw>
              </a:effectLst>
              <a:uLnTx/>
              <a:uFillTx/>
              <a:latin typeface="Palatino Linotype"/>
              <a:ea typeface="+mj-ea"/>
              <a:cs typeface="+mj-cs"/>
            </a:endParaRPr>
          </a:p>
        </p:txBody>
      </p:sp>
      <p:graphicFrame>
        <p:nvGraphicFramePr>
          <p:cNvPr id="5" name="Таблица 4"/>
          <p:cNvGraphicFramePr>
            <a:graphicFrameLocks noGrp="1"/>
          </p:cNvGraphicFramePr>
          <p:nvPr>
            <p:extLst>
              <p:ext uri="{D42A27DB-BD31-4B8C-83A1-F6EECF244321}">
                <p14:modId xmlns:p14="http://schemas.microsoft.com/office/powerpoint/2010/main" val="2427819382"/>
              </p:ext>
            </p:extLst>
          </p:nvPr>
        </p:nvGraphicFramePr>
        <p:xfrm>
          <a:off x="611560" y="1412777"/>
          <a:ext cx="8064895" cy="4150056"/>
        </p:xfrm>
        <a:graphic>
          <a:graphicData uri="http://schemas.openxmlformats.org/drawingml/2006/table">
            <a:tbl>
              <a:tblPr firstRow="1" bandRow="1">
                <a:tableStyleId>{5C22544A-7EE6-4342-B048-85BDC9FD1C3A}</a:tableStyleId>
              </a:tblPr>
              <a:tblGrid>
                <a:gridCol w="2971235"/>
                <a:gridCol w="1666790"/>
                <a:gridCol w="1956667"/>
                <a:gridCol w="1470203"/>
              </a:tblGrid>
              <a:tr h="685920">
                <a:tc>
                  <a:txBody>
                    <a:bodyPr/>
                    <a:lstStyle/>
                    <a:p>
                      <a:pPr algn="ctr"/>
                      <a:r>
                        <a:rPr lang="ru-RU" sz="1400" dirty="0" smtClean="0"/>
                        <a:t>Категория</a:t>
                      </a:r>
                      <a:r>
                        <a:rPr lang="ru-RU" sz="1400" baseline="0" dirty="0" smtClean="0"/>
                        <a:t> работников бюджетной сферы</a:t>
                      </a:r>
                      <a:endParaRPr lang="ru-RU" sz="1400" dirty="0"/>
                    </a:p>
                  </a:txBody>
                  <a:tcPr/>
                </a:tc>
                <a:tc>
                  <a:txBody>
                    <a:bodyPr/>
                    <a:lstStyle/>
                    <a:p>
                      <a:pPr algn="ctr"/>
                      <a:r>
                        <a:rPr lang="ru-RU" sz="1400" baseline="0" dirty="0" smtClean="0"/>
                        <a:t>2024 </a:t>
                      </a:r>
                      <a:r>
                        <a:rPr lang="ru-RU" sz="1400" baseline="0" dirty="0" smtClean="0"/>
                        <a:t>год установленный план</a:t>
                      </a:r>
                      <a:endParaRPr lang="ru-RU"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aseline="0" dirty="0" smtClean="0"/>
                        <a:t>2024 </a:t>
                      </a:r>
                      <a:r>
                        <a:rPr lang="ru-RU" sz="1400" baseline="0" dirty="0" smtClean="0"/>
                        <a:t>год фактически достигнуто</a:t>
                      </a:r>
                      <a:endParaRPr lang="ru-RU" sz="1400" dirty="0" smtClean="0"/>
                    </a:p>
                  </a:txBody>
                  <a:tcPr/>
                </a:tc>
                <a:tc>
                  <a:txBody>
                    <a:bodyPr/>
                    <a:lstStyle/>
                    <a:p>
                      <a:pPr algn="ctr"/>
                      <a:r>
                        <a:rPr lang="ru-RU" sz="1400" dirty="0" smtClean="0"/>
                        <a:t>Отклонение +,-</a:t>
                      </a:r>
                      <a:endParaRPr lang="ru-RU" sz="1400" dirty="0"/>
                    </a:p>
                  </a:txBody>
                  <a:tcPr/>
                </a:tc>
              </a:tr>
              <a:tr h="882953">
                <a:tc>
                  <a:txBody>
                    <a:bodyPr/>
                    <a:lstStyle/>
                    <a:p>
                      <a:r>
                        <a:rPr lang="ru-RU" sz="1400" dirty="0" smtClean="0"/>
                        <a:t>- педагогических работников общеобразовательных</a:t>
                      </a:r>
                      <a:r>
                        <a:rPr lang="ru-RU" sz="1400" baseline="0" dirty="0" smtClean="0"/>
                        <a:t> учреждений общего образования</a:t>
                      </a:r>
                      <a:endParaRPr lang="ru-RU" sz="1400" dirty="0"/>
                    </a:p>
                  </a:txBody>
                  <a:tcPr/>
                </a:tc>
                <a:tc>
                  <a:txBody>
                    <a:bodyPr/>
                    <a:lstStyle/>
                    <a:p>
                      <a:pPr algn="ctr"/>
                      <a:r>
                        <a:rPr lang="ru-RU" sz="1400" dirty="0" smtClean="0"/>
                        <a:t>40 900,0</a:t>
                      </a:r>
                      <a:endParaRPr lang="ru-RU" sz="1400" dirty="0" smtClean="0"/>
                    </a:p>
                  </a:txBody>
                  <a:tcPr/>
                </a:tc>
                <a:tc>
                  <a:txBody>
                    <a:bodyPr/>
                    <a:lstStyle/>
                    <a:p>
                      <a:pPr algn="r"/>
                      <a:r>
                        <a:rPr lang="ru-RU" sz="1400" dirty="0" smtClean="0"/>
                        <a:t>40 923,4</a:t>
                      </a:r>
                      <a:endParaRPr lang="ru-RU" sz="1400" dirty="0" smtClean="0"/>
                    </a:p>
                  </a:txBody>
                  <a:tcPr/>
                </a:tc>
                <a:tc>
                  <a:txBody>
                    <a:bodyPr/>
                    <a:lstStyle/>
                    <a:p>
                      <a:pPr algn="r"/>
                      <a:r>
                        <a:rPr lang="ru-RU" sz="1400" dirty="0" smtClean="0"/>
                        <a:t>23,4</a:t>
                      </a:r>
                      <a:endParaRPr lang="ru-RU" sz="1400" dirty="0"/>
                    </a:p>
                  </a:txBody>
                  <a:tcPr/>
                </a:tc>
              </a:tr>
              <a:tr h="882953">
                <a:tc>
                  <a:txBody>
                    <a:bodyPr/>
                    <a:lstStyle/>
                    <a:p>
                      <a:r>
                        <a:rPr lang="ru-RU" sz="1400" dirty="0" smtClean="0"/>
                        <a:t>- педагогических работников учреждений дополнительного образования детей</a:t>
                      </a:r>
                      <a:endParaRPr lang="ru-RU" sz="1400" dirty="0"/>
                    </a:p>
                  </a:txBody>
                  <a:tcPr/>
                </a:tc>
                <a:tc>
                  <a:txBody>
                    <a:bodyPr/>
                    <a:lstStyle/>
                    <a:p>
                      <a:pPr algn="ctr"/>
                      <a:r>
                        <a:rPr lang="ru-RU" sz="1400" dirty="0" smtClean="0"/>
                        <a:t>40 695,0</a:t>
                      </a:r>
                      <a:endParaRPr lang="ru-RU" sz="1400" dirty="0" smtClean="0"/>
                    </a:p>
                  </a:txBody>
                  <a:tcPr/>
                </a:tc>
                <a:tc>
                  <a:txBody>
                    <a:bodyPr/>
                    <a:lstStyle/>
                    <a:p>
                      <a:pPr algn="r"/>
                      <a:r>
                        <a:rPr lang="ru-RU" sz="1400" dirty="0" smtClean="0"/>
                        <a:t>40 695,2</a:t>
                      </a:r>
                      <a:endParaRPr lang="ru-RU" sz="1400" dirty="0" smtClean="0"/>
                    </a:p>
                  </a:txBody>
                  <a:tcPr/>
                </a:tc>
                <a:tc>
                  <a:txBody>
                    <a:bodyPr/>
                    <a:lstStyle/>
                    <a:p>
                      <a:pPr algn="r"/>
                      <a:r>
                        <a:rPr lang="ru-RU" sz="1400" dirty="0" smtClean="0"/>
                        <a:t>0,2</a:t>
                      </a:r>
                      <a:endParaRPr lang="ru-RU" sz="1400" dirty="0"/>
                    </a:p>
                  </a:txBody>
                  <a:tcPr/>
                </a:tc>
              </a:tr>
              <a:tr h="720304">
                <a:tc>
                  <a:txBody>
                    <a:bodyPr/>
                    <a:lstStyle/>
                    <a:p>
                      <a:r>
                        <a:rPr lang="ru-RU" sz="1400" dirty="0" smtClean="0"/>
                        <a:t>- педагогических работников  дошкольных</a:t>
                      </a:r>
                      <a:r>
                        <a:rPr lang="ru-RU" sz="1400" baseline="0" dirty="0" smtClean="0"/>
                        <a:t> учреждений</a:t>
                      </a:r>
                      <a:endParaRPr lang="ru-RU" sz="1400" dirty="0"/>
                    </a:p>
                  </a:txBody>
                  <a:tcPr/>
                </a:tc>
                <a:tc>
                  <a:txBody>
                    <a:bodyPr/>
                    <a:lstStyle/>
                    <a:p>
                      <a:pPr algn="ctr"/>
                      <a:r>
                        <a:rPr lang="ru-RU" sz="1400" dirty="0" smtClean="0"/>
                        <a:t>40619,0</a:t>
                      </a:r>
                      <a:endParaRPr lang="ru-RU" sz="1400" dirty="0" smtClean="0"/>
                    </a:p>
                  </a:txBody>
                  <a:tcPr/>
                </a:tc>
                <a:tc>
                  <a:txBody>
                    <a:bodyPr/>
                    <a:lstStyle/>
                    <a:p>
                      <a:pPr algn="r"/>
                      <a:r>
                        <a:rPr lang="ru-RU" sz="1400" dirty="0" smtClean="0"/>
                        <a:t>40 619,0</a:t>
                      </a:r>
                      <a:endParaRPr lang="ru-RU" sz="1400" dirty="0" smtClean="0"/>
                    </a:p>
                  </a:txBody>
                  <a:tcPr/>
                </a:tc>
                <a:tc>
                  <a:txBody>
                    <a:bodyPr/>
                    <a:lstStyle/>
                    <a:p>
                      <a:pPr algn="r"/>
                      <a:r>
                        <a:rPr lang="ru-RU" sz="1400" dirty="0" smtClean="0"/>
                        <a:t>0</a:t>
                      </a:r>
                      <a:endParaRPr lang="ru-RU" sz="1400" dirty="0"/>
                    </a:p>
                  </a:txBody>
                  <a:tcPr/>
                </a:tc>
              </a:tr>
              <a:tr h="932326">
                <a:tc>
                  <a:txBody>
                    <a:bodyPr/>
                    <a:lstStyle/>
                    <a:p>
                      <a:r>
                        <a:rPr lang="ru-RU" sz="1400" dirty="0" smtClean="0"/>
                        <a:t>- работники учреждений культуры</a:t>
                      </a:r>
                      <a:endParaRPr lang="ru-RU" sz="1400" dirty="0"/>
                    </a:p>
                  </a:txBody>
                  <a:tcPr/>
                </a:tc>
                <a:tc>
                  <a:txBody>
                    <a:bodyPr/>
                    <a:lstStyle/>
                    <a:p>
                      <a:pPr algn="ctr"/>
                      <a:r>
                        <a:rPr lang="ru-RU" sz="1400" dirty="0" smtClean="0"/>
                        <a:t>36 154,0</a:t>
                      </a:r>
                      <a:endParaRPr lang="ru-RU" sz="1400" dirty="0" smtClean="0"/>
                    </a:p>
                  </a:txBody>
                  <a:tcPr/>
                </a:tc>
                <a:tc>
                  <a:txBody>
                    <a:bodyPr/>
                    <a:lstStyle/>
                    <a:p>
                      <a:pPr algn="r"/>
                      <a:r>
                        <a:rPr lang="ru-RU" sz="1400" dirty="0" smtClean="0"/>
                        <a:t>36 154,0</a:t>
                      </a:r>
                      <a:endParaRPr lang="ru-RU" sz="1400" dirty="0" smtClean="0"/>
                    </a:p>
                  </a:txBody>
                  <a:tcPr/>
                </a:tc>
                <a:tc>
                  <a:txBody>
                    <a:bodyPr/>
                    <a:lstStyle/>
                    <a:p>
                      <a:pPr algn="r"/>
                      <a:r>
                        <a:rPr lang="ru-RU" sz="1400" dirty="0" smtClean="0"/>
                        <a:t>0</a:t>
                      </a:r>
                      <a:endParaRPr lang="ru-RU" sz="1400" dirty="0"/>
                    </a:p>
                  </a:txBody>
                  <a:tcPr/>
                </a:tc>
              </a:tr>
            </a:tbl>
          </a:graphicData>
        </a:graphic>
      </p:graphicFrame>
    </p:spTree>
    <p:extLst>
      <p:ext uri="{BB962C8B-B14F-4D97-AF65-F5344CB8AC3E}">
        <p14:creationId xmlns:p14="http://schemas.microsoft.com/office/powerpoint/2010/main" val="3646936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916832"/>
            <a:ext cx="7772400" cy="2736304"/>
          </a:xfrm>
        </p:spPr>
        <p:txBody>
          <a:bodyPr>
            <a:normAutofit/>
          </a:bodyPr>
          <a:lstStyle/>
          <a:p>
            <a:pPr lvl="0" eaLnBrk="0" fontAlgn="base" hangingPunct="0">
              <a:spcAft>
                <a:spcPct val="0"/>
              </a:spcAft>
              <a:defRPr/>
            </a:pPr>
            <a:r>
              <a:rPr lang="ru-RU" sz="1600" b="1" dirty="0" smtClean="0">
                <a:solidFill>
                  <a:srgbClr val="000000"/>
                </a:solidFill>
                <a:latin typeface="Times New Roman"/>
                <a:ea typeface="+mn-ea"/>
                <a:cs typeface="+mn-cs"/>
              </a:rPr>
              <a:t>Финансовый отдел </a:t>
            </a:r>
            <a:r>
              <a:rPr lang="ru-RU" sz="1600" b="1" dirty="0">
                <a:solidFill>
                  <a:srgbClr val="000000"/>
                </a:solidFill>
                <a:latin typeface="Times New Roman"/>
                <a:ea typeface="+mn-ea"/>
                <a:cs typeface="+mn-cs"/>
              </a:rPr>
              <a:t>администрации </a:t>
            </a:r>
            <a:r>
              <a:rPr lang="ru-RU" sz="1600" b="1" dirty="0" smtClean="0">
                <a:solidFill>
                  <a:srgbClr val="000000"/>
                </a:solidFill>
                <a:latin typeface="Times New Roman"/>
                <a:ea typeface="+mn-ea"/>
                <a:cs typeface="+mn-cs"/>
              </a:rPr>
              <a:t>Мглинского </a:t>
            </a:r>
            <a:r>
              <a:rPr lang="ru-RU" sz="1600" b="1" dirty="0">
                <a:solidFill>
                  <a:srgbClr val="000000"/>
                </a:solidFill>
                <a:latin typeface="Times New Roman"/>
                <a:ea typeface="+mn-ea"/>
                <a:cs typeface="+mn-cs"/>
              </a:rPr>
              <a:t>района</a:t>
            </a:r>
            <a:br>
              <a:rPr lang="ru-RU" sz="1600" b="1" dirty="0">
                <a:solidFill>
                  <a:srgbClr val="000000"/>
                </a:solidFill>
                <a:latin typeface="Times New Roman"/>
                <a:ea typeface="+mn-ea"/>
                <a:cs typeface="+mn-cs"/>
              </a:rPr>
            </a:br>
            <a:r>
              <a:rPr lang="en-US" altLang="ru-RU" sz="1600" b="1" dirty="0">
                <a:solidFill>
                  <a:srgbClr val="000000"/>
                </a:solidFill>
                <a:latin typeface="Times New Roman"/>
                <a:ea typeface="+mn-ea"/>
                <a:cs typeface="Tahoma" panose="020B0604030504040204" pitchFamily="34" charset="0"/>
              </a:rPr>
              <a:t/>
            </a:r>
            <a:br>
              <a:rPr lang="en-US"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 </a:t>
            </a:r>
            <a:r>
              <a:rPr lang="ru-RU" sz="1600" b="1" dirty="0">
                <a:solidFill>
                  <a:srgbClr val="000000"/>
                </a:solidFill>
                <a:latin typeface="Times New Roman"/>
                <a:ea typeface="+mn-ea"/>
                <a:cs typeface="+mn-cs"/>
              </a:rPr>
              <a:t>Почтовый адрес: </a:t>
            </a:r>
            <a:r>
              <a:rPr lang="ru-RU" sz="1600" b="1" dirty="0" smtClean="0">
                <a:solidFill>
                  <a:srgbClr val="000000"/>
                </a:solidFill>
                <a:latin typeface="Times New Roman"/>
                <a:ea typeface="+mn-ea"/>
                <a:cs typeface="+mn-cs"/>
              </a:rPr>
              <a:t>243220, г. Мглин, </a:t>
            </a: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r>
              <a:rPr lang="ru-RU" sz="1600" b="1" dirty="0" smtClean="0">
                <a:solidFill>
                  <a:srgbClr val="000000"/>
                </a:solidFill>
                <a:latin typeface="Times New Roman"/>
                <a:ea typeface="+mn-ea"/>
                <a:cs typeface="+mn-cs"/>
              </a:rPr>
              <a:t>пл. Советская д.6</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smtClean="0">
                <a:solidFill>
                  <a:srgbClr val="000000"/>
                </a:solidFill>
                <a:latin typeface="Times New Roman"/>
                <a:ea typeface="+mn-ea"/>
                <a:cs typeface="+mn-cs"/>
              </a:rPr>
              <a:t>Факс: (48339) 21740; </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Тел.: </a:t>
            </a:r>
            <a:r>
              <a:rPr lang="ru-RU" sz="1600" b="1" dirty="0" smtClean="0">
                <a:solidFill>
                  <a:srgbClr val="000000"/>
                </a:solidFill>
                <a:latin typeface="Times New Roman"/>
                <a:ea typeface="+mn-ea"/>
                <a:cs typeface="+mn-cs"/>
              </a:rPr>
              <a:t>8(</a:t>
            </a:r>
            <a:r>
              <a:rPr lang="ru-RU" sz="1600" b="1" dirty="0" smtClean="0">
                <a:solidFill>
                  <a:srgbClr val="000000"/>
                </a:solidFill>
                <a:latin typeface="Times New Roman"/>
              </a:rPr>
              <a:t>48339</a:t>
            </a:r>
            <a:r>
              <a:rPr lang="ru-RU" sz="1600" b="1" dirty="0">
                <a:solidFill>
                  <a:srgbClr val="000000"/>
                </a:solidFill>
                <a:latin typeface="Times New Roman"/>
              </a:rPr>
              <a:t>) </a:t>
            </a:r>
            <a:r>
              <a:rPr lang="ru-RU" sz="1600" b="1" dirty="0" smtClean="0">
                <a:solidFill>
                  <a:srgbClr val="000000"/>
                </a:solidFill>
                <a:latin typeface="Times New Roman"/>
              </a:rPr>
              <a:t>21740</a:t>
            </a:r>
            <a:r>
              <a:rPr lang="ru-RU" sz="1600" b="1" dirty="0">
                <a:solidFill>
                  <a:srgbClr val="000000"/>
                </a:solidFill>
                <a:latin typeface="Times New Roman"/>
                <a:ea typeface="+mn-ea"/>
                <a:cs typeface="+mn-cs"/>
              </a:rPr>
              <a:t>;</a:t>
            </a:r>
            <a:br>
              <a:rPr lang="ru-RU" sz="1600" b="1" dirty="0">
                <a:solidFill>
                  <a:srgbClr val="000000"/>
                </a:solidFill>
                <a:latin typeface="Times New Roman"/>
                <a:ea typeface="+mn-ea"/>
                <a:cs typeface="+mn-cs"/>
              </a:rPr>
            </a:br>
            <a:r>
              <a:rPr lang="ru-RU" sz="1600" b="1" dirty="0">
                <a:solidFill>
                  <a:srgbClr val="000000"/>
                </a:solidFill>
                <a:latin typeface="Times New Roman"/>
                <a:ea typeface="+mn-ea"/>
                <a:cs typeface="+mn-cs"/>
              </a:rPr>
              <a:t>Официальный сайт администрации района: </a:t>
            </a:r>
            <a:r>
              <a:rPr lang="en-US" sz="1600" b="1" u="sng" dirty="0" smtClean="0">
                <a:solidFill>
                  <a:srgbClr val="000000"/>
                </a:solidFill>
                <a:latin typeface="Times New Roman"/>
                <a:ea typeface="+mn-ea"/>
                <a:cs typeface="+mn-cs"/>
              </a:rPr>
              <a:t>http</a:t>
            </a:r>
            <a:r>
              <a:rPr lang="ru-RU" sz="1600" b="1" u="sng" dirty="0" smtClean="0">
                <a:solidFill>
                  <a:srgbClr val="000000"/>
                </a:solidFill>
                <a:latin typeface="Times New Roman"/>
                <a:ea typeface="+mn-ea"/>
                <a:cs typeface="+mn-cs"/>
              </a:rPr>
              <a:t>:</a:t>
            </a:r>
            <a:r>
              <a:rPr lang="en-US" sz="1600" b="1" u="sng" dirty="0" smtClean="0">
                <a:solidFill>
                  <a:srgbClr val="000000"/>
                </a:solidFill>
                <a:latin typeface="Times New Roman"/>
                <a:ea typeface="+mn-ea"/>
                <a:cs typeface="+mn-cs"/>
              </a:rPr>
              <a:t>www.mgladm.ru</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endParaRPr lang="ru-RU" sz="1400" dirty="0"/>
          </a:p>
        </p:txBody>
      </p:sp>
      <p:sp>
        <p:nvSpPr>
          <p:cNvPr id="3" name="Текст 2"/>
          <p:cNvSpPr>
            <a:spLocks noGrp="1"/>
          </p:cNvSpPr>
          <p:nvPr>
            <p:ph type="body" idx="1"/>
          </p:nvPr>
        </p:nvSpPr>
        <p:spPr>
          <a:xfrm>
            <a:off x="1367365" y="476673"/>
            <a:ext cx="6417734" cy="1080120"/>
          </a:xfrm>
        </p:spPr>
        <p:txBody>
          <a:bodyPr>
            <a:normAutofit/>
          </a:bodyPr>
          <a:lstStyle/>
          <a:p>
            <a:pPr lvl="0" algn="l" fontAlgn="base">
              <a:spcBef>
                <a:spcPct val="0"/>
              </a:spcBef>
              <a:spcAft>
                <a:spcPct val="0"/>
              </a:spcAft>
              <a:buClrTx/>
              <a:buSzTx/>
            </a:pPr>
            <a:r>
              <a:rPr lang="ru-RU" altLang="ru-RU" sz="4400" dirty="0">
                <a:solidFill>
                  <a:srgbClr val="C00000"/>
                </a:solidFill>
                <a:latin typeface="Times New Roman" pitchFamily="18" charset="0"/>
              </a:rPr>
              <a:t>Спасибо за внимание !</a:t>
            </a:r>
          </a:p>
          <a:p>
            <a:endParaRPr lang="ru-RU" dirty="0"/>
          </a:p>
        </p:txBody>
      </p:sp>
    </p:spTree>
    <p:extLst>
      <p:ext uri="{BB962C8B-B14F-4D97-AF65-F5344CB8AC3E}">
        <p14:creationId xmlns:p14="http://schemas.microsoft.com/office/powerpoint/2010/main" val="1530448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2924</TotalTime>
  <Words>1393</Words>
  <Application>Microsoft Office PowerPoint</Application>
  <PresentationFormat>Экран (4:3)</PresentationFormat>
  <Paragraphs>379</Paragraphs>
  <Slides>27</Slides>
  <Notes>2</Notes>
  <HiddenSlides>0</HiddenSlides>
  <MMClips>0</MMClips>
  <ScaleCrop>false</ScaleCrop>
  <HeadingPairs>
    <vt:vector size="6" baseType="variant">
      <vt:variant>
        <vt:lpstr>Тема</vt:lpstr>
      </vt:variant>
      <vt:variant>
        <vt:i4>2</vt:i4>
      </vt:variant>
      <vt:variant>
        <vt:lpstr>Заголовки слайдов</vt:lpstr>
      </vt:variant>
      <vt:variant>
        <vt:i4>27</vt:i4>
      </vt:variant>
      <vt:variant>
        <vt:lpstr>Произвольные показы</vt:lpstr>
      </vt:variant>
      <vt:variant>
        <vt:i4>1</vt:i4>
      </vt:variant>
    </vt:vector>
  </HeadingPairs>
  <TitlesOfParts>
    <vt:vector size="30" baseType="lpstr">
      <vt:lpstr>Волна</vt:lpstr>
      <vt:lpstr>Office Theme</vt:lpstr>
      <vt:lpstr>БЮДЖЕТ ДЛЯ ГРАЖДАН </vt:lpstr>
      <vt:lpstr> </vt:lpstr>
      <vt:lpstr> Что такое бюджет для граждан?  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 </vt:lpstr>
      <vt:lpstr>Цель: Реализация принципа прозрачности (открытости) и обеспечения полного  и доступного информирования граждан об исполнении бюджета Мглинского муниципального района Брянской области за 2024 год </vt:lpstr>
      <vt:lpstr>Презентация PowerPoint</vt:lpstr>
      <vt:lpstr>Бюджет – (от старонормандского bougette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Безвозмездные поступления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Бюджет программный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Бюджетная классификация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Бюджетная система Российской Федерации – совокупность всех бюджетов в Российской Федерации: федерального, региональных, местных, государственных внебюджетных фондов.           Бюджетные ассигнования – предельные объемы денежных средств, предусмотренных в соответствующем финансовом году для исполнения бюджетных обязательств.            Бюджетные обязательства – расходные обязательства, подлежащие исполнению в соответствующем финансовом году.  </vt:lpstr>
      <vt:lpstr>Бюджетный кредит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Бюджетный процесс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Ведомственная структура расходов бюджета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            Главный распорядитель бюджетных средств (ГРБС)–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Государственная (муниципальная) программа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Дефицит бюджета – превышение расходов бюджета над его доходами.            Дотации – межбюджетные трансферты, предоставляемые на безвозмездной и безвозвратной основе без установления направлений и (или) условий их использования.   </vt:lpstr>
      <vt:lpstr>Доходы бюджета – это поступающие в бюджет денежные средства, за исключением средств, являющихся источниками финансирования дефицита бюджета.              Источники финансирования дефицита бюджета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Консолидированный бюджет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Межбюджетные трансферты – средства, предоставляемые одним бюджетом бюджетной системы Российской Федерации другому бюджету бюджетной системы Российской Федерации.               Налоговые доходы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Неналоговые доходы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Профицит бюджета – превышение доходов бюджета над его расходами.               Публично-правовое образование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Сводная бюджетная роспись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Субвенции – целевой межбюджетный трансферт на обеспечение передаваемых полномочий.                Субсидия – межбюджетный трансферт, предоставляемый в целях софинансирования расходных обязательств другого бюджета.  </vt:lpstr>
      <vt:lpstr> Это совокупность федерального бюджета, бюджетов субъектов Российской Федерации, местных бюджетов и бюджетов государственных внебюджетных фондов</vt:lpstr>
      <vt:lpstr>Презентация PowerPoint</vt:lpstr>
      <vt:lpstr>Презентация PowerPoint</vt:lpstr>
      <vt:lpstr>             Основные цели, условия и особенности исполнения бюджета Мглинского муниципального района Брянской области за 2024 год. </vt:lpstr>
      <vt:lpstr>Презентация PowerPoint</vt:lpstr>
      <vt:lpstr>Доходы бюджета – поступающие в бюджет денежные средства (исключение – средства от продажи акций и кредитные ресурсы) </vt:lpstr>
      <vt:lpstr>Виды доходов бюджета Мглинского  муниципального района  Брянской области </vt:lpstr>
      <vt:lpstr>Нало́г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vt:lpstr>
      <vt:lpstr>Динамика основных параметров бюджета Мглинского муниципального района Брянской области  2023-2024 годах                                                                                                                                                                               (тыс. руб.)</vt:lpstr>
      <vt:lpstr>Исполнение доходов бюджета Мглинского муниципального района                            Брянской области в 2024 году                                                                                              </vt:lpstr>
      <vt:lpstr>Структура налоговых доходов бюджета Мглинского муниципального района Брянской области в  2024 году </vt:lpstr>
      <vt:lpstr>Структура неналоговых доходов бюджета Мглинского муниципального района Брянской области в 2024 году </vt:lpstr>
      <vt:lpstr>Безвозмездные поступления в бюджет Мглинского муниципального района Брянской области в 2024 году</vt:lpstr>
      <vt:lpstr>Структура безвозмездных поступлений бюджета Мглинского муниципального района Брянской области в 2024 году </vt:lpstr>
      <vt:lpstr>  Расходы бюджета Мглинского муниципального района Брянской области в 2024 году               </vt:lpstr>
      <vt:lpstr>Структура расходов бюджета Мглинского муниципального района Брянской области за 2024  год </vt:lpstr>
      <vt:lpstr>Расходы бюджета Мглинского муниципального района Брянской области на реализацию муниципальных программ Мглинского района за 2024  год, тыс. руб</vt:lpstr>
      <vt:lpstr>Презентация PowerPoint</vt:lpstr>
      <vt:lpstr>Финансовый отдел администрации Мглинского района   Почтовый адрес: 243220, г. Мглин,  пл. Советская д.6 Факс: (48339) 21740;  Тел.: 8(48339) 21740; Официальный сайт администрации района: http:www.mgladm.ru  </vt:lpstr>
      <vt:lpstr>Произвольный показ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129</cp:revision>
  <cp:lastPrinted>2021-07-06T05:13:43Z</cp:lastPrinted>
  <dcterms:created xsi:type="dcterms:W3CDTF">2020-11-10T06:15:07Z</dcterms:created>
  <dcterms:modified xsi:type="dcterms:W3CDTF">2025-03-18T08:31:00Z</dcterms:modified>
</cp:coreProperties>
</file>