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443795.1</c:v>
                </c:pt>
                <c:pt idx="1">
                  <c:v>430372.1</c:v>
                </c:pt>
                <c:pt idx="2">
                  <c:v>444683.3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443795.1</c:v>
                </c:pt>
                <c:pt idx="1">
                  <c:v>430372.1</c:v>
                </c:pt>
                <c:pt idx="2">
                  <c:v>444683.3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00232576"/>
        <c:axId val="40334464"/>
        <c:axId val="62373376"/>
      </c:bar3DChart>
      <c:catAx>
        <c:axId val="1002325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0334464"/>
        <c:crosses val="autoZero"/>
        <c:auto val="1"/>
        <c:lblAlgn val="ctr"/>
        <c:lblOffset val="100"/>
        <c:noMultiLvlLbl val="0"/>
      </c:catAx>
      <c:valAx>
        <c:axId val="403344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00232576"/>
        <c:crosses val="autoZero"/>
        <c:crossBetween val="between"/>
      </c:valAx>
      <c:serAx>
        <c:axId val="623733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0334464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1203</c:v>
                </c:pt>
                <c:pt idx="1">
                  <c:v>1238</c:v>
                </c:pt>
                <c:pt idx="2">
                  <c:v>1274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2497</c:v>
                </c:pt>
                <c:pt idx="1">
                  <c:v>2489</c:v>
                </c:pt>
                <c:pt idx="2">
                  <c:v>2619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20725.8</c:v>
                </c:pt>
                <c:pt idx="1">
                  <c:v>20961.099999999999</c:v>
                </c:pt>
                <c:pt idx="2">
                  <c:v>27165.7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104097.4</c:v>
                </c:pt>
                <c:pt idx="1">
                  <c:v>120084.6</c:v>
                </c:pt>
                <c:pt idx="2">
                  <c:v>128908.2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0610816"/>
        <c:axId val="40620800"/>
        <c:axId val="40327808"/>
      </c:bar3DChart>
      <c:catAx>
        <c:axId val="406108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0620800"/>
        <c:crosses val="autoZero"/>
        <c:auto val="1"/>
        <c:lblAlgn val="ctr"/>
        <c:lblOffset val="100"/>
        <c:noMultiLvlLbl val="0"/>
      </c:catAx>
      <c:valAx>
        <c:axId val="40620800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0610816"/>
        <c:crosses val="autoZero"/>
        <c:crossBetween val="between"/>
      </c:valAx>
      <c:serAx>
        <c:axId val="40327808"/>
        <c:scaling>
          <c:orientation val="minMax"/>
        </c:scaling>
        <c:delete val="1"/>
        <c:axPos val="b"/>
        <c:majorTickMark val="out"/>
        <c:minorTickMark val="none"/>
        <c:tickLblPos val="nextTo"/>
        <c:crossAx val="40620800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404.4</c:v>
                </c:pt>
                <c:pt idx="1">
                  <c:v>404.4</c:v>
                </c:pt>
                <c:pt idx="2">
                  <c:v>404.4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534</c:v>
                </c:pt>
                <c:pt idx="1">
                  <c:v>556</c:v>
                </c:pt>
                <c:pt idx="2">
                  <c:v>578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2542.9</c:v>
                </c:pt>
                <c:pt idx="1">
                  <c:v>2542.9</c:v>
                </c:pt>
                <c:pt idx="2">
                  <c:v>2542.9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14592.5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6366080"/>
        <c:axId val="46392448"/>
        <c:axId val="40614080"/>
      </c:bar3DChart>
      <c:catAx>
        <c:axId val="463660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6392448"/>
        <c:crosses val="autoZero"/>
        <c:auto val="1"/>
        <c:lblAlgn val="ctr"/>
        <c:lblOffset val="100"/>
        <c:noMultiLvlLbl val="0"/>
      </c:catAx>
      <c:valAx>
        <c:axId val="4639244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6366080"/>
        <c:crosses val="autoZero"/>
        <c:crossBetween val="between"/>
      </c:valAx>
      <c:serAx>
        <c:axId val="40614080"/>
        <c:scaling>
          <c:orientation val="minMax"/>
        </c:scaling>
        <c:delete val="1"/>
        <c:axPos val="b"/>
        <c:majorTickMark val="out"/>
        <c:minorTickMark val="none"/>
        <c:tickLblPos val="nextTo"/>
        <c:crossAx val="46392448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849.8</c:v>
                </c:pt>
                <c:pt idx="1">
                  <c:v>925.2</c:v>
                </c:pt>
                <c:pt idx="2">
                  <c:v>956.4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13301.5</c:v>
                </c:pt>
                <c:pt idx="1">
                  <c:v>12640.9</c:v>
                </c:pt>
                <c:pt idx="2">
                  <c:v>12739.1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81013.5</c:v>
                </c:pt>
                <c:pt idx="1">
                  <c:v>281596.09999999998</c:v>
                </c:pt>
                <c:pt idx="2">
                  <c:v>280646.09999999998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202033.3</c:v>
                </c:pt>
                <c:pt idx="1">
                  <c:v>202237</c:v>
                </c:pt>
                <c:pt idx="2">
                  <c:v>202379.6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4135808"/>
        <c:axId val="54153984"/>
        <c:axId val="46380352"/>
      </c:bar3DChart>
      <c:catAx>
        <c:axId val="541358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4153984"/>
        <c:crosses val="autoZero"/>
        <c:auto val="1"/>
        <c:lblAlgn val="ctr"/>
        <c:lblOffset val="100"/>
        <c:noMultiLvlLbl val="0"/>
      </c:catAx>
      <c:valAx>
        <c:axId val="5415398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4135808"/>
        <c:crosses val="autoZero"/>
        <c:crossBetween val="between"/>
      </c:valAx>
      <c:serAx>
        <c:axId val="46380352"/>
        <c:scaling>
          <c:orientation val="minMax"/>
        </c:scaling>
        <c:delete val="1"/>
        <c:axPos val="b"/>
        <c:majorTickMark val="out"/>
        <c:minorTickMark val="none"/>
        <c:tickLblPos val="nextTo"/>
        <c:crossAx val="54153984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243735.1</c:v>
                </c:pt>
                <c:pt idx="1">
                  <c:v>34536.1</c:v>
                </c:pt>
                <c:pt idx="2">
                  <c:v>39598.9</c:v>
                </c:pt>
                <c:pt idx="3">
                  <c:v>12505.1</c:v>
                </c:pt>
                <c:pt idx="4">
                  <c:v>62102.5</c:v>
                </c:pt>
                <c:pt idx="5">
                  <c:v>51317.4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проекту решения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2026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2027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2025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2026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и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2027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И.о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. главы 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администрации района                                    А. 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Н.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Казеко</a:t>
            </a:r>
            <a:endParaRPr lang="ru-RU" altLang="ru-RU" sz="1600" b="1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85812989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2027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317559576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2027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03914101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2027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75699316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20254411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2025-2027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98 119 ,1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98 314,9</a:t>
            </a:r>
            <a:endParaRPr lang="ru-RU" sz="800" dirty="0" smtClean="0">
              <a:solidFill>
                <a:schemeClr val="tx1"/>
              </a:solidFill>
            </a:endParaRP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2025 </a:t>
            </a:r>
            <a:r>
              <a:rPr lang="ru-RU" sz="800" b="1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34 202,3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36 101,2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39 879,5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2 742,0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</a:t>
            </a:r>
            <a:r>
              <a:rPr lang="ru-RU" sz="800" dirty="0" smtClean="0">
                <a:solidFill>
                  <a:schemeClr val="tx1"/>
                </a:solidFill>
              </a:rPr>
              <a:t>742,0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2 742,0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245 869,6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227 475,0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5974162"/>
            <a:ext cx="977410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sz="800" dirty="0" smtClean="0">
                <a:solidFill>
                  <a:schemeClr val="tx1"/>
                </a:solidFill>
              </a:rPr>
              <a:t>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231 667,2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50 756,4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48 127,8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48 127,8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226206" y="3804292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9 745,0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4 345,0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15 845,0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</a:t>
            </a:r>
            <a:r>
              <a:rPr lang="ru-RU" sz="800" dirty="0" smtClean="0"/>
              <a:t>97 817,9</a:t>
            </a:r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486</Words>
  <Application>Microsoft Office PowerPoint</Application>
  <PresentationFormat>Экран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2025 год и плановый период  2026 и 2027 годов </vt:lpstr>
      <vt:lpstr>Структура неналоговых доходов бюджета Мглинского муниципального района Брянской области на 2025 год и плановый период  2026 и 2027 годов</vt:lpstr>
      <vt:lpstr>Структура безвозмездных поступлений бюджета Мглинского муниципального района Брянской области на 2025 год и плановый период 2026 и 2027 годов </vt:lpstr>
      <vt:lpstr>Расходы бюджета Мглинского муниципального района Брянской области на 2025 год</vt:lpstr>
      <vt:lpstr>Расходы бюджета Мглинского муниципального района Брянской области на реализацию муниципальных программ Мглинского района 2025-2027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54</cp:revision>
  <cp:lastPrinted>2021-11-30T12:55:08Z</cp:lastPrinted>
  <dcterms:created xsi:type="dcterms:W3CDTF">2021-11-18T06:28:23Z</dcterms:created>
  <dcterms:modified xsi:type="dcterms:W3CDTF">2024-11-13T12:02:21Z</dcterms:modified>
</cp:coreProperties>
</file>